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1" r:id="rId4"/>
  </p:sldMasterIdLst>
  <p:notesMasterIdLst>
    <p:notesMasterId r:id="rId68"/>
  </p:notesMasterIdLst>
  <p:handoutMasterIdLst>
    <p:handoutMasterId r:id="rId69"/>
  </p:handoutMasterIdLst>
  <p:sldIdLst>
    <p:sldId id="260" r:id="rId5"/>
    <p:sldId id="261" r:id="rId6"/>
    <p:sldId id="262" r:id="rId7"/>
    <p:sldId id="264" r:id="rId8"/>
    <p:sldId id="263" r:id="rId9"/>
    <p:sldId id="265" r:id="rId10"/>
    <p:sldId id="266" r:id="rId11"/>
    <p:sldId id="303" r:id="rId12"/>
    <p:sldId id="267" r:id="rId13"/>
    <p:sldId id="268" r:id="rId14"/>
    <p:sldId id="269" r:id="rId15"/>
    <p:sldId id="299" r:id="rId16"/>
    <p:sldId id="300" r:id="rId17"/>
    <p:sldId id="301" r:id="rId18"/>
    <p:sldId id="270" r:id="rId19"/>
    <p:sldId id="305" r:id="rId20"/>
    <p:sldId id="271" r:id="rId21"/>
    <p:sldId id="306" r:id="rId22"/>
    <p:sldId id="307" r:id="rId23"/>
    <p:sldId id="308" r:id="rId24"/>
    <p:sldId id="272" r:id="rId25"/>
    <p:sldId id="324" r:id="rId26"/>
    <p:sldId id="309" r:id="rId27"/>
    <p:sldId id="310" r:id="rId28"/>
    <p:sldId id="311" r:id="rId29"/>
    <p:sldId id="326" r:id="rId30"/>
    <p:sldId id="334" r:id="rId31"/>
    <p:sldId id="336" r:id="rId32"/>
    <p:sldId id="312" r:id="rId33"/>
    <p:sldId id="313" r:id="rId34"/>
    <p:sldId id="314" r:id="rId35"/>
    <p:sldId id="274" r:id="rId36"/>
    <p:sldId id="275" r:id="rId37"/>
    <p:sldId id="276" r:id="rId38"/>
    <p:sldId id="319" r:id="rId39"/>
    <p:sldId id="321" r:id="rId40"/>
    <p:sldId id="323" r:id="rId41"/>
    <p:sldId id="318" r:id="rId42"/>
    <p:sldId id="296" r:id="rId43"/>
    <p:sldId id="278" r:id="rId44"/>
    <p:sldId id="279" r:id="rId45"/>
    <p:sldId id="315" r:id="rId46"/>
    <p:sldId id="338" r:id="rId47"/>
    <p:sldId id="342" r:id="rId48"/>
    <p:sldId id="280" r:id="rId49"/>
    <p:sldId id="281" r:id="rId50"/>
    <p:sldId id="316" r:id="rId51"/>
    <p:sldId id="282" r:id="rId52"/>
    <p:sldId id="283" r:id="rId53"/>
    <p:sldId id="284" r:id="rId54"/>
    <p:sldId id="317" r:id="rId55"/>
    <p:sldId id="285" r:id="rId56"/>
    <p:sldId id="298" r:id="rId57"/>
    <p:sldId id="294" r:id="rId58"/>
    <p:sldId id="287" r:id="rId59"/>
    <p:sldId id="288" r:id="rId60"/>
    <p:sldId id="339" r:id="rId61"/>
    <p:sldId id="289" r:id="rId62"/>
    <p:sldId id="290" r:id="rId63"/>
    <p:sldId id="291" r:id="rId64"/>
    <p:sldId id="292" r:id="rId65"/>
    <p:sldId id="293" r:id="rId66"/>
    <p:sldId id="295" r:id="rId67"/>
  </p:sldIdLst>
  <p:sldSz cx="10693400" cy="7561263"/>
  <p:notesSz cx="6797675" cy="9928225"/>
  <p:custDataLst>
    <p:tags r:id="rId70"/>
  </p:custDataLst>
  <p:defaultTextStyle>
    <a:defPPr>
      <a:defRPr lang="en-US"/>
    </a:defPPr>
    <a:lvl1pPr marL="0" algn="l" defTabSz="1043019" rtl="0" eaLnBrk="1" latinLnBrk="0" hangingPunct="1">
      <a:defRPr sz="2100" kern="1200">
        <a:solidFill>
          <a:schemeClr val="tx1"/>
        </a:solidFill>
        <a:latin typeface="+mn-lt"/>
        <a:ea typeface="+mn-ea"/>
        <a:cs typeface="+mn-cs"/>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4238" userDrawn="1">
          <p15:clr>
            <a:srgbClr val="A4A3A4"/>
          </p15:clr>
        </p15:guide>
        <p15:guide id="6" pos="2302" userDrawn="1">
          <p15:clr>
            <a:srgbClr val="A4A3A4"/>
          </p15:clr>
        </p15:guide>
        <p15:guide id="7" pos="300" userDrawn="1">
          <p15:clr>
            <a:srgbClr val="A4A3A4"/>
          </p15:clr>
        </p15:guide>
        <p15:guide id="8" pos="2370" userDrawn="1">
          <p15:clr>
            <a:srgbClr val="A4A3A4"/>
          </p15:clr>
        </p15:guide>
        <p15:guide id="9" pos="3331" userDrawn="1">
          <p15:clr>
            <a:srgbClr val="A4A3A4"/>
          </p15:clr>
        </p15:guide>
        <p15:guide id="10" pos="3413" userDrawn="1">
          <p15:clr>
            <a:srgbClr val="A4A3A4"/>
          </p15:clr>
        </p15:guide>
        <p15:guide id="11" pos="6442" userDrawn="1">
          <p15:clr>
            <a:srgbClr val="A4A3A4"/>
          </p15:clr>
        </p15:guide>
        <p15:guide id="12" pos="4366" userDrawn="1">
          <p15:clr>
            <a:srgbClr val="A4A3A4"/>
          </p15:clr>
        </p15:guide>
        <p15:guide id="13" pos="4434" userDrawn="1">
          <p15:clr>
            <a:srgbClr val="A4A3A4"/>
          </p15:clr>
        </p15:guide>
        <p15:guide id="14" orient="horz" pos="2665" userDrawn="1">
          <p15:clr>
            <a:srgbClr val="A4A3A4"/>
          </p15:clr>
        </p15:guide>
        <p15:guide id="15" orient="horz" pos="1183" userDrawn="1">
          <p15:clr>
            <a:srgbClr val="A4A3A4"/>
          </p15:clr>
        </p15:guide>
        <p15:guide id="16" orient="horz" pos="2749" userDrawn="1">
          <p15:clr>
            <a:srgbClr val="A4A3A4"/>
          </p15:clr>
        </p15:guide>
        <p15:guide id="17" orient="horz" pos="4339" userDrawn="1">
          <p15:clr>
            <a:srgbClr val="A4A3A4"/>
          </p15:clr>
        </p15:guide>
        <p15:guide id="18" orient="horz" pos="907" userDrawn="1">
          <p15:clr>
            <a:srgbClr val="A4A3A4"/>
          </p15:clr>
        </p15:guide>
        <p15:guide id="19" orient="horz" pos="307"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F984DF-5871-9B08-2A43-34970D185DFF}" name="Kanagaraj, Sathish (Retail, Natwest Digital X)" initials="KS(NDX" userId="S::Sathish.Kanagaraj@natwest.com::0634e597-7a57-4231-ade1-629cebc070b3"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2"/>
      </a:tcTxStyle>
      <a:tcStyle>
        <a:tcBdr>
          <a:left>
            <a:ln w="12700" cmpd="sng">
              <a:solidFill>
                <a:srgbClr val="614474"/>
              </a:solidFill>
            </a:ln>
          </a:left>
          <a:right>
            <a:ln w="12700" cmpd="sng">
              <a:solidFill>
                <a:srgbClr val="614474"/>
              </a:solidFill>
            </a:ln>
          </a:right>
          <a:top>
            <a:ln w="12700" cmpd="sng">
              <a:solidFill>
                <a:srgbClr val="614474"/>
              </a:solidFill>
            </a:ln>
          </a:top>
          <a:bottom>
            <a:ln w="12700" cmpd="sng">
              <a:solidFill>
                <a:srgbClr val="614474"/>
              </a:solidFill>
            </a:ln>
          </a:bottom>
          <a:insideH>
            <a:ln w="12700" cmpd="sng">
              <a:solidFill>
                <a:srgbClr val="614474"/>
              </a:solidFill>
            </a:ln>
          </a:insideH>
          <a:insideV>
            <a:ln w="12700" cmpd="sng">
              <a:solidFill>
                <a:srgbClr val="614474"/>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4" d="100"/>
          <a:sy n="104" d="100"/>
        </p:scale>
        <p:origin x="1302" y="72"/>
      </p:cViewPr>
      <p:guideLst>
        <p:guide orient="horz" pos="4238"/>
        <p:guide pos="2302"/>
        <p:guide pos="300"/>
        <p:guide pos="2370"/>
        <p:guide pos="3331"/>
        <p:guide pos="3413"/>
        <p:guide pos="6442"/>
        <p:guide pos="4366"/>
        <p:guide pos="4434"/>
        <p:guide orient="horz" pos="2665"/>
        <p:guide orient="horz" pos="1183"/>
        <p:guide orient="horz" pos="2749"/>
        <p:guide orient="horz" pos="4339"/>
        <p:guide orient="horz" pos="907"/>
        <p:guide orient="horz" pos="307"/>
      </p:guideLst>
    </p:cSldViewPr>
  </p:slideViewPr>
  <p:notesTextViewPr>
    <p:cViewPr>
      <p:scale>
        <a:sx n="1" d="1"/>
        <a:sy n="1" d="1"/>
      </p:scale>
      <p:origin x="0" y="0"/>
    </p:cViewPr>
  </p:notesTextViewPr>
  <p:notesViewPr>
    <p:cSldViewPr snapToGrid="0">
      <p:cViewPr varScale="1">
        <p:scale>
          <a:sx n="75" d="100"/>
          <a:sy n="75" d="100"/>
        </p:scale>
        <p:origin x="1488" y="5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gs" Target="tags/tag1.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gray">
          <a:xfrm>
            <a:off x="0" y="0"/>
            <a:ext cx="2946400" cy="4968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bwMode="gray">
          <a:xfrm>
            <a:off x="3849688" y="0"/>
            <a:ext cx="2946400" cy="496888"/>
          </a:xfrm>
          <a:prstGeom prst="rect">
            <a:avLst/>
          </a:prstGeom>
        </p:spPr>
        <p:txBody>
          <a:bodyPr vert="horz" lIns="91440" tIns="45720" rIns="91440" bIns="45720" rtlCol="0"/>
          <a:lstStyle>
            <a:lvl1pPr algn="r">
              <a:defRPr sz="1200"/>
            </a:lvl1pPr>
          </a:lstStyle>
          <a:p>
            <a:fld id="{E1DDCDDD-6A39-4174-8483-0AB311E9E9AC}" type="datetimeFigureOut">
              <a:rPr lang="en-GB" smtClean="0"/>
              <a:t>21/09/2023</a:t>
            </a:fld>
            <a:endParaRPr lang="en-GB" dirty="0"/>
          </a:p>
        </p:txBody>
      </p:sp>
      <p:sp>
        <p:nvSpPr>
          <p:cNvPr id="4" name="Footer Placeholder 3"/>
          <p:cNvSpPr>
            <a:spLocks noGrp="1"/>
          </p:cNvSpPr>
          <p:nvPr>
            <p:ph type="ftr" sz="quarter" idx="2"/>
          </p:nvPr>
        </p:nvSpPr>
        <p:spPr bwMode="gray">
          <a:xfrm>
            <a:off x="0" y="9429750"/>
            <a:ext cx="2946400" cy="496888"/>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bwMode="gray">
          <a:xfrm>
            <a:off x="3849688" y="9429750"/>
            <a:ext cx="2946400" cy="496888"/>
          </a:xfrm>
          <a:prstGeom prst="rect">
            <a:avLst/>
          </a:prstGeom>
        </p:spPr>
        <p:txBody>
          <a:bodyPr vert="horz" lIns="91440" tIns="45720" rIns="91440" bIns="45720" rtlCol="0" anchor="b"/>
          <a:lstStyle>
            <a:lvl1pPr algn="r">
              <a:defRPr sz="1200"/>
            </a:lvl1pPr>
          </a:lstStyle>
          <a:p>
            <a:fld id="{E710D053-0B82-45E7-B78F-C2B02DF2ACF5}" type="slidenum">
              <a:rPr lang="en-GB" smtClean="0"/>
              <a:t>‹#›</a:t>
            </a:fld>
            <a:endParaRPr lang="en-GB" dirty="0"/>
          </a:p>
        </p:txBody>
      </p:sp>
    </p:spTree>
    <p:extLst>
      <p:ext uri="{BB962C8B-B14F-4D97-AF65-F5344CB8AC3E}">
        <p14:creationId xmlns:p14="http://schemas.microsoft.com/office/powerpoint/2010/main" val="295579144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1T06:00:07.29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391 11,'332'-10,"-216"12,159 22,-266-23,0 1,0 0,0 0,-1 1,11 4,-19-7,1 0,-1 1,1-1,-1 0,1 0,-1 1,1-1,-1 0,1 1,-1-1,1 0,-1 1,0-1,1 1,-1-1,1 1,-1-1,0 1,0-1,1 1,-1-1,0 1,0-1,0 1,1 0,-1-1,0 1,0-1,0 1,0-1,0 1,0 0,0-1,-1 1,1-1,0 1,0 0,0-1,0 1,-1-1,1 1,0-1,-1 1,1-1,0 1,-1-1,1 0,0 1,-1-1,1 1,-1-1,1 0,-1 1,-16 9,0 0,0-2,-1 0,0-1,-1 0,-36 7,22-5,-814 200,731-188,94-19,40-10,119-26,183-20,-200 36,21-3,-31 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1T06:00:08.39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1257 386,'-11'1,"0"0,0 1,0 1,0 0,-19 8,-26 6,41-16,19-5,47-12,336-63,46-13,-421 89,-1 0,0 0,0-1,0 0,0-1,-1 0,19-13,-29 18,1-1,-1 1,1-1,-1 0,1 1,-1-1,1 1,-1-1,0 0,1 1,-1-1,0 0,0 1,0-1,1 0,-1 1,0-1,0 0,0 1,0-1,0 0,0 0,0 1,-1-1,1 0,0 1,0-1,0 0,-1 1,1-1,0 0,-1 1,0-2,-1-1,-1 1,0-1,0 1,0 0,-1-1,1 1,0 1,-1-1,-4-1,-34-12,-1 3,-66-11,-223-21,-893-4,928 50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1T06:00:20.56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1T06:00:21.56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1T06:00:22.36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1T06:00:22.884"/>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1T06:00:24.52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138 72,'28'39,"2"-2,1 0,2-2,2-2,57 44,-8-17,131 69,-141-88,1-4,3-3,113 33,-153-56,1-3,0 0,0-3,1-1,-1-2,1-2,-1-1,1-3,57-11,-66 8,1-2,-1-1,-1-2,0-1,0-1,-2-1,0-2,46-35,-72 50,5-3,0-1,-1 0,0-1,11-13,-16 19,0-1,0 1,0-1,-1 1,1-1,0 0,-1 1,1-1,-1 0,1 1,-1-1,0 0,0 0,0 1,0-1,0 0,0 0,0 1,-1-1,1 0,0 0,-1 1,0-1,1 0,-1 1,0-1,0 1,0-1,0 1,0 0,0-1,-2-1,-7-4,-1-1,0 2,0-1,-1 1,0 1,0 0,-15-3,-81-25,-183-30,-122 7,373 52,13 1,-412-43,306 38,-162 10,239 6,206-24,-89 8,189-24,34-5,731-77,-972 111,62 3,-102 0,1 0,-1 0,0 1,0-1,0 1,0 0,0 0,0 0,-1 0,1 0,4 3,-7-3,1-1,-1 1,0-1,1 1,-1-1,0 1,1-1,-1 1,0-1,0 1,1 0,-1-1,0 1,0-1,0 1,0 0,0-1,0 1,0 0,0-1,0 1,0 0,0-1,0 1,0-1,-1 1,1 0,0-1,0 1,-1-1,1 1,-1 0,-4 5,0 0,-1 0,0-1,0 0,0 0,-13 7,-66 36,-2-5,-140 51,149-64,-84 33,28-11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1T06:00:25.82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189 0,'3'2,"-1"0,1 0,-1 0,1 0,-1 1,0-1,0 1,0-1,0 1,0 0,-1 0,1 0,-1 0,0 0,1 4,2 2,32 77,45 166,-80-250,0 6,1-1,0 1,1-1,0 0,0 0,0 0,1 0,0 0,0-1,1 0,6 6,-6-8,0-1,0 0,0-1,1 1,-1-1,1 0,0 0,-1-1,1 0,0 0,0 0,0-1,0 1,0-2,10 0,91-11,-1-4,164-47,-246 57,132-40,-150 44,0 0,0 0,0-1,0 0,-1 0,1-1,-1 1,0-1,0 0,5-6,-9 10,-1-1,0 1,1-1,-1 0,0 1,0-1,1 0,-1 1,0-1,0 0,0 1,0-1,0 0,0 1,0-1,0 0,0 1,0-1,0 1,-1-1,1 0,0 1,0-1,-1 0,1 1,0-1,-1 1,1-1,0 1,-1-1,1 1,-1-1,0 0,-3-1,1-1,-1 1,0 0,0 0,0 0,0 0,-1 1,-6-2,-24-4,-1 1,0 2,-42 0,-124 8,190-3,-640 40,533-35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1T06:00:38.07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1 710,'2'-1,"1"0,-1 0,1 0,-1 0,0-1,0 1,0-1,0 0,0 1,0-1,0 0,0 0,-1 0,3-4,4-3,140-154,148-143,-277 290,1 2,0 0,1 2,0 0,1 1,1 1,-1 1,47-11,10 3,104-8,-157 22,262-24,1 13,460 35,-695-17,150 19,-168-17,-1 1,-1 2,52 20,-78-26,-1 1,0 0,-1 0,1 0,-1 0,0 1,0 0,0 1,0-1,-1 1,0 0,-1 1,1-1,-1 1,0 0,-1 0,6 14,-2 3,-2 1,0-1,-2 1,1 31,-3-34,4 127,-7 0,-6 0,-34 181,-124 435,157-729,-80 284,71-270,-1-1,-3 0,-1-1,-35 50,45-79,-1-1,0-1,-1 0,-1-1,0 0,-1-2,-27 19,37-29,0 1,0-1,-1-1,0 1,1-1,-1-1,0 1,-1-1,1-1,0 0,0 0,-1 0,1-1,-1 0,1-1,0 0,-1 0,1-1,0 0,0 0,0-1,0 0,-8-4,-19-16,1-1,1-1,1-2,-32-35,53 52,-80-78,-146-184,219 246,1-1,1-1,1 0,2-1,1-1,-12-43,-6-52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gray">
          <a:xfrm>
            <a:off x="0" y="0"/>
            <a:ext cx="2945659" cy="496411"/>
          </a:xfrm>
          <a:prstGeom prst="rect">
            <a:avLst/>
          </a:prstGeom>
        </p:spPr>
        <p:txBody>
          <a:bodyPr vert="horz" lIns="91440" tIns="45720" rIns="91440" bIns="45720" rtlCol="0"/>
          <a:lstStyle>
            <a:lvl1pPr algn="l">
              <a:defRPr sz="1200"/>
            </a:lvl1pPr>
          </a:lstStyle>
          <a:p>
            <a:endParaRPr lang="en-GB" noProof="0" dirty="0"/>
          </a:p>
        </p:txBody>
      </p:sp>
      <p:sp>
        <p:nvSpPr>
          <p:cNvPr id="3" name="Date Placeholder 2"/>
          <p:cNvSpPr>
            <a:spLocks noGrp="1"/>
          </p:cNvSpPr>
          <p:nvPr>
            <p:ph type="dt" idx="1"/>
          </p:nvPr>
        </p:nvSpPr>
        <p:spPr bwMode="gray">
          <a:xfrm>
            <a:off x="3850443" y="0"/>
            <a:ext cx="2945659" cy="496411"/>
          </a:xfrm>
          <a:prstGeom prst="rect">
            <a:avLst/>
          </a:prstGeom>
        </p:spPr>
        <p:txBody>
          <a:bodyPr vert="horz" lIns="91440" tIns="45720" rIns="91440" bIns="45720" rtlCol="0"/>
          <a:lstStyle>
            <a:lvl1pPr algn="r">
              <a:defRPr sz="1200"/>
            </a:lvl1pPr>
          </a:lstStyle>
          <a:p>
            <a:fld id="{B360BDEA-34B3-49EF-A8C9-F8A53CA82E4A}" type="datetimeFigureOut">
              <a:rPr lang="en-GB" noProof="0" smtClean="0"/>
              <a:t>20/09/2023</a:t>
            </a:fld>
            <a:endParaRPr lang="en-GB" noProof="0" dirty="0"/>
          </a:p>
        </p:txBody>
      </p:sp>
      <p:sp>
        <p:nvSpPr>
          <p:cNvPr id="4" name="Slide Image Placeholder 3"/>
          <p:cNvSpPr>
            <a:spLocks noGrp="1" noRot="1" noChangeAspect="1"/>
          </p:cNvSpPr>
          <p:nvPr>
            <p:ph type="sldImg" idx="2"/>
          </p:nvPr>
        </p:nvSpPr>
        <p:spPr bwMode="gray">
          <a:xfrm>
            <a:off x="766763" y="744538"/>
            <a:ext cx="5264150" cy="3722687"/>
          </a:xfrm>
          <a:prstGeom prst="rect">
            <a:avLst/>
          </a:prstGeom>
          <a:noFill/>
          <a:ln w="12700">
            <a:solidFill>
              <a:prstClr val="black"/>
            </a:solidFill>
          </a:ln>
        </p:spPr>
        <p:txBody>
          <a:bodyPr vert="horz" lIns="91440" tIns="45720" rIns="91440" bIns="45720" rtlCol="0" anchor="ctr"/>
          <a:lstStyle/>
          <a:p>
            <a:endParaRPr lang="en-GB" noProof="0" dirty="0"/>
          </a:p>
        </p:txBody>
      </p:sp>
      <p:sp>
        <p:nvSpPr>
          <p:cNvPr id="5" name="Notes Placeholder 4"/>
          <p:cNvSpPr>
            <a:spLocks noGrp="1"/>
          </p:cNvSpPr>
          <p:nvPr>
            <p:ph type="body" sz="quarter" idx="3"/>
          </p:nvPr>
        </p:nvSpPr>
        <p:spPr bwMode="gray">
          <a:xfrm>
            <a:off x="679768" y="4715907"/>
            <a:ext cx="5438140" cy="4467701"/>
          </a:xfrm>
          <a:prstGeom prst="rect">
            <a:avLst/>
          </a:prstGeom>
        </p:spPr>
        <p:txBody>
          <a:bodyPr vert="horz" lIns="91440" tIns="45720" rIns="91440" bIns="4572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bwMode="gray">
          <a:xfrm>
            <a:off x="0" y="9430091"/>
            <a:ext cx="2945659" cy="496411"/>
          </a:xfrm>
          <a:prstGeom prst="rect">
            <a:avLst/>
          </a:prstGeom>
        </p:spPr>
        <p:txBody>
          <a:bodyPr vert="horz" lIns="91440" tIns="45720" rIns="91440" bIns="45720" rtlCol="0" anchor="b"/>
          <a:lstStyle>
            <a:lvl1pPr algn="l">
              <a:defRPr sz="1200"/>
            </a:lvl1pPr>
          </a:lstStyle>
          <a:p>
            <a:endParaRPr lang="en-GB" noProof="0" dirty="0"/>
          </a:p>
        </p:txBody>
      </p:sp>
      <p:sp>
        <p:nvSpPr>
          <p:cNvPr id="7" name="Slide Number Placeholder 6"/>
          <p:cNvSpPr>
            <a:spLocks noGrp="1"/>
          </p:cNvSpPr>
          <p:nvPr>
            <p:ph type="sldNum" sz="quarter" idx="5"/>
          </p:nvPr>
        </p:nvSpPr>
        <p:spPr bwMode="gray">
          <a:xfrm>
            <a:off x="3850443" y="9430091"/>
            <a:ext cx="2945659" cy="496411"/>
          </a:xfrm>
          <a:prstGeom prst="rect">
            <a:avLst/>
          </a:prstGeom>
        </p:spPr>
        <p:txBody>
          <a:bodyPr vert="horz" lIns="91440" tIns="45720" rIns="91440" bIns="45720" rtlCol="0" anchor="b"/>
          <a:lstStyle>
            <a:lvl1pPr algn="r">
              <a:defRPr sz="1200"/>
            </a:lvl1pPr>
          </a:lstStyle>
          <a:p>
            <a:fld id="{A38F7E5F-4FDC-428E-A47A-035C493D8182}" type="slidenum">
              <a:rPr lang="en-GB" noProof="0" smtClean="0"/>
              <a:t>‹#›</a:t>
            </a:fld>
            <a:endParaRPr lang="en-GB" noProof="0" dirty="0"/>
          </a:p>
        </p:txBody>
      </p:sp>
    </p:spTree>
    <p:extLst>
      <p:ext uri="{BB962C8B-B14F-4D97-AF65-F5344CB8AC3E}">
        <p14:creationId xmlns:p14="http://schemas.microsoft.com/office/powerpoint/2010/main" val="141282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38F7E5F-4FDC-428E-A47A-035C493D8182}" type="slidenum">
              <a:rPr lang="en-GB" noProof="0" smtClean="0"/>
              <a:t>2</a:t>
            </a:fld>
            <a:endParaRPr lang="en-GB" noProof="0" dirty="0"/>
          </a:p>
        </p:txBody>
      </p:sp>
    </p:spTree>
    <p:extLst>
      <p:ext uri="{BB962C8B-B14F-4D97-AF65-F5344CB8AC3E}">
        <p14:creationId xmlns:p14="http://schemas.microsoft.com/office/powerpoint/2010/main" val="2861442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ubtitle"/>
          <p:cNvSpPr>
            <a:spLocks noGrp="1"/>
          </p:cNvSpPr>
          <p:nvPr>
            <p:ph type="subTitle" idx="1" hasCustomPrompt="1"/>
          </p:nvPr>
        </p:nvSpPr>
        <p:spPr bwMode="gray">
          <a:xfrm>
            <a:off x="486000" y="4720863"/>
            <a:ext cx="4705125" cy="554400"/>
          </a:xfrm>
        </p:spPr>
        <p:txBody>
          <a:bodyPr anchor="t" anchorCtr="0">
            <a:noAutofit/>
          </a:bodyPr>
          <a:lstStyle>
            <a:lvl1pPr marL="0" indent="0" algn="l">
              <a:spcBef>
                <a:spcPts val="0"/>
              </a:spcBef>
              <a:buNone/>
              <a:defRPr sz="2000" b="0" baseline="0">
                <a:solidFill>
                  <a:schemeClr val="tx2"/>
                </a:solidFill>
                <a:latin typeface="RN House Sans Regular" panose="020B0504020203020204" pitchFamily="34" charset="0"/>
              </a:defRPr>
            </a:lvl1pPr>
            <a:lvl2pPr marL="517352" indent="0" algn="ctr">
              <a:buNone/>
              <a:defRPr>
                <a:solidFill>
                  <a:schemeClr val="tx1">
                    <a:tint val="75000"/>
                  </a:schemeClr>
                </a:solidFill>
              </a:defRPr>
            </a:lvl2pPr>
            <a:lvl3pPr marL="1034701" indent="0" algn="ctr">
              <a:buNone/>
              <a:defRPr>
                <a:solidFill>
                  <a:schemeClr val="tx1">
                    <a:tint val="75000"/>
                  </a:schemeClr>
                </a:solidFill>
              </a:defRPr>
            </a:lvl3pPr>
            <a:lvl4pPr marL="1552051" indent="0" algn="ctr">
              <a:buNone/>
              <a:defRPr>
                <a:solidFill>
                  <a:schemeClr val="tx1">
                    <a:tint val="75000"/>
                  </a:schemeClr>
                </a:solidFill>
              </a:defRPr>
            </a:lvl4pPr>
            <a:lvl5pPr marL="2069402" indent="0" algn="ctr">
              <a:buNone/>
              <a:defRPr>
                <a:solidFill>
                  <a:schemeClr val="tx1">
                    <a:tint val="75000"/>
                  </a:schemeClr>
                </a:solidFill>
              </a:defRPr>
            </a:lvl5pPr>
            <a:lvl6pPr marL="2586753" indent="0" algn="ctr">
              <a:buNone/>
              <a:defRPr>
                <a:solidFill>
                  <a:schemeClr val="tx1">
                    <a:tint val="75000"/>
                  </a:schemeClr>
                </a:solidFill>
              </a:defRPr>
            </a:lvl6pPr>
            <a:lvl7pPr marL="3104103" indent="0" algn="ctr">
              <a:buNone/>
              <a:defRPr>
                <a:solidFill>
                  <a:schemeClr val="tx1">
                    <a:tint val="75000"/>
                  </a:schemeClr>
                </a:solidFill>
              </a:defRPr>
            </a:lvl7pPr>
            <a:lvl8pPr marL="3621455" indent="0" algn="ctr">
              <a:buNone/>
              <a:defRPr>
                <a:solidFill>
                  <a:schemeClr val="tx1">
                    <a:tint val="75000"/>
                  </a:schemeClr>
                </a:solidFill>
              </a:defRPr>
            </a:lvl8pPr>
            <a:lvl9pPr marL="4138804" indent="0" algn="ctr">
              <a:buNone/>
              <a:defRPr>
                <a:solidFill>
                  <a:schemeClr val="tx1">
                    <a:tint val="75000"/>
                  </a:schemeClr>
                </a:solidFill>
              </a:defRPr>
            </a:lvl9pPr>
          </a:lstStyle>
          <a:p>
            <a:r>
              <a:rPr lang="en-GB" noProof="0" dirty="0"/>
              <a:t>Click to add subtitle</a:t>
            </a:r>
          </a:p>
        </p:txBody>
      </p:sp>
      <p:sp>
        <p:nvSpPr>
          <p:cNvPr id="7" name="Title 6"/>
          <p:cNvSpPr>
            <a:spLocks noGrp="1"/>
          </p:cNvSpPr>
          <p:nvPr>
            <p:ph type="title"/>
          </p:nvPr>
        </p:nvSpPr>
        <p:spPr>
          <a:xfrm>
            <a:off x="486000" y="2988000"/>
            <a:ext cx="4705200" cy="1630800"/>
          </a:xfrm>
          <a:prstGeom prst="rect">
            <a:avLst/>
          </a:prstGeom>
        </p:spPr>
        <p:txBody>
          <a:bodyPr wrap="square"/>
          <a:lstStyle>
            <a:lvl1pPr>
              <a:defRPr sz="4000" b="1"/>
            </a:lvl1pPr>
          </a:lstStyle>
          <a:p>
            <a:r>
              <a:rPr lang="en-US"/>
              <a:t>Click to edit Master title style</a:t>
            </a:r>
            <a:endParaRPr lang="en-GB" dirty="0"/>
          </a:p>
        </p:txBody>
      </p:sp>
      <p:sp>
        <p:nvSpPr>
          <p:cNvPr id="8" name="TextBox 7">
            <a:extLst>
              <a:ext uri="{FF2B5EF4-FFF2-40B4-BE49-F238E27FC236}">
                <a16:creationId xmlns:a16="http://schemas.microsoft.com/office/drawing/2014/main" id="{8B08EF92-7352-4074-BE15-8AF712C3ABAE}"/>
              </a:ext>
            </a:extLst>
          </p:cNvPr>
          <p:cNvSpPr txBox="1"/>
          <p:nvPr userDrawn="1"/>
        </p:nvSpPr>
        <p:spPr>
          <a:xfrm>
            <a:off x="485775" y="6952200"/>
            <a:ext cx="2491341" cy="273873"/>
          </a:xfrm>
          <a:prstGeom prst="rect">
            <a:avLst/>
          </a:prstGeom>
          <a:noFill/>
        </p:spPr>
        <p:txBody>
          <a:bodyPr wrap="none" lIns="0" tIns="0" rIns="0" bIns="0" rtlCol="0" anchor="ctr">
            <a:noAutofit/>
          </a:bodyPr>
          <a:lstStyle/>
          <a:p>
            <a:r>
              <a:rPr lang="en-US" sz="1100" dirty="0">
                <a:solidFill>
                  <a:schemeClr val="tx2"/>
                </a:solidFill>
                <a:latin typeface="RN House Sans Regular" panose="020B0504020203020204" pitchFamily="34" charset="0"/>
                <a:cs typeface="Arial" panose="020B0604020202020204" pitchFamily="34" charset="0"/>
              </a:rPr>
              <a:t>Information Classification − Confidential</a:t>
            </a:r>
            <a:endParaRPr lang="en-GB" sz="1100" dirty="0" err="1">
              <a:solidFill>
                <a:schemeClr val="tx2"/>
              </a:solidFill>
              <a:latin typeface="RN House Sans Regular" panose="020B0504020203020204" pitchFamily="34" charset="0"/>
              <a:cs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1"/>
          <p:cNvSpPr>
            <a:spLocks noGrp="1"/>
          </p:cNvSpPr>
          <p:nvPr>
            <p:ph sz="quarter" idx="11" hasCustomPrompt="1"/>
          </p:nvPr>
        </p:nvSpPr>
        <p:spPr bwMode="gray">
          <a:xfrm>
            <a:off x="486000" y="1360967"/>
            <a:ext cx="9720000" cy="5704996"/>
          </a:xfrm>
        </p:spPr>
        <p:txBody>
          <a:bodyPr vert="horz" lIns="0" tIns="0" rIns="0" bIns="0" rtlCol="0">
            <a:noAutofit/>
          </a:bodyPr>
          <a:lstStyle>
            <a:lvl1pPr>
              <a:defRPr lang="en-GB" sz="1600" dirty="0"/>
            </a:lvl1pPr>
            <a:lvl2pPr>
              <a:defRPr lang="en-US" sz="1400" dirty="0" smtClean="0"/>
            </a:lvl2pPr>
            <a:lvl3pPr>
              <a:defRPr lang="en-US" sz="1400" dirty="0" smtClean="0"/>
            </a:lvl3pPr>
            <a:lvl4pPr>
              <a:defRPr lang="en-US" sz="1400" dirty="0" smtClean="0"/>
            </a:lvl4pPr>
            <a:lvl5pPr>
              <a:defRPr lang="en-US" sz="1400" dirty="0" smtClean="0"/>
            </a:lvl5pPr>
            <a:lvl6pPr>
              <a:defRPr lang="en-US" sz="1400" dirty="0" smtClean="0"/>
            </a:lvl6pPr>
            <a:lvl7pPr>
              <a:defRPr lang="en-US" sz="1400" dirty="0" smtClean="0"/>
            </a:lvl7pPr>
            <a:lvl8pPr>
              <a:defRPr lang="en-US" sz="1400" dirty="0" smtClean="0"/>
            </a:lvl8pPr>
            <a:lvl9pPr>
              <a:defRPr lang="en-US" sz="1400"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a:p>
            <a:pPr lvl="0"/>
            <a:endParaRPr lang="en-GB" noProof="0" dirty="0"/>
          </a:p>
        </p:txBody>
      </p:sp>
      <p:sp>
        <p:nvSpPr>
          <p:cNvPr id="4" name="Slide Number"/>
          <p:cNvSpPr>
            <a:spLocks noGrp="1"/>
          </p:cNvSpPr>
          <p:nvPr>
            <p:ph type="sldNum" sz="quarter" idx="10"/>
          </p:nvPr>
        </p:nvSpPr>
        <p:spPr bwMode="gray"/>
        <p:txBody>
          <a:bodyPr/>
          <a:lstStyle>
            <a:lvl1pPr marL="0" indent="0">
              <a:defRPr/>
            </a:lvl1pPr>
          </a:lstStyle>
          <a:p>
            <a:fld id="{08BDDC8D-36E9-467E-8CF1-750845950A7F}" type="slidenum">
              <a:rPr lang="en-GB" smtClean="0"/>
              <a:pPr/>
              <a:t>‹#›</a:t>
            </a:fld>
            <a:endParaRPr lang="en-GB"/>
          </a:p>
        </p:txBody>
      </p:sp>
      <p:sp>
        <p:nvSpPr>
          <p:cNvPr id="7" name="Title"/>
          <p:cNvSpPr>
            <a:spLocks noGrp="1"/>
          </p:cNvSpPr>
          <p:nvPr>
            <p:ph type="title"/>
          </p:nvPr>
        </p:nvSpPr>
        <p:spPr bwMode="gray">
          <a:xfrm>
            <a:off x="486000" y="495300"/>
            <a:ext cx="8568000" cy="536058"/>
          </a:xfrm>
          <a:prstGeom prst="rect">
            <a:avLst/>
          </a:prstGeom>
        </p:spPr>
        <p:txBody>
          <a:bodyPr vert="horz" wrap="none" lIns="0" tIns="0" rIns="0" bIns="0" rtlCol="0" anchor="t">
            <a:noAutofit/>
          </a:bodyPr>
          <a:lstStyle>
            <a:lvl1pPr>
              <a:defRPr sz="2400"/>
            </a:lvl1pPr>
          </a:lstStyle>
          <a:p>
            <a:r>
              <a:rPr lang="en-US" noProof="0"/>
              <a:t>Click to edit Master title style</a:t>
            </a:r>
            <a:endParaRPr lang="en-GB" noProof="0" dirty="0"/>
          </a:p>
        </p:txBody>
      </p:sp>
    </p:spTree>
    <p:extLst>
      <p:ext uri="{BB962C8B-B14F-4D97-AF65-F5344CB8AC3E}">
        <p14:creationId xmlns:p14="http://schemas.microsoft.com/office/powerpoint/2010/main" val="2947777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1" y="1403497"/>
            <a:ext cx="4788000" cy="5662465"/>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7" name="Content Placeholder 2"/>
          <p:cNvSpPr>
            <a:spLocks noGrp="1"/>
          </p:cNvSpPr>
          <p:nvPr>
            <p:ph sz="quarter" idx="12" hasCustomPrompt="1"/>
          </p:nvPr>
        </p:nvSpPr>
        <p:spPr bwMode="gray">
          <a:xfrm>
            <a:off x="5418001" y="1403497"/>
            <a:ext cx="4788000" cy="5662465"/>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4" name="Slide Number"/>
          <p:cNvSpPr>
            <a:spLocks noGrp="1"/>
          </p:cNvSpPr>
          <p:nvPr>
            <p:ph type="sldNum" sz="quarter" idx="13"/>
          </p:nvPr>
        </p:nvSpPr>
        <p:spPr bwMode="gray"/>
        <p:txBody>
          <a:bodyPr/>
          <a:lstStyle>
            <a:lvl1pPr marL="0" indent="0">
              <a:defRPr/>
            </a:lvl1pPr>
          </a:lstStyle>
          <a:p>
            <a:fld id="{08BDDC8D-36E9-467E-8CF1-750845950A7F}" type="slidenum">
              <a:rPr lang="en-GB" noProof="0" smtClean="0"/>
              <a:pPr/>
              <a:t>‹#›</a:t>
            </a:fld>
            <a:endParaRPr lang="en-GB" noProof="0" dirty="0"/>
          </a:p>
        </p:txBody>
      </p:sp>
      <p:sp>
        <p:nvSpPr>
          <p:cNvPr id="9" name="Title"/>
          <p:cNvSpPr>
            <a:spLocks noGrp="1"/>
          </p:cNvSpPr>
          <p:nvPr>
            <p:ph type="title"/>
          </p:nvPr>
        </p:nvSpPr>
        <p:spPr bwMode="gray">
          <a:xfrm>
            <a:off x="486000" y="495300"/>
            <a:ext cx="8568000" cy="546691"/>
          </a:xfrm>
          <a:prstGeom prst="rect">
            <a:avLst/>
          </a:prstGeom>
        </p:spPr>
        <p:txBody>
          <a:bodyPr vert="horz" wrap="none" lIns="0" tIns="0" rIns="0" bIns="0" rtlCol="0" anchor="t">
            <a:noAutofit/>
          </a:bodyPr>
          <a:lstStyle/>
          <a:p>
            <a:r>
              <a:rPr lang="en-US" noProof="0"/>
              <a:t>Click to edit Master title style</a:t>
            </a:r>
            <a:endParaRPr lang="en-GB" noProof="0" dirty="0"/>
          </a:p>
        </p:txBody>
      </p:sp>
    </p:spTree>
    <p:extLst>
      <p:ext uri="{BB962C8B-B14F-4D97-AF65-F5344CB8AC3E}">
        <p14:creationId xmlns:p14="http://schemas.microsoft.com/office/powerpoint/2010/main" val="4042079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Row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2" y="1881800"/>
            <a:ext cx="97200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p:txBody>
      </p:sp>
      <p:sp>
        <p:nvSpPr>
          <p:cNvPr id="6" name="Content Placeholder 2"/>
          <p:cNvSpPr>
            <a:spLocks noGrp="1"/>
          </p:cNvSpPr>
          <p:nvPr>
            <p:ph sz="quarter" idx="14" hasCustomPrompt="1"/>
          </p:nvPr>
        </p:nvSpPr>
        <p:spPr bwMode="gray">
          <a:xfrm>
            <a:off x="486000" y="4375603"/>
            <a:ext cx="97200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p:txBody>
      </p:sp>
      <p:sp>
        <p:nvSpPr>
          <p:cNvPr id="4" name="Slide Number"/>
          <p:cNvSpPr>
            <a:spLocks noGrp="1"/>
          </p:cNvSpPr>
          <p:nvPr>
            <p:ph type="sldNum" sz="quarter" idx="13"/>
          </p:nvPr>
        </p:nvSpPr>
        <p:spPr bwMode="gray"/>
        <p:txBody>
          <a:bodyPr/>
          <a:lstStyle>
            <a:lvl1pPr marL="0" indent="0">
              <a:defRPr/>
            </a:lvl1pPr>
          </a:lstStyle>
          <a:p>
            <a:fld id="{08BDDC8D-36E9-467E-8CF1-750845950A7F}" type="slidenum">
              <a:rPr lang="en-GB" noProof="0" smtClean="0"/>
              <a:pPr/>
              <a:t>‹#›</a:t>
            </a:fld>
            <a:endParaRPr lang="en-GB" noProof="0" dirty="0"/>
          </a:p>
        </p:txBody>
      </p:sp>
      <p:sp>
        <p:nvSpPr>
          <p:cNvPr id="7"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dirty="0"/>
          </a:p>
        </p:txBody>
      </p:sp>
    </p:spTree>
    <p:extLst>
      <p:ext uri="{BB962C8B-B14F-4D97-AF65-F5344CB8AC3E}">
        <p14:creationId xmlns:p14="http://schemas.microsoft.com/office/powerpoint/2010/main" val="4120273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6" name="Content Placeholder 1"/>
          <p:cNvSpPr>
            <a:spLocks noGrp="1"/>
          </p:cNvSpPr>
          <p:nvPr>
            <p:ph sz="quarter" idx="19" hasCustomPrompt="1"/>
          </p:nvPr>
        </p:nvSpPr>
        <p:spPr bwMode="gray">
          <a:xfrm>
            <a:off x="486000" y="1881800"/>
            <a:ext cx="47880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p:txBody>
      </p:sp>
      <p:sp>
        <p:nvSpPr>
          <p:cNvPr id="13" name="Content Placeholder 2"/>
          <p:cNvSpPr>
            <a:spLocks noGrp="1"/>
          </p:cNvSpPr>
          <p:nvPr>
            <p:ph sz="quarter" idx="15" hasCustomPrompt="1"/>
          </p:nvPr>
        </p:nvSpPr>
        <p:spPr bwMode="gray">
          <a:xfrm>
            <a:off x="5418171" y="1881800"/>
            <a:ext cx="4788509"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p:txBody>
      </p:sp>
      <p:sp>
        <p:nvSpPr>
          <p:cNvPr id="15" name="Content Placeholder 3"/>
          <p:cNvSpPr>
            <a:spLocks noGrp="1"/>
          </p:cNvSpPr>
          <p:nvPr>
            <p:ph sz="quarter" idx="16" hasCustomPrompt="1"/>
          </p:nvPr>
        </p:nvSpPr>
        <p:spPr bwMode="gray">
          <a:xfrm>
            <a:off x="485852" y="4376600"/>
            <a:ext cx="4788509"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p:txBody>
      </p:sp>
      <p:sp>
        <p:nvSpPr>
          <p:cNvPr id="17" name="Content Placeholder 4"/>
          <p:cNvSpPr>
            <a:spLocks noGrp="1"/>
          </p:cNvSpPr>
          <p:nvPr>
            <p:ph sz="quarter" idx="17" hasCustomPrompt="1"/>
          </p:nvPr>
        </p:nvSpPr>
        <p:spPr bwMode="gray">
          <a:xfrm>
            <a:off x="5418171" y="4376600"/>
            <a:ext cx="4788509"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p:txBody>
      </p:sp>
      <p:sp>
        <p:nvSpPr>
          <p:cNvPr id="4" name="Slide Number"/>
          <p:cNvSpPr>
            <a:spLocks noGrp="1"/>
          </p:cNvSpPr>
          <p:nvPr>
            <p:ph type="sldNum" sz="quarter" idx="18"/>
          </p:nvPr>
        </p:nvSpPr>
        <p:spPr bwMode="gray"/>
        <p:txBody>
          <a:bodyPr/>
          <a:lstStyle>
            <a:lvl1pPr marL="0" indent="0">
              <a:defRPr/>
            </a:lvl1pPr>
          </a:lstStyle>
          <a:p>
            <a:fld id="{08BDDC8D-36E9-467E-8CF1-750845950A7F}" type="slidenum">
              <a:rPr lang="en-GB" noProof="0" smtClean="0"/>
              <a:pPr/>
              <a:t>‹#›</a:t>
            </a:fld>
            <a:endParaRPr lang="en-GB" noProof="0" dirty="0"/>
          </a:p>
        </p:txBody>
      </p:sp>
      <p:sp>
        <p:nvSpPr>
          <p:cNvPr id="9"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dirty="0"/>
          </a:p>
        </p:txBody>
      </p:sp>
    </p:spTree>
    <p:extLst>
      <p:ext uri="{BB962C8B-B14F-4D97-AF65-F5344CB8AC3E}">
        <p14:creationId xmlns:p14="http://schemas.microsoft.com/office/powerpoint/2010/main" val="3306265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0" y="18818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p:txBody>
      </p:sp>
      <p:sp>
        <p:nvSpPr>
          <p:cNvPr id="7" name="Content Placeholder 2"/>
          <p:cNvSpPr>
            <a:spLocks noGrp="1"/>
          </p:cNvSpPr>
          <p:nvPr>
            <p:ph sz="quarter" idx="12" hasCustomPrompt="1"/>
          </p:nvPr>
        </p:nvSpPr>
        <p:spPr bwMode="gray">
          <a:xfrm>
            <a:off x="3772800" y="18818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8"/>
            <a:endParaRPr lang="en-GB" noProof="0" dirty="0"/>
          </a:p>
        </p:txBody>
      </p:sp>
      <p:sp>
        <p:nvSpPr>
          <p:cNvPr id="9" name="Content Placeholder 3"/>
          <p:cNvSpPr>
            <a:spLocks noGrp="1"/>
          </p:cNvSpPr>
          <p:nvPr>
            <p:ph sz="quarter" idx="13" hasCustomPrompt="1"/>
          </p:nvPr>
        </p:nvSpPr>
        <p:spPr bwMode="gray">
          <a:xfrm>
            <a:off x="7059600" y="18818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p:txBody>
      </p:sp>
      <p:sp>
        <p:nvSpPr>
          <p:cNvPr id="11" name="Content Placeholder 4"/>
          <p:cNvSpPr>
            <a:spLocks noGrp="1"/>
          </p:cNvSpPr>
          <p:nvPr>
            <p:ph sz="quarter" idx="14" hasCustomPrompt="1"/>
          </p:nvPr>
        </p:nvSpPr>
        <p:spPr bwMode="gray">
          <a:xfrm>
            <a:off x="486000" y="43766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p:txBody>
      </p:sp>
      <p:sp>
        <p:nvSpPr>
          <p:cNvPr id="13" name="Content Placeholder 5"/>
          <p:cNvSpPr>
            <a:spLocks noGrp="1"/>
          </p:cNvSpPr>
          <p:nvPr>
            <p:ph sz="quarter" idx="15" hasCustomPrompt="1"/>
          </p:nvPr>
        </p:nvSpPr>
        <p:spPr bwMode="gray">
          <a:xfrm>
            <a:off x="3772800" y="43766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p:txBody>
      </p:sp>
      <p:sp>
        <p:nvSpPr>
          <p:cNvPr id="15" name="Content Placeholder 6"/>
          <p:cNvSpPr>
            <a:spLocks noGrp="1"/>
          </p:cNvSpPr>
          <p:nvPr>
            <p:ph sz="quarter" idx="16" hasCustomPrompt="1"/>
          </p:nvPr>
        </p:nvSpPr>
        <p:spPr bwMode="gray">
          <a:xfrm>
            <a:off x="7059600" y="4376600"/>
            <a:ext cx="3142800" cy="232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p:txBody>
      </p:sp>
      <p:sp>
        <p:nvSpPr>
          <p:cNvPr id="4" name="Slide Number"/>
          <p:cNvSpPr>
            <a:spLocks noGrp="1"/>
          </p:cNvSpPr>
          <p:nvPr>
            <p:ph type="sldNum" sz="quarter" idx="17"/>
          </p:nvPr>
        </p:nvSpPr>
        <p:spPr bwMode="gray"/>
        <p:txBody>
          <a:bodyPr/>
          <a:lstStyle>
            <a:lvl1pPr marL="0" indent="0">
              <a:defRPr/>
            </a:lvl1pPr>
          </a:lstStyle>
          <a:p>
            <a:fld id="{08BDDC8D-36E9-467E-8CF1-750845950A7F}" type="slidenum">
              <a:rPr lang="en-GB" noProof="0" smtClean="0"/>
              <a:pPr/>
              <a:t>‹#›</a:t>
            </a:fld>
            <a:endParaRPr lang="en-GB" noProof="0" dirty="0"/>
          </a:p>
        </p:txBody>
      </p:sp>
      <p:sp>
        <p:nvSpPr>
          <p:cNvPr id="10"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dirty="0"/>
          </a:p>
        </p:txBody>
      </p:sp>
    </p:spTree>
    <p:extLst>
      <p:ext uri="{BB962C8B-B14F-4D97-AF65-F5344CB8AC3E}">
        <p14:creationId xmlns:p14="http://schemas.microsoft.com/office/powerpoint/2010/main" val="3544582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5" name="Content Placeholder 1"/>
          <p:cNvSpPr>
            <a:spLocks noGrp="1"/>
          </p:cNvSpPr>
          <p:nvPr>
            <p:ph sz="quarter" idx="11" hasCustomPrompt="1"/>
          </p:nvPr>
        </p:nvSpPr>
        <p:spPr bwMode="gray">
          <a:xfrm>
            <a:off x="486000" y="1879600"/>
            <a:ext cx="3142800" cy="4831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7" name="Content Placeholder 2"/>
          <p:cNvSpPr>
            <a:spLocks noGrp="1"/>
          </p:cNvSpPr>
          <p:nvPr>
            <p:ph sz="quarter" idx="12" hasCustomPrompt="1"/>
          </p:nvPr>
        </p:nvSpPr>
        <p:spPr bwMode="gray">
          <a:xfrm>
            <a:off x="3772800" y="1879600"/>
            <a:ext cx="3142800" cy="4831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9" name="Content Placeholder 3"/>
          <p:cNvSpPr>
            <a:spLocks noGrp="1"/>
          </p:cNvSpPr>
          <p:nvPr>
            <p:ph sz="quarter" idx="13" hasCustomPrompt="1"/>
          </p:nvPr>
        </p:nvSpPr>
        <p:spPr bwMode="gray">
          <a:xfrm>
            <a:off x="7059600" y="1879600"/>
            <a:ext cx="3142800" cy="4831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smtClean="0"/>
            </a:lvl8pPr>
            <a:lvl9pPr>
              <a:defRPr lang="en-US" dirty="0" smtClean="0"/>
            </a:lvl9p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4" name="Slide Number"/>
          <p:cNvSpPr>
            <a:spLocks noGrp="1"/>
          </p:cNvSpPr>
          <p:nvPr>
            <p:ph type="sldNum" sz="quarter" idx="14"/>
          </p:nvPr>
        </p:nvSpPr>
        <p:spPr bwMode="gray"/>
        <p:txBody>
          <a:bodyPr/>
          <a:lstStyle>
            <a:lvl1pPr marL="0" indent="0">
              <a:defRPr/>
            </a:lvl1pPr>
          </a:lstStyle>
          <a:p>
            <a:fld id="{08BDDC8D-36E9-467E-8CF1-750845950A7F}" type="slidenum">
              <a:rPr lang="en-GB" noProof="0" smtClean="0"/>
              <a:pPr/>
              <a:t>‹#›</a:t>
            </a:fld>
            <a:endParaRPr lang="en-GB" noProof="0" dirty="0"/>
          </a:p>
        </p:txBody>
      </p:sp>
      <p:sp>
        <p:nvSpPr>
          <p:cNvPr id="10" name="Title"/>
          <p:cNvSpPr>
            <a:spLocks noGrp="1"/>
          </p:cNvSpPr>
          <p:nvPr>
            <p:ph type="title"/>
          </p:nvPr>
        </p:nvSpPr>
        <p:spPr bwMode="gray">
          <a:xfrm>
            <a:off x="486000" y="495300"/>
            <a:ext cx="8568000" cy="921600"/>
          </a:xfrm>
          <a:prstGeom prst="rect">
            <a:avLst/>
          </a:prstGeom>
        </p:spPr>
        <p:txBody>
          <a:bodyPr vert="horz" wrap="none" lIns="0" tIns="0" rIns="0" bIns="0" rtlCol="0" anchor="t">
            <a:noAutofit/>
          </a:bodyPr>
          <a:lstStyle/>
          <a:p>
            <a:r>
              <a:rPr lang="en-US" noProof="0"/>
              <a:t>Click to edit Master title style</a:t>
            </a:r>
            <a:endParaRPr lang="en-GB" noProof="0" dirty="0"/>
          </a:p>
        </p:txBody>
      </p:sp>
    </p:spTree>
    <p:extLst>
      <p:ext uri="{BB962C8B-B14F-4D97-AF65-F5344CB8AC3E}">
        <p14:creationId xmlns:p14="http://schemas.microsoft.com/office/powerpoint/2010/main" val="2378586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cNvSpPr>
            <a:spLocks noGrp="1"/>
          </p:cNvSpPr>
          <p:nvPr>
            <p:ph type="sldNum" sz="quarter" idx="10"/>
          </p:nvPr>
        </p:nvSpPr>
        <p:spPr bwMode="gray"/>
        <p:txBody>
          <a:bodyPr/>
          <a:lstStyle>
            <a:lvl1pPr marL="0" indent="0">
              <a:defRPr/>
            </a:lvl1pPr>
          </a:lstStyle>
          <a:p>
            <a:fld id="{08BDDC8D-36E9-467E-8CF1-750845950A7F}" type="slidenum">
              <a:rPr lang="en-GB" noProof="0" smtClean="0"/>
              <a:pPr/>
              <a:t>‹#›</a:t>
            </a:fld>
            <a:endParaRPr lang="en-GB" noProof="0" dirty="0"/>
          </a:p>
        </p:txBody>
      </p:sp>
      <p:sp>
        <p:nvSpPr>
          <p:cNvPr id="4" name="Title"/>
          <p:cNvSpPr>
            <a:spLocks noGrp="1"/>
          </p:cNvSpPr>
          <p:nvPr>
            <p:ph type="title"/>
          </p:nvPr>
        </p:nvSpPr>
        <p:spPr bwMode="gray">
          <a:xfrm>
            <a:off x="486000" y="495300"/>
            <a:ext cx="8568000" cy="504160"/>
          </a:xfrm>
          <a:prstGeom prst="rect">
            <a:avLst/>
          </a:prstGeom>
        </p:spPr>
        <p:txBody>
          <a:bodyPr vert="horz" wrap="none" lIns="0" tIns="0" rIns="0" bIns="0" rtlCol="0" anchor="t">
            <a:noAutofit/>
          </a:bodyPr>
          <a:lstStyle/>
          <a:p>
            <a:r>
              <a:rPr lang="en-US" noProof="0" dirty="0"/>
              <a:t>Click to edit Master title style</a:t>
            </a:r>
            <a:endParaRPr lang="en-GB" noProof="0" dirty="0"/>
          </a:p>
        </p:txBody>
      </p:sp>
    </p:spTree>
    <p:extLst>
      <p:ext uri="{BB962C8B-B14F-4D97-AF65-F5344CB8AC3E}">
        <p14:creationId xmlns:p14="http://schemas.microsoft.com/office/powerpoint/2010/main" val="2114972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cNvSpPr>
            <a:spLocks noGrp="1"/>
          </p:cNvSpPr>
          <p:nvPr>
            <p:ph type="sldNum" sz="quarter" idx="10"/>
          </p:nvPr>
        </p:nvSpPr>
        <p:spPr bwMode="gray"/>
        <p:txBody>
          <a:bodyPr/>
          <a:lstStyle>
            <a:lvl1pPr marL="0" indent="0">
              <a:defRPr/>
            </a:lvl1pPr>
          </a:lstStyle>
          <a:p>
            <a:fld id="{08BDDC8D-36E9-467E-8CF1-750845950A7F}" type="slidenum">
              <a:rPr lang="en-GB" noProof="0" smtClean="0"/>
              <a:pPr/>
              <a:t>‹#›</a:t>
            </a:fld>
            <a:endParaRPr lang="en-GB" noProof="0" dirty="0"/>
          </a:p>
        </p:txBody>
      </p:sp>
    </p:spTree>
    <p:extLst>
      <p:ext uri="{BB962C8B-B14F-4D97-AF65-F5344CB8AC3E}">
        <p14:creationId xmlns:p14="http://schemas.microsoft.com/office/powerpoint/2010/main" val="2590808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7" name="Text Placeholder"/>
          <p:cNvSpPr>
            <a:spLocks noGrp="1"/>
          </p:cNvSpPr>
          <p:nvPr>
            <p:ph type="body" idx="1"/>
          </p:nvPr>
        </p:nvSpPr>
        <p:spPr bwMode="gray">
          <a:xfrm>
            <a:off x="485847" y="1456659"/>
            <a:ext cx="9720828" cy="5609303"/>
          </a:xfrm>
          <a:prstGeom prst="rect">
            <a:avLst/>
          </a:prstGeom>
        </p:spPr>
        <p:txBody>
          <a:bodyPr vert="horz" lIns="0" tIns="0" rIns="0" bIns="0" rtlCol="0">
            <a:noAutofit/>
          </a:bodyPr>
          <a:lstStyle/>
          <a:p>
            <a:pPr lvl="0"/>
            <a:r>
              <a:rPr lang="en-GB" noProof="0" dirty="0"/>
              <a:t>Click to edit master text style</a:t>
            </a:r>
          </a:p>
          <a:p>
            <a:pPr lvl="1"/>
            <a:r>
              <a:rPr lang="en-GB" noProof="0" dirty="0"/>
              <a:t>First Level</a:t>
            </a:r>
          </a:p>
          <a:p>
            <a:pPr lvl="2"/>
            <a:r>
              <a:rPr lang="en-GB" noProof="0" dirty="0"/>
              <a:t>Second Level</a:t>
            </a:r>
          </a:p>
          <a:p>
            <a:pPr lvl="3"/>
            <a:r>
              <a:rPr lang="en-GB" noProof="0" dirty="0"/>
              <a:t>Third Level</a:t>
            </a:r>
          </a:p>
          <a:p>
            <a:pPr lvl="4"/>
            <a:r>
              <a:rPr lang="en-GB" noProof="0" dirty="0"/>
              <a:t>Fourth Level</a:t>
            </a:r>
          </a:p>
          <a:p>
            <a:pPr lvl="5"/>
            <a:r>
              <a:rPr lang="en-GB" noProof="0" dirty="0"/>
              <a:t>Fifth Level</a:t>
            </a:r>
          </a:p>
          <a:p>
            <a:pPr lvl="6"/>
            <a:r>
              <a:rPr lang="en-GB" noProof="0" dirty="0"/>
              <a:t>Sixth Level</a:t>
            </a:r>
          </a:p>
          <a:p>
            <a:pPr lvl="7"/>
            <a:r>
              <a:rPr lang="en-GB" noProof="0" dirty="0"/>
              <a:t>Seventh Level</a:t>
            </a:r>
          </a:p>
          <a:p>
            <a:pPr lvl="8"/>
            <a:r>
              <a:rPr lang="en-GB" noProof="0" dirty="0"/>
              <a:t>Eighth Level</a:t>
            </a:r>
          </a:p>
        </p:txBody>
      </p:sp>
      <p:sp>
        <p:nvSpPr>
          <p:cNvPr id="6" name="Slide Number"/>
          <p:cNvSpPr>
            <a:spLocks noGrp="1"/>
          </p:cNvSpPr>
          <p:nvPr>
            <p:ph type="sldNum" sz="quarter" idx="4"/>
          </p:nvPr>
        </p:nvSpPr>
        <p:spPr bwMode="gray">
          <a:xfrm>
            <a:off x="5054400" y="7154219"/>
            <a:ext cx="590696" cy="273873"/>
          </a:xfrm>
          <a:prstGeom prst="rect">
            <a:avLst/>
          </a:prstGeom>
        </p:spPr>
        <p:txBody>
          <a:bodyPr vert="horz" lIns="0" tIns="0" rIns="0" bIns="0" rtlCol="0" anchor="ctr"/>
          <a:lstStyle>
            <a:lvl1pPr algn="ctr">
              <a:defRPr sz="1100" baseline="0">
                <a:solidFill>
                  <a:schemeClr val="tx2"/>
                </a:solidFill>
                <a:latin typeface="RN House Sans Regular" panose="020B0504020203020204" pitchFamily="34" charset="0"/>
                <a:cs typeface="Arial" panose="020B0604020202020204" pitchFamily="34" charset="0"/>
              </a:defRPr>
            </a:lvl1pPr>
          </a:lstStyle>
          <a:p>
            <a:fld id="{08BDDC8D-36E9-467E-8CF1-750845950A7F}" type="slidenum">
              <a:rPr lang="en-GB" smtClean="0"/>
              <a:pPr/>
              <a:t>‹#›</a:t>
            </a:fld>
            <a:endParaRPr lang="en-GB" dirty="0"/>
          </a:p>
        </p:txBody>
      </p:sp>
      <p:sp>
        <p:nvSpPr>
          <p:cNvPr id="2" name="TextBox 1"/>
          <p:cNvSpPr txBox="1"/>
          <p:nvPr userDrawn="1"/>
        </p:nvSpPr>
        <p:spPr>
          <a:xfrm>
            <a:off x="485775" y="7122328"/>
            <a:ext cx="2491341" cy="273873"/>
          </a:xfrm>
          <a:prstGeom prst="rect">
            <a:avLst/>
          </a:prstGeom>
          <a:noFill/>
        </p:spPr>
        <p:txBody>
          <a:bodyPr wrap="none" lIns="0" tIns="0" rIns="0" bIns="0" rtlCol="0" anchor="ctr">
            <a:noAutofit/>
          </a:bodyPr>
          <a:lstStyle/>
          <a:p>
            <a:r>
              <a:rPr lang="en-US" sz="1100" dirty="0">
                <a:solidFill>
                  <a:schemeClr val="tx2"/>
                </a:solidFill>
                <a:latin typeface="RN House Sans Regular" panose="020B0504020203020204" pitchFamily="34" charset="0"/>
                <a:cs typeface="Arial" panose="020B0604020202020204" pitchFamily="34" charset="0"/>
              </a:rPr>
              <a:t>Information Classification − Confidential</a:t>
            </a:r>
            <a:endParaRPr lang="en-GB" sz="1100" dirty="0" err="1">
              <a:solidFill>
                <a:schemeClr val="tx2"/>
              </a:solidFill>
              <a:latin typeface="RN House Sans Regular" panose="020B0504020203020204" pitchFamily="34" charset="0"/>
              <a:cs typeface="Arial" panose="020B0604020202020204" pitchFamily="34" charset="0"/>
            </a:endParaRPr>
          </a:p>
        </p:txBody>
      </p:sp>
      <p:sp>
        <p:nvSpPr>
          <p:cNvPr id="9" name="Title"/>
          <p:cNvSpPr>
            <a:spLocks noGrp="1"/>
          </p:cNvSpPr>
          <p:nvPr>
            <p:ph type="title"/>
          </p:nvPr>
        </p:nvSpPr>
        <p:spPr bwMode="gray">
          <a:xfrm>
            <a:off x="486000" y="495300"/>
            <a:ext cx="8568000" cy="472263"/>
          </a:xfrm>
          <a:prstGeom prst="rect">
            <a:avLst/>
          </a:prstGeom>
        </p:spPr>
        <p:txBody>
          <a:bodyPr vert="horz" wrap="none" lIns="0" tIns="0" rIns="0" bIns="0" rtlCol="0" anchor="t">
            <a:noAutofit/>
          </a:bodyPr>
          <a:lstStyle/>
          <a:p>
            <a:r>
              <a:rPr lang="en-GB" noProof="0" dirty="0"/>
              <a:t>Click to add title</a:t>
            </a:r>
          </a:p>
        </p:txBody>
      </p:sp>
    </p:spTree>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85" r:id="rId8"/>
    <p:sldLayoutId id="2147483886" r:id="rId9"/>
  </p:sldLayoutIdLst>
  <p:hf hdr="0" ftr="0" dt="0"/>
  <p:txStyles>
    <p:titleStyle>
      <a:lvl1pPr algn="l" defTabSz="1034701" rtl="0" eaLnBrk="1" latinLnBrk="0" hangingPunct="1">
        <a:lnSpc>
          <a:spcPct val="100000"/>
        </a:lnSpc>
        <a:spcBef>
          <a:spcPct val="0"/>
        </a:spcBef>
        <a:buNone/>
        <a:defRPr sz="2400" b="0" kern="1200" baseline="0">
          <a:solidFill>
            <a:schemeClr val="tx2"/>
          </a:solidFill>
          <a:effectLst/>
          <a:latin typeface="RN House Sans Regular" panose="020B0504020203020204" pitchFamily="34" charset="0"/>
          <a:ea typeface="+mj-ea"/>
          <a:cs typeface="+mj-cs"/>
        </a:defRPr>
      </a:lvl1pPr>
    </p:titleStyle>
    <p:bodyStyle>
      <a:lvl1pPr marL="0" indent="0" algn="l" defTabSz="1034701" rtl="0" eaLnBrk="1" latinLnBrk="0" hangingPunct="1">
        <a:spcBef>
          <a:spcPts val="700"/>
        </a:spcBef>
        <a:buClr>
          <a:schemeClr val="tx2"/>
        </a:buClr>
        <a:buSzPct val="100000"/>
        <a:buFont typeface="Symbol" panose="05050102010706020507" pitchFamily="18" charset="2"/>
        <a:buNone/>
        <a:defRPr sz="1400" kern="1200" baseline="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sz="1400" kern="1200" baseline="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sz="1400" kern="1200" baseline="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sz="1400" kern="1200" baseline="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sz="1400" kern="1200" baseline="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sz="1400" kern="1200">
          <a:solidFill>
            <a:schemeClr val="tx2"/>
          </a:solidFill>
          <a:latin typeface="RN House Sans Regular" panose="020B0504020203020204" pitchFamily="34" charset="0"/>
          <a:ea typeface="+mn-ea"/>
          <a:cs typeface="Arial" panose="020B0604020202020204" pitchFamily="34" charset="0"/>
        </a:defRPr>
      </a:lvl9pPr>
    </p:bodyStyle>
    <p:otherStyle>
      <a:defPPr>
        <a:defRPr lang="en-US"/>
      </a:defPPr>
      <a:lvl1pPr marL="0" algn="l" defTabSz="1034701" rtl="0" eaLnBrk="1" latinLnBrk="0" hangingPunct="1">
        <a:defRPr sz="2100" kern="1200">
          <a:solidFill>
            <a:schemeClr val="tx1"/>
          </a:solidFill>
          <a:latin typeface="+mn-lt"/>
          <a:ea typeface="+mn-ea"/>
          <a:cs typeface="+mn-cs"/>
        </a:defRPr>
      </a:lvl1pPr>
      <a:lvl2pPr marL="517352" algn="l" defTabSz="1034701" rtl="0" eaLnBrk="1" latinLnBrk="0" hangingPunct="1">
        <a:defRPr sz="2100" kern="1200">
          <a:solidFill>
            <a:schemeClr val="tx1"/>
          </a:solidFill>
          <a:latin typeface="+mn-lt"/>
          <a:ea typeface="+mn-ea"/>
          <a:cs typeface="+mn-cs"/>
        </a:defRPr>
      </a:lvl2pPr>
      <a:lvl3pPr marL="1034701" algn="l" defTabSz="1034701" rtl="0" eaLnBrk="1" latinLnBrk="0" hangingPunct="1">
        <a:defRPr sz="2100" kern="1200">
          <a:solidFill>
            <a:schemeClr val="tx1"/>
          </a:solidFill>
          <a:latin typeface="+mn-lt"/>
          <a:ea typeface="+mn-ea"/>
          <a:cs typeface="+mn-cs"/>
        </a:defRPr>
      </a:lvl3pPr>
      <a:lvl4pPr marL="1552051" algn="l" defTabSz="1034701" rtl="0" eaLnBrk="1" latinLnBrk="0" hangingPunct="1">
        <a:defRPr sz="2100" kern="1200">
          <a:solidFill>
            <a:schemeClr val="tx1"/>
          </a:solidFill>
          <a:latin typeface="+mn-lt"/>
          <a:ea typeface="+mn-ea"/>
          <a:cs typeface="+mn-cs"/>
        </a:defRPr>
      </a:lvl4pPr>
      <a:lvl5pPr marL="2069402" algn="l" defTabSz="1034701" rtl="0" eaLnBrk="1" latinLnBrk="0" hangingPunct="1">
        <a:defRPr sz="2100" kern="1200">
          <a:solidFill>
            <a:schemeClr val="tx1"/>
          </a:solidFill>
          <a:latin typeface="+mn-lt"/>
          <a:ea typeface="+mn-ea"/>
          <a:cs typeface="+mn-cs"/>
        </a:defRPr>
      </a:lvl5pPr>
      <a:lvl6pPr marL="2586753" algn="l" defTabSz="1034701" rtl="0" eaLnBrk="1" latinLnBrk="0" hangingPunct="1">
        <a:defRPr sz="2100" kern="1200">
          <a:solidFill>
            <a:schemeClr val="tx1"/>
          </a:solidFill>
          <a:latin typeface="+mn-lt"/>
          <a:ea typeface="+mn-ea"/>
          <a:cs typeface="+mn-cs"/>
        </a:defRPr>
      </a:lvl6pPr>
      <a:lvl7pPr marL="3104103" algn="l" defTabSz="1034701" rtl="0" eaLnBrk="1" latinLnBrk="0" hangingPunct="1">
        <a:defRPr sz="2100" kern="1200">
          <a:solidFill>
            <a:schemeClr val="tx1"/>
          </a:solidFill>
          <a:latin typeface="+mn-lt"/>
          <a:ea typeface="+mn-ea"/>
          <a:cs typeface="+mn-cs"/>
        </a:defRPr>
      </a:lvl7pPr>
      <a:lvl8pPr marL="3621455" algn="l" defTabSz="1034701" rtl="0" eaLnBrk="1" latinLnBrk="0" hangingPunct="1">
        <a:defRPr sz="2100" kern="1200">
          <a:solidFill>
            <a:schemeClr val="tx1"/>
          </a:solidFill>
          <a:latin typeface="+mn-lt"/>
          <a:ea typeface="+mn-ea"/>
          <a:cs typeface="+mn-cs"/>
        </a:defRPr>
      </a:lvl8pPr>
      <a:lvl9pPr marL="4138804" algn="l" defTabSz="103470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xml"/><Relationship Id="rId7"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hyperlink" Target="https://natwest.atlassian.net/wiki/spaces/HS/pages/910885732/Operational+Resilience+IT+Resilience+Supporting+Guidance" TargetMode="External"/><Relationship Id="rId7" Type="http://schemas.openxmlformats.org/officeDocument/2006/relationships/hyperlink" Target="https://intranet.rbsres01.net/Technology/ServiceDeliveryOperationalResilienceCoE/Reporting%20Library/IBS%20Service%20and%20Resource%20Catalogue.xlsb" TargetMode="External"/><Relationship Id="rId2" Type="http://schemas.openxmlformats.org/officeDocument/2006/relationships/hyperlink" Target="mailto:fm-038067@rbos.co.uk"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hyperlink" Target="https://intranet.rbsres01.net/Risk/EnterpriseWideRiskManagementFramework/KeyRisks/Documents/Operational%20Resilience%20Risk%20Standard.pdf"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ollab.rbsres01.net/teams/security-architecture-s6j5jwp9/Architecture%20-%20Engagement/Lists/Controls%20Taxonomy%20CT/RFP%20and%20Req%20Specifications.aspx?PageView=Shared&amp;InitialTabId=Ribbon.WebPartPage&amp;VisibilityContext=WSSWebPartPage" TargetMode="External"/><Relationship Id="rId7" Type="http://schemas.openxmlformats.org/officeDocument/2006/relationships/hyperlink" Target="https://rbos.service-now.com/myserviceportal?id=sc_cat_item&amp;sys_id=18defc5b1b8774104d8d840be54bcba2" TargetMode="External"/><Relationship Id="rId2" Type="http://schemas.openxmlformats.org/officeDocument/2006/relationships/hyperlink" Target="https://intranet.rbsres01.net/Security/SecurityServices/SecurityPrinciplesStandardsReusableModels/Pages/Security-Principles.aspx#sp_top" TargetMode="External"/><Relationship Id="rId1" Type="http://schemas.openxmlformats.org/officeDocument/2006/relationships/slideLayout" Target="../slideLayouts/slideLayout2.xml"/><Relationship Id="rId6" Type="http://schemas.openxmlformats.org/officeDocument/2006/relationships/hyperlink" Target="https://intranet.rbsres01.net/Processes/Framework/deliverables/Pages/projman/isbiacia.aspx" TargetMode="External"/><Relationship Id="rId5" Type="http://schemas.openxmlformats.org/officeDocument/2006/relationships/hyperlink" Target="https://intranet.rbsres01.net/Security/SecurityServices/SecurityPrinciplesStandardsReusableModels/Lists/SOGP%202020%20%20Home/AllItems.aspx" TargetMode="External"/><Relationship Id="rId4" Type="http://schemas.openxmlformats.org/officeDocument/2006/relationships/hyperlink" Target="https://intranet.rbsres01.net/Security/SecurityServices/SecurityPrinciplesStandardsReusableModels/Pages/Security-Architecture-Standards.aspx"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natwest.atlassian.net/wiki/download/attachments/132318166/2022-08-18TechnologySustainabilityYesCheck.pptx?version=1&amp;modificationDate=1662109702000&amp;cacheVersion=1&amp;api=v2" TargetMode="External"/><Relationship Id="rId2" Type="http://schemas.openxmlformats.org/officeDocument/2006/relationships/hyperlink" Target="https://intranet.natwestgrouppeople.com/Home/Index/d5f91073-880a-4684-b7ec-8017cf06fb32?viewFormat=homepage&amp;returnPartialView=False&amp;showUnavailable=Fals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climatedashboard.server.rbsgrp.ne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natwest.atlassian.net/wiki/spaces/EFORMS/pages/874446980/Version3.0-34+-+Design+Kafka+Event+Distributio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hyperlink" Target="https://intranet.rbsres01.net/Businesses/Services/Technology/Pages/Cloud-Workload-Placement.aspx"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collab.rbsres01.net/teams/architecture-and-design-confidential-pj3wt5g0/Shared%20Documents/Key%20Artefacts/Technology%20Principles.pdf"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hyperlink" Target="https://confluence.dts.fm.rbsgrp.net/display/EFORMS/Version3.0-14+-+Design%3A+High+Level+Design+To-Be" TargetMode="External"/><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hyperlink" Target="https://confluence.dts.fm.rbsgrp.net/display/EFORMS/Version3.0-14+-+Design%3A+High+Level+Design+To-Be" TargetMode="External"/><Relationship Id="rId13" Type="http://schemas.openxmlformats.org/officeDocument/2006/relationships/image" Target="../media/image23.png"/><Relationship Id="rId18" Type="http://schemas.openxmlformats.org/officeDocument/2006/relationships/customXml" Target="../ink/ink6.xml"/><Relationship Id="rId3" Type="http://schemas.openxmlformats.org/officeDocument/2006/relationships/image" Target="../media/image15.svg"/><Relationship Id="rId21" Type="http://schemas.openxmlformats.org/officeDocument/2006/relationships/customXml" Target="../ink/ink8.xml"/><Relationship Id="rId7" Type="http://schemas.openxmlformats.org/officeDocument/2006/relationships/image" Target="../media/image19.svg"/><Relationship Id="rId12" Type="http://schemas.openxmlformats.org/officeDocument/2006/relationships/customXml" Target="../ink/ink2.xml"/><Relationship Id="rId17" Type="http://schemas.openxmlformats.org/officeDocument/2006/relationships/customXml" Target="../ink/ink5.xml"/><Relationship Id="rId2" Type="http://schemas.openxmlformats.org/officeDocument/2006/relationships/image" Target="../media/image14.png"/><Relationship Id="rId16" Type="http://schemas.openxmlformats.org/officeDocument/2006/relationships/customXml" Target="../ink/ink4.xml"/><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2.png"/><Relationship Id="rId24" Type="http://schemas.openxmlformats.org/officeDocument/2006/relationships/image" Target="../media/image27.png"/><Relationship Id="rId5" Type="http://schemas.openxmlformats.org/officeDocument/2006/relationships/image" Target="../media/image17.svg"/><Relationship Id="rId15" Type="http://schemas.openxmlformats.org/officeDocument/2006/relationships/image" Target="../media/image24.png"/><Relationship Id="rId23" Type="http://schemas.openxmlformats.org/officeDocument/2006/relationships/customXml" Target="../ink/ink9.xml"/><Relationship Id="rId10" Type="http://schemas.openxmlformats.org/officeDocument/2006/relationships/customXml" Target="../ink/ink1.xml"/><Relationship Id="rId19" Type="http://schemas.openxmlformats.org/officeDocument/2006/relationships/customXml" Target="../ink/ink7.xml"/><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customXml" Target="../ink/ink3.xml"/><Relationship Id="rId22"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9.sv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9.sv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FM-038067@rbos.co.uk" TargetMode="External"/><Relationship Id="rId2" Type="http://schemas.openxmlformats.org/officeDocument/2006/relationships/hyperlink" Target="https://intranet.rbsres01.net/Security/Ineedfurthersupport/Pages/default.aspx"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intranet.rbsres01.net/Businesses/Services/Technology/HostingSolutions/Pages/default.aspx" TargetMode="External"/></Relationships>
</file>

<file path=ppt/slides/_rels/slide30.xml.rels><?xml version="1.0" encoding="UTF-8" standalone="yes"?>
<Relationships xmlns="http://schemas.openxmlformats.org/package/2006/relationships"><Relationship Id="rId2" Type="http://schemas.openxmlformats.org/officeDocument/2006/relationships/hyperlink" Target="https://www.mongodb.com/developer/languages/java/java-change-stream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mongodb.com/blog/post/building-with-patterns-the-document-versioning-patter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mongodb.com/blog/post/building-with-patterns-the-document-versioning-patter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intranet.rbsres01.net/Businesses/Services/Technology/EnterpriseEngineering/BusinessAutomationServices/InformationPolicyManagement/Pages/default.aspx" TargetMode="External"/><Relationship Id="rId2" Type="http://schemas.openxmlformats.org/officeDocument/2006/relationships/hyperlink" Target="https://intranet.rbsres01.net/ManagingRecordsData/ManagingRecords/Documents/Business%20Records%20Contacts.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ollab.rbsres01.net/teams/cao-pbb-technical-design-authority-tda-3osee44x/NotesActions%20from%20Meetings/Minutes%20June%202022/Retail%20Banking%20Technology%20Design%20Authority%20Template.docx"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hyperlink" Target="https://natwest.atlassian.net/wiki/spaces/PBBIA/pages/1171250815/RB+IADA+Meeting+Note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9.sv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confluence.dts.fm.rbsgrp.net/display/SOLP/SP001+-+Internal+Facing+Unsecured+Static+Content" TargetMode="External"/><Relationship Id="rId13" Type="http://schemas.openxmlformats.org/officeDocument/2006/relationships/hyperlink" Target="SCP_002%20-%20UCS%20-%20Secure%20DMZ%20Consumption%20of%20DMZ%20Dynamic%20Content" TargetMode="External"/><Relationship Id="rId18" Type="http://schemas.openxmlformats.org/officeDocument/2006/relationships/hyperlink" Target="https://natwest.atlassian.net/wiki/spaces/SARCS/pages/114459685/SCP+039+-+FDN+-+Secure+Message+Queue+MQ" TargetMode="External"/><Relationship Id="rId3" Type="http://schemas.openxmlformats.org/officeDocument/2006/relationships/hyperlink" Target="https://confluence.dts.fm.rbsgrp.net/display/cloud/PaaS+-+Introscope+Setup" TargetMode="External"/><Relationship Id="rId21" Type="http://schemas.openxmlformats.org/officeDocument/2006/relationships/hyperlink" Target="https://natwest.atlassian.net/wiki/spaces/SOLP/pages/1112042287/A4IR203+-+Adoption+Process+for+Session+Management" TargetMode="External"/><Relationship Id="rId7" Type="http://schemas.openxmlformats.org/officeDocument/2006/relationships/hyperlink" Target="https://confluence.dts.fm.rbsgrp.net/pages/viewpage.action?pageId=421429563" TargetMode="External"/><Relationship Id="rId12" Type="http://schemas.openxmlformats.org/officeDocument/2006/relationships/hyperlink" Target="https://confluence.dts.fm.rbsgrp.net/display/SOLP/PR010-MMWA-01+-+MS2MS+cross-site+within+App+for+PNF+PAS+F5+RCP" TargetMode="External"/><Relationship Id="rId17" Type="http://schemas.openxmlformats.org/officeDocument/2006/relationships/hyperlink" Target="https://confluence.dts.fm.rbsgrp.net/display/SARCS/SCP_005+-+UCS+-+External+Consumer%2C+Via+SaaS+API+Gateway%2C+to+DMZ+Hosted+Workflow+Dynamic+Content" TargetMode="External"/><Relationship Id="rId2" Type="http://schemas.openxmlformats.org/officeDocument/2006/relationships/image" Target="../media/image5.png"/><Relationship Id="rId16" Type="http://schemas.openxmlformats.org/officeDocument/2006/relationships/hyperlink" Target="https://confluence.dts.fm.rbsgrp.net/pages/viewpage.action?pageId=607873111" TargetMode="External"/><Relationship Id="rId20" Type="http://schemas.openxmlformats.org/officeDocument/2006/relationships/hyperlink" Target="https://natwest.atlassian.net/wiki/spaces/SARCS/pages/114461637" TargetMode="External"/><Relationship Id="rId1" Type="http://schemas.openxmlformats.org/officeDocument/2006/relationships/slideLayout" Target="../slideLayouts/slideLayout2.xml"/><Relationship Id="rId6" Type="http://schemas.openxmlformats.org/officeDocument/2006/relationships/hyperlink" Target="https://confluence.dts.fm.rbsgrp.net/display/DAMDBE/Alerting+in+MongoDB" TargetMode="External"/><Relationship Id="rId11" Type="http://schemas.openxmlformats.org/officeDocument/2006/relationships/hyperlink" Target="https://confluence.dts.fm.rbsgrp.net/display/SARCS/SCP_003+-+UCS+-+Internal+Consumer+to+DMZ+Hosted+Workflow+Dynamic+Content" TargetMode="External"/><Relationship Id="rId5" Type="http://schemas.openxmlformats.org/officeDocument/2006/relationships/hyperlink" Target="https://docs.spring.io/spring-boot/docs/current/reference/html/production-ready-features.html#production-ready-health" TargetMode="External"/><Relationship Id="rId15" Type="http://schemas.openxmlformats.org/officeDocument/2006/relationships/hyperlink" Target="https://confluence.dts.fm.rbsgrp.net/pages/viewpage.action?pageId=595213892" TargetMode="External"/><Relationship Id="rId10" Type="http://schemas.openxmlformats.org/officeDocument/2006/relationships/hyperlink" Target="https://confluence.dts.fm.rbsgrp.net/display/SOLP/PR006-IMP-04+-+Internal+API+MSs+in+PNF+PCF+using+Tyk" TargetMode="External"/><Relationship Id="rId19" Type="http://schemas.openxmlformats.org/officeDocument/2006/relationships/hyperlink" Target="https://natwest.atlassian.net/wiki/spaces/SOLP/pages/1172737712/A2IR401-02+-+Issue+Identity+Token+through+JWT+Authentication+Policy+A5IC210" TargetMode="External"/><Relationship Id="rId4" Type="http://schemas.openxmlformats.org/officeDocument/2006/relationships/hyperlink" Target="https://confluence.dts.fm.rbsgrp.net/display/cloud/PaaS+-+Application+Logging" TargetMode="External"/><Relationship Id="rId9" Type="http://schemas.openxmlformats.org/officeDocument/2006/relationships/hyperlink" Target="https://confluence.dts.fm.rbsgrp.net/pages/viewpage.action?pageId=604552160" TargetMode="External"/><Relationship Id="rId14" Type="http://schemas.openxmlformats.org/officeDocument/2006/relationships/hyperlink" Target="https://confluence.dts.fm.rbsgrp.net/display/SOLP/PR002-SCP-01+-+External+SPA+static+content+in+PN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confluence.dts.fm.rbsgrp.net/display/SARCS/SCP_003+-+UCS+-+Internal+Consumer+to+DMZ+Hosted+Workflow+Dynamic+Content" TargetMode="External"/><Relationship Id="rId13" Type="http://schemas.openxmlformats.org/officeDocument/2006/relationships/hyperlink" Target="https://natwest.atlassian.net/wiki/spaces/APD/pages/972859205/DSP1b+Federated+Streaming+Pattern" TargetMode="External"/><Relationship Id="rId18" Type="http://schemas.openxmlformats.org/officeDocument/2006/relationships/hyperlink" Target="https://natwest.atlassian.net/wiki/spaces/SARCS/pages/114461637" TargetMode="External"/><Relationship Id="rId3" Type="http://schemas.openxmlformats.org/officeDocument/2006/relationships/hyperlink" Target="https://confluence.dts.fm.rbsgrp.net/pages/viewpage.action?pageId=757668570" TargetMode="External"/><Relationship Id="rId7" Type="http://schemas.openxmlformats.org/officeDocument/2006/relationships/hyperlink" Target="https://confluence.dts.fm.rbsgrp.net/display/SOLP/PR006-IMP-03+-+Internal+API+MSs+in+PNF+PAS+using+Tyk" TargetMode="External"/><Relationship Id="rId12" Type="http://schemas.openxmlformats.org/officeDocument/2006/relationships/hyperlink" Target="https://confluence.dts.fm.rbsgrp.net/display/SARCS/SCP_005+-+UCS+-+External+Consumer%2C+Via+SaaS+API+Gateway%2C+to+DMZ+Hosted+Workflow+Dynamic+Content" TargetMode="External"/><Relationship Id="rId17" Type="http://schemas.openxmlformats.org/officeDocument/2006/relationships/hyperlink" Target="https://natwest.atlassian.net/wiki/spaces/SOLP/pages/1172737712/A2IR401-02+-+Issue+Identity+Token+through+JWT+Authentication+Policy+A5IC210" TargetMode="External"/><Relationship Id="rId2" Type="http://schemas.openxmlformats.org/officeDocument/2006/relationships/hyperlink" Target="https://confluence.dts.fm.rbsgrp.net/display/SOLP/PR010-MMWA-01+-+MS2MS+cross-site+within+App+for+PNF+PAS+F5+RCP" TargetMode="External"/><Relationship Id="rId16" Type="http://schemas.openxmlformats.org/officeDocument/2006/relationships/hyperlink" Target="https://natwest.atlassian.net/wiki/spaces/EFORMS/pages/1290569678/Version5.0-20+-+Service+Pattern+Infrastructure+Summary" TargetMode="External"/><Relationship Id="rId1" Type="http://schemas.openxmlformats.org/officeDocument/2006/relationships/slideLayout" Target="../slideLayouts/slideLayout2.xml"/><Relationship Id="rId6" Type="http://schemas.openxmlformats.org/officeDocument/2006/relationships/hyperlink" Target="https://confluence.dts.fm.rbsgrp.net/display/SOLP/PR006-IMP-04+-+Internal+API+MSs+in+PNF+PCF+using+Tyk" TargetMode="External"/><Relationship Id="rId11" Type="http://schemas.openxmlformats.org/officeDocument/2006/relationships/hyperlink" Target="https://confluence.dts.fm.rbsgrp.net/pages/viewpage.action?pageId=607873111" TargetMode="External"/><Relationship Id="rId5" Type="http://schemas.openxmlformats.org/officeDocument/2006/relationships/hyperlink" Target="https://confluence.dts.fm.rbsgrp.net/pages/viewpage.action?pageId=604552160" TargetMode="External"/><Relationship Id="rId15" Type="http://schemas.openxmlformats.org/officeDocument/2006/relationships/hyperlink" Target="https://docs.recp-da-kafka-dev.shared.banksvcs.net/generic-info/authorization/" TargetMode="External"/><Relationship Id="rId10" Type="http://schemas.openxmlformats.org/officeDocument/2006/relationships/hyperlink" Target="https://confluence.dts.fm.rbsgrp.net/pages/viewpage.action?pageId=595213892" TargetMode="External"/><Relationship Id="rId19" Type="http://schemas.openxmlformats.org/officeDocument/2006/relationships/hyperlink" Target="https://natwest.atlassian.net/wiki/spaces/SOLP/pages/1112042287/A4IR203+-+Adoption+Process+for+Session+Management" TargetMode="External"/><Relationship Id="rId4" Type="http://schemas.openxmlformats.org/officeDocument/2006/relationships/hyperlink" Target="https://confluence.dts.fm.rbsgrp.net/display/SOLP/SP001+-+Internal+Facing+Unsecured+Static+Content" TargetMode="External"/><Relationship Id="rId9" Type="http://schemas.openxmlformats.org/officeDocument/2006/relationships/hyperlink" Target="https://confluence.dts.fm.rbsgrp.net/display/SOLP/PR002-SCP-01+-+External+SPA+static+content+in+PNF" TargetMode="External"/><Relationship Id="rId14" Type="http://schemas.openxmlformats.org/officeDocument/2006/relationships/hyperlink" Target="https://natwest.atlassian.net/wiki/spaces/APD/pages/972859203/DSP1a.+CDC+Input+streaming+Pattern"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20FM-038067@rbos.co.uk"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confluence.dts.fm.rbsgrp.net/display/SOLP/PR006-IMP-03+-+Internal+API+MSs+in+PNF+PAS+using+Tyk" TargetMode="External"/><Relationship Id="rId2" Type="http://schemas.openxmlformats.org/officeDocument/2006/relationships/hyperlink" Target="https://confluence.dts.fm.rbsgrp.net/pages/viewpage.action?pageId=607873111" TargetMode="External"/><Relationship Id="rId1" Type="http://schemas.openxmlformats.org/officeDocument/2006/relationships/slideLayout" Target="../slideLayouts/slideLayout2.xml"/><Relationship Id="rId5" Type="http://schemas.openxmlformats.org/officeDocument/2006/relationships/hyperlink" Target="https://natwest.atlassian.net/wiki/spaces/SOLP/pages/1172737712/A2IR401-02+-+Issue+Identity+Token+through+JWT+Authentication+Policy+A5IC210" TargetMode="External"/><Relationship Id="rId4" Type="http://schemas.openxmlformats.org/officeDocument/2006/relationships/hyperlink" Target="https://confluence.dts.fm.rbsgrp.net/display/SOLP/SP010+-+PaaS+MS2MS+call+within+applica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natwest.atlassian.net/wiki/spaces/SOLP/pages/1172737712/A2IR401-02+-+Issue+Identity+Token+through+JWT+Authentication+Policy+A5IC210" TargetMode="External"/><Relationship Id="rId3" Type="http://schemas.openxmlformats.org/officeDocument/2006/relationships/hyperlink" Target="https://confluence.dts.fm.rbsgrp.net/display/SOLP/PR006-IMP-03+-+Internal+API+MSs+in+PNF+PAS+using+Tyk" TargetMode="External"/><Relationship Id="rId7" Type="http://schemas.openxmlformats.org/officeDocument/2006/relationships/hyperlink" Target="https://confluence.dts.fm.rbsgrp.net/display/SOLP/SP010+-+PaaS+MS2MS+call+within+application" TargetMode="External"/><Relationship Id="rId2" Type="http://schemas.openxmlformats.org/officeDocument/2006/relationships/hyperlink" Target="https://confluence.dts.fm.rbsgrp.net/pages/viewpage.action?pageId=607873111" TargetMode="External"/><Relationship Id="rId1" Type="http://schemas.openxmlformats.org/officeDocument/2006/relationships/slideLayout" Target="../slideLayouts/slideLayout2.xml"/><Relationship Id="rId6" Type="http://schemas.openxmlformats.org/officeDocument/2006/relationships/hyperlink" Target="https://confluence.dts.fm.rbsgrp.net/display/SOLP/PR006-IMP-04+-+Internal+API+MSs+in+PNF+PCF+using+Tyk" TargetMode="External"/><Relationship Id="rId5" Type="http://schemas.openxmlformats.org/officeDocument/2006/relationships/hyperlink" Target="https://confluence.dts.fm.rbsgrp.net/display/SOLP/PR001-ICP-01+-+SPA+Static+Content+for+internal+Apps+in+PNF" TargetMode="External"/><Relationship Id="rId10" Type="http://schemas.openxmlformats.org/officeDocument/2006/relationships/hyperlink" Target="https://natwest.atlassian.net/wiki/spaces/SARCS/pages/114461637" TargetMode="External"/><Relationship Id="rId4" Type="http://schemas.openxmlformats.org/officeDocument/2006/relationships/hyperlink" Target="https://confluence.dts.fm.rbsgrp.net/display/SOLP/PR002-SCP-01+-+External+SPA+static+content+in+PNF" TargetMode="External"/><Relationship Id="rId9" Type="http://schemas.openxmlformats.org/officeDocument/2006/relationships/hyperlink" Target="https://natwest.atlassian.net/wiki/spaces/SOLP/pages/980812044/IR203-02-AuthN-Web+API+Security+Session+Managemen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hyperlink" Target="https://intranet.rbsres01.net/Businesses/Services/FinancialCrimeControls/ServicesControls/Pages/Resources-and-Useful-Links.aspx" TargetMode="External"/><Relationship Id="rId13" Type="http://schemas.openxmlformats.org/officeDocument/2006/relationships/hyperlink" Target="https://intranet.rbsres01.net/BuyingGoodsandServices/SupplyChainServices/Pages/Outsourcing-in-the-Financial-Sector.aspx" TargetMode="External"/><Relationship Id="rId3" Type="http://schemas.openxmlformats.org/officeDocument/2006/relationships/hyperlink" Target="https://intranet.rbsres01.net/Processes/Framework/deliverables/Pages/progman/crimpass.aspx" TargetMode="External"/><Relationship Id="rId7" Type="http://schemas.openxmlformats.org/officeDocument/2006/relationships/hyperlink" Target="mailto:FM-052061@rbos.co.uk" TargetMode="External"/><Relationship Id="rId12" Type="http://schemas.openxmlformats.org/officeDocument/2006/relationships/hyperlink" Target="https://intranet.rbsres01.net/Risk/EnterpriseWideRiskManagementFramework/Documents/Impact%20Classification%20Matrix%20%28ICM%29%20FINAL.pdf" TargetMode="External"/><Relationship Id="rId2" Type="http://schemas.openxmlformats.org/officeDocument/2006/relationships/hyperlink" Target="https://intranet.rbsres01.net/Risk/EnterpriseWideRiskManagementFramework/Pages/default.aspx" TargetMode="External"/><Relationship Id="rId1" Type="http://schemas.openxmlformats.org/officeDocument/2006/relationships/slideLayout" Target="../slideLayouts/slideLayout2.xml"/><Relationship Id="rId6" Type="http://schemas.openxmlformats.org/officeDocument/2006/relationships/hyperlink" Target="mailto:~Services%20Controls%20Cloud%20CoE%20%3cFM-046087@rbos.co.uk%3e" TargetMode="External"/><Relationship Id="rId11" Type="http://schemas.openxmlformats.org/officeDocument/2006/relationships/hyperlink" Target="https://intranet.rbsres01.net/Risk/EnterpriseWideRiskManagementFramework/KeyRisks/Pages/Operational%20Risk.aspx" TargetMode="External"/><Relationship Id="rId5" Type="http://schemas.openxmlformats.org/officeDocument/2006/relationships/hyperlink" Target="https://intranet.rbsres01.net/Businesses/Services/FinancialCrimeControls/ServicesControls/Pages/What-Do-I-Need-to-Do.aspx" TargetMode="External"/><Relationship Id="rId10" Type="http://schemas.openxmlformats.org/officeDocument/2006/relationships/hyperlink" Target="https://confluence.dts.fm.rbsgrp.net/pages/viewpage.action?pageId=658452972" TargetMode="External"/><Relationship Id="rId4" Type="http://schemas.openxmlformats.org/officeDocument/2006/relationships/hyperlink" Target="https://intranet.rbsres01.net/Risk/EnterpriseWideRiskManagementFramework/Documents/Impact%20Classification%20Matrix%20Guidance%20FINAL.pdf#search=impact%20classification%20matrix" TargetMode="External"/><Relationship Id="rId9" Type="http://schemas.openxmlformats.org/officeDocument/2006/relationships/hyperlink" Target="https://intranet.rbsres01.net/Risk/EnterpriseWideRiskManagementFramework/Documents/Control%20and%20Key%20Control%20Guidance.pdf" TargetMode="External"/></Relationships>
</file>

<file path=ppt/slides/_rels/slide54.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hyperlink" Target="https://intranet.rbsres01.net/Businesses/Services/Technology/Documents/WPDT.pdf" TargetMode="External"/><Relationship Id="rId7" Type="http://schemas.openxmlformats.org/officeDocument/2006/relationships/hyperlink" Target="https://confluence.dts.fm.rbsgrp.net/x/e4X7OQ" TargetMode="External"/><Relationship Id="rId2" Type="http://schemas.openxmlformats.org/officeDocument/2006/relationships/hyperlink" Target="https://intranet.rbsres01.net/Businesses/Services/Technology/Pages/Cloud-Workload-Placement.aspx" TargetMode="External"/><Relationship Id="rId1" Type="http://schemas.openxmlformats.org/officeDocument/2006/relationships/slideLayout" Target="../slideLayouts/slideLayout2.xml"/><Relationship Id="rId6" Type="http://schemas.openxmlformats.org/officeDocument/2006/relationships/hyperlink" Target="https://collab.rbsres01.net/teams/cto-technology-governance-z7izu0as/tirb/SitePages/Home.aspx" TargetMode="External"/><Relationship Id="rId5" Type="http://schemas.openxmlformats.org/officeDocument/2006/relationships/slide" Target="slide62.xml"/><Relationship Id="rId4" Type="http://schemas.openxmlformats.org/officeDocument/2006/relationships/hyperlink" Target="https://confluence.dts.fm.rbsgrp.net/display/cloud/WPDT+Registration" TargetMode="External"/><Relationship Id="rId9" Type="http://schemas.openxmlformats.org/officeDocument/2006/relationships/image" Target="../media/image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hyperlink" Target="https://confluence.dts.fm.rbsgrp.net/display/EFORMS/28+-+Design+Inputs%3A+Design+Decisions+Made" TargetMode="External"/><Relationship Id="rId1" Type="http://schemas.openxmlformats.org/officeDocument/2006/relationships/slideLayout" Target="../slideLayouts/slideLayout2.xml"/><Relationship Id="rId6" Type="http://schemas.openxmlformats.org/officeDocument/2006/relationships/image" Target="../media/image44.wmf"/><Relationship Id="rId5" Type="http://schemas.openxmlformats.org/officeDocument/2006/relationships/oleObject" Target="../embeddings/oleObject3.bin"/><Relationship Id="rId4" Type="http://schemas.openxmlformats.org/officeDocument/2006/relationships/image" Target="../media/image43.wmf"/></Relationships>
</file>

<file path=ppt/slides/_rels/slide57.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hyperlink" Target="https://rbsworkspace-my.sharepoint.com/:x:/g/personal/bhaamtb_rbos_co_uk/EUFFVBBvwYtNi5yu1dY_WooB637chg0hK5-mGxDSHFwHnw" TargetMode="External"/><Relationship Id="rId1" Type="http://schemas.openxmlformats.org/officeDocument/2006/relationships/slideLayout" Target="../slideLayouts/slideLayout2.xml"/><Relationship Id="rId4" Type="http://schemas.openxmlformats.org/officeDocument/2006/relationships/image" Target="../media/image46.wmf"/></Relationships>
</file>

<file path=ppt/slides/_rels/slide61.xml.rels><?xml version="1.0" encoding="UTF-8" standalone="yes"?>
<Relationships xmlns="http://schemas.openxmlformats.org/package/2006/relationships"><Relationship Id="rId3" Type="http://schemas.openxmlformats.org/officeDocument/2006/relationships/hyperlink" Target="https://intranet.rbsres01.net/Processes/Framework/deliverables/Pages/implement/operread.aspx" TargetMode="External"/><Relationship Id="rId7" Type="http://schemas.openxmlformats.org/officeDocument/2006/relationships/hyperlink" Target="https://intranet.rbsres01.net/Processes/TechnologyLibrary/ArtefactsLibrary/Pages/Artefacts%20Library.aspx" TargetMode="External"/><Relationship Id="rId2" Type="http://schemas.openxmlformats.org/officeDocument/2006/relationships/hyperlink" Target="https://intranet.rbsres01.net/policies/RBSPolicyFramework/Pages/full_policies_table.aspx" TargetMode="External"/><Relationship Id="rId1" Type="http://schemas.openxmlformats.org/officeDocument/2006/relationships/slideLayout" Target="../slideLayouts/slideLayout2.xml"/><Relationship Id="rId6" Type="http://schemas.openxmlformats.org/officeDocument/2006/relationships/hyperlink" Target="https://intranet.rbsres01.net/policies/RBSPolicyFramework/services/Pages/managing-records.aspx" TargetMode="External"/><Relationship Id="rId5" Type="http://schemas.openxmlformats.org/officeDocument/2006/relationships/hyperlink" Target="https://intranet.rbsres01.net/policies/RBSPolicyFramework/services/Pages/Security.aspx" TargetMode="External"/><Relationship Id="rId4" Type="http://schemas.openxmlformats.org/officeDocument/2006/relationships/hyperlink" Target="https://natwest.atlassian.net/wiki/spaces/HS/pages/910885732/Operational+Resilience+IT+Resilience+Supporting+Guidance"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confluence.dts.fm.rbsgrp.net/x/V8xvO" TargetMode="External"/><Relationship Id="rId3" Type="http://schemas.openxmlformats.org/officeDocument/2006/relationships/hyperlink" Target="https://intranet.rbsres01.net/Businesses/Services/Technology/Documents/Workload_Placement_Authority_ToR.pdf" TargetMode="External"/><Relationship Id="rId7" Type="http://schemas.openxmlformats.org/officeDocument/2006/relationships/hyperlink" Target="https://intranet.rbsres01.net/Processes/TechnologyLibrary/ArtefactsLibrary/Documents/CTO_Review_Board_ToR.pdf" TargetMode="External"/><Relationship Id="rId2" Type="http://schemas.openxmlformats.org/officeDocument/2006/relationships/hyperlink" Target="https://intranet.rbsres01.net/Businesses/Services/Technology/Documents/WPDT.pdf" TargetMode="External"/><Relationship Id="rId1" Type="http://schemas.openxmlformats.org/officeDocument/2006/relationships/slideLayout" Target="../slideLayouts/slideLayout2.xml"/><Relationship Id="rId6" Type="http://schemas.openxmlformats.org/officeDocument/2006/relationships/hyperlink" Target="https://confluence.dts.fm.rbsgrp.net/x/8jjKNw" TargetMode="External"/><Relationship Id="rId5" Type="http://schemas.openxmlformats.org/officeDocument/2006/relationships/hyperlink" Target="https://intranet.rbsres01.net/Technology/TechnologySolutions/Pages/default.aspx" TargetMode="External"/><Relationship Id="rId4" Type="http://schemas.openxmlformats.org/officeDocument/2006/relationships/hyperlink" Target="https://confluence.dts.fm.rbsgrp.net/display/SOLP/Patterns+Library?pr-type=true&amp;prepareApproved=true&amp;in-service=true"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collab.rbsres01.net/teams/architecture-and-design-confidential-pj3wt5g0/Shared%20Documents/Key%20Artefacts/Technology%20Principles.pdf" TargetMode="External"/><Relationship Id="rId2" Type="http://schemas.openxmlformats.org/officeDocument/2006/relationships/hyperlink" Target="https://intranet.rbsres01.net/Businesses/Functions/ChiefTransformationOffice/Documents/OB%20Design%20Principles.pptx"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natwest.atlassian.net/wiki/spaces/PBBIA/pages/993363535/Live+E-Forms+Summary"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nfluence.dts.fm.rbsgrp.net/display/EFORMS/1+-+HLSD"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confluence.dts.fm.rbsgrp.net/display/SOLP/PR010-MMWA-01+-+MS2MS+cross-site+within+App+for+PNF+PAS+F5+RCP" TargetMode="External"/><Relationship Id="rId13" Type="http://schemas.openxmlformats.org/officeDocument/2006/relationships/hyperlink" Target="https://natwest.atlassian.net/wiki/spaces/SOLP/pages/980812044/IR203-02-AuthN-Web+API+Security+Session+Management" TargetMode="External"/><Relationship Id="rId3" Type="http://schemas.openxmlformats.org/officeDocument/2006/relationships/hyperlink" Target="https://confluence.dts.fm.rbsgrp.net/display/SOLP/Pattern+Property+Definitions" TargetMode="External"/><Relationship Id="rId7" Type="http://schemas.openxmlformats.org/officeDocument/2006/relationships/hyperlink" Target="https://confluence.dts.fm.rbsgrp.net/display/SOLP/PR006-IMP-03+-+Internal+API+MSs+in+PNF+PAS+using+Tyk" TargetMode="External"/><Relationship Id="rId12" Type="http://schemas.openxmlformats.org/officeDocument/2006/relationships/hyperlink" Target="https://natwest.atlassian.net/wiki/spaces/SOLP/pages/1172737712/A2IR401-02+-+Issue+Identity+Token+through+JWT+Authentication+Policy+A5IC210"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confluence.dts.fm.rbsgrp.net/display/SOLP/PR006-IMP-04+-+Internal+API+MSs+in+PNF+PCF+using+Tyk" TargetMode="External"/><Relationship Id="rId11" Type="http://schemas.openxmlformats.org/officeDocument/2006/relationships/hyperlink" Target="https://natwest.atlassian.net/wiki/spaces/SOLP/pages/980815276/IR401-02+-+Federated+Identity+FSSO" TargetMode="External"/><Relationship Id="rId5" Type="http://schemas.openxmlformats.org/officeDocument/2006/relationships/hyperlink" Target="https://confluence.dts.fm.rbsgrp.net/display/SOLP/SP001+-+Internal+Facing+Unsecured+Static+Content" TargetMode="External"/><Relationship Id="rId10" Type="http://schemas.openxmlformats.org/officeDocument/2006/relationships/hyperlink" Target="https://confluence.dts.fm.rbsgrp.net/pages/viewpage.action?pageId=607873111" TargetMode="External"/><Relationship Id="rId4" Type="http://schemas.openxmlformats.org/officeDocument/2006/relationships/hyperlink" Target="https://confluence.dts.fm.rbsgrp.net/pages/viewpage.action?pageId=421429563" TargetMode="External"/><Relationship Id="rId9" Type="http://schemas.openxmlformats.org/officeDocument/2006/relationships/hyperlink" Target="https://confluence.dts.fm.rbsgrp.net/display/SOLP/PR002-SCP-01+-+External+SPA+static+content+in+PNF"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bwMode="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custDataLst>
              <p:tags r:id="rId2"/>
            </p:custDataLst>
          </p:nvPr>
        </p:nvSpPr>
        <p:spPr>
          <a:xfrm>
            <a:off x="485999" y="2640542"/>
            <a:ext cx="4705125" cy="554400"/>
          </a:xfrm>
        </p:spPr>
        <p:txBody>
          <a:bodyPr wrap="square"/>
          <a:lstStyle/>
          <a:p>
            <a:r>
              <a:rPr lang="en-GB" dirty="0">
                <a:solidFill>
                  <a:schemeClr val="tx2"/>
                </a:solidFill>
              </a:rPr>
              <a:t>Intelligent Automation</a:t>
            </a:r>
          </a:p>
        </p:txBody>
      </p:sp>
      <p:sp>
        <p:nvSpPr>
          <p:cNvPr id="2" name="Title 1"/>
          <p:cNvSpPr>
            <a:spLocks noGrp="1"/>
          </p:cNvSpPr>
          <p:nvPr>
            <p:ph type="title"/>
            <p:custDataLst>
              <p:tags r:id="rId3"/>
            </p:custDataLst>
          </p:nvPr>
        </p:nvSpPr>
        <p:spPr>
          <a:xfrm>
            <a:off x="485962" y="702000"/>
            <a:ext cx="4705200" cy="1630800"/>
          </a:xfrm>
        </p:spPr>
        <p:txBody>
          <a:bodyPr wrap="square" anchor="b"/>
          <a:lstStyle/>
          <a:p>
            <a:r>
              <a:rPr lang="en-GB" altLang="en-US" dirty="0"/>
              <a:t>eForms(Retail)</a:t>
            </a:r>
            <a:br>
              <a:rPr lang="en-GB" altLang="en-US" dirty="0"/>
            </a:br>
            <a:r>
              <a:rPr lang="en-GB" altLang="en-US" dirty="0"/>
              <a:t>Platform Design</a:t>
            </a:r>
            <a:endParaRPr lang="en-GB" dirty="0"/>
          </a:p>
        </p:txBody>
      </p:sp>
      <p:sp>
        <p:nvSpPr>
          <p:cNvPr id="6" name="Cover date"/>
          <p:cNvSpPr>
            <a:spLocks/>
          </p:cNvSpPr>
          <p:nvPr>
            <p:custDataLst>
              <p:tags r:id="rId4"/>
            </p:custDataLst>
          </p:nvPr>
        </p:nvSpPr>
        <p:spPr bwMode="gray">
          <a:xfrm>
            <a:off x="485775" y="3749764"/>
            <a:ext cx="534086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defTabSz="914400" fontAlgn="base">
              <a:spcBef>
                <a:spcPct val="0"/>
              </a:spcBef>
              <a:spcAft>
                <a:spcPct val="0"/>
              </a:spcAft>
            </a:pPr>
            <a:r>
              <a:rPr lang="en-GB" sz="1500" dirty="0">
                <a:solidFill>
                  <a:schemeClr val="tx2"/>
                </a:solidFill>
                <a:latin typeface="RN House Sans Regular" panose="020B0504020203020204" pitchFamily="34" charset="0"/>
                <a:cs typeface="Arial" pitchFamily="34" charset="0"/>
              </a:rPr>
              <a:t>Change Type: e.g. Regulatory, Discretionary etc.</a:t>
            </a:r>
          </a:p>
          <a:p>
            <a:pPr defTabSz="914400" fontAlgn="base">
              <a:spcBef>
                <a:spcPct val="0"/>
              </a:spcBef>
              <a:spcAft>
                <a:spcPct val="0"/>
              </a:spcAft>
            </a:pPr>
            <a:r>
              <a:rPr lang="en-GB" sz="1500" dirty="0">
                <a:solidFill>
                  <a:schemeClr val="tx2"/>
                </a:solidFill>
                <a:latin typeface="RN House Sans Regular" panose="020B0504020203020204" pitchFamily="34" charset="0"/>
                <a:cs typeface="Arial" pitchFamily="34" charset="0"/>
              </a:rPr>
              <a:t>Project Number: </a:t>
            </a:r>
            <a:r>
              <a:rPr lang="en-GB" sz="1800" dirty="0">
                <a:solidFill>
                  <a:schemeClr val="tx2"/>
                </a:solidFill>
                <a:latin typeface="RN House Sans Regular" panose="020B0504020203020204" pitchFamily="34" charset="0"/>
                <a:cs typeface="Arial" pitchFamily="34" charset="0"/>
              </a:rPr>
              <a:t>4000003</a:t>
            </a:r>
            <a:endParaRPr lang="en-US" sz="1800" dirty="0">
              <a:solidFill>
                <a:schemeClr val="tx2"/>
              </a:solidFill>
              <a:latin typeface="RN House Sans Regular" panose="020B0504020203020204" pitchFamily="34" charset="0"/>
              <a:cs typeface="Arial" pitchFamily="34" charset="0"/>
            </a:endParaRPr>
          </a:p>
        </p:txBody>
      </p:sp>
      <p:sp>
        <p:nvSpPr>
          <p:cNvPr id="7" name="TextBox 6">
            <a:extLst>
              <a:ext uri="{FF2B5EF4-FFF2-40B4-BE49-F238E27FC236}">
                <a16:creationId xmlns:a16="http://schemas.microsoft.com/office/drawing/2014/main" id="{6DFFD79A-C989-4D46-B7EE-D02D4161F0EF}"/>
              </a:ext>
            </a:extLst>
          </p:cNvPr>
          <p:cNvSpPr txBox="1"/>
          <p:nvPr/>
        </p:nvSpPr>
        <p:spPr>
          <a:xfrm>
            <a:off x="485775" y="6952200"/>
            <a:ext cx="2491341" cy="273873"/>
          </a:xfrm>
          <a:prstGeom prst="rect">
            <a:avLst/>
          </a:prstGeom>
          <a:noFill/>
        </p:spPr>
        <p:txBody>
          <a:bodyPr wrap="none" lIns="0" tIns="0" rIns="0" bIns="0" rtlCol="0" anchor="ctr">
            <a:noAutofit/>
          </a:bodyPr>
          <a:lstStyle/>
          <a:p>
            <a:r>
              <a:rPr lang="en-US" sz="1100" dirty="0">
                <a:solidFill>
                  <a:schemeClr val="tx2"/>
                </a:solidFill>
                <a:latin typeface="RN House Sans Regular" panose="020B0504020203020204" pitchFamily="34" charset="0"/>
                <a:cs typeface="Arial" panose="020B0604020202020204" pitchFamily="34" charset="0"/>
              </a:rPr>
              <a:t>Information Classification − Confidential</a:t>
            </a:r>
            <a:endParaRPr lang="en-GB" sz="1100" dirty="0" err="1">
              <a:solidFill>
                <a:schemeClr val="tx2"/>
              </a:solidFill>
              <a:latin typeface="RN House Sans Regular" panose="020B0504020203020204" pitchFamily="34" charset="0"/>
              <a:cs typeface="Arial" panose="020B0604020202020204" pitchFamily="34" charset="0"/>
            </a:endParaRPr>
          </a:p>
        </p:txBody>
      </p:sp>
      <p:sp>
        <p:nvSpPr>
          <p:cNvPr id="8" name="Cover date">
            <a:extLst>
              <a:ext uri="{FF2B5EF4-FFF2-40B4-BE49-F238E27FC236}">
                <a16:creationId xmlns:a16="http://schemas.microsoft.com/office/drawing/2014/main" id="{06A1E0F3-6B28-493A-86A6-21D04D5FBFF2}"/>
              </a:ext>
            </a:extLst>
          </p:cNvPr>
          <p:cNvSpPr>
            <a:spLocks/>
          </p:cNvSpPr>
          <p:nvPr>
            <p:custDataLst>
              <p:tags r:id="rId5"/>
            </p:custDataLst>
          </p:nvPr>
        </p:nvSpPr>
        <p:spPr bwMode="gray">
          <a:xfrm>
            <a:off x="485775" y="4535418"/>
            <a:ext cx="5734272" cy="2056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defTabSz="914400" fontAlgn="base">
              <a:spcBef>
                <a:spcPct val="0"/>
              </a:spcBef>
              <a:spcAft>
                <a:spcPct val="0"/>
              </a:spcAft>
            </a:pPr>
            <a:r>
              <a:rPr lang="en-GB" sz="1500" dirty="0">
                <a:solidFill>
                  <a:schemeClr val="tx2"/>
                </a:solidFill>
                <a:latin typeface="RN House Sans Regular" panose="020B0504020203020204" pitchFamily="34" charset="0"/>
                <a:cs typeface="Arial" pitchFamily="34" charset="0"/>
              </a:rPr>
              <a:t>Review Authority: RB TDA</a:t>
            </a:r>
          </a:p>
          <a:p>
            <a:pPr defTabSz="914400" fontAlgn="base">
              <a:spcBef>
                <a:spcPct val="0"/>
              </a:spcBef>
              <a:spcAft>
                <a:spcPct val="0"/>
              </a:spcAft>
            </a:pPr>
            <a:r>
              <a:rPr lang="en-GB" sz="1500" dirty="0">
                <a:solidFill>
                  <a:schemeClr val="tx2"/>
                </a:solidFill>
                <a:latin typeface="RN House Sans Regular" panose="020B0504020203020204" pitchFamily="34" charset="0"/>
                <a:cs typeface="Arial" pitchFamily="34" charset="0"/>
              </a:rPr>
              <a:t>Domain / </a:t>
            </a:r>
            <a:r>
              <a:rPr lang="en-GB" sz="1500" dirty="0" err="1">
                <a:solidFill>
                  <a:schemeClr val="tx2"/>
                </a:solidFill>
                <a:latin typeface="RN House Sans Regular" panose="020B0504020203020204" pitchFamily="34" charset="0"/>
                <a:cs typeface="Arial" pitchFamily="34" charset="0"/>
              </a:rPr>
              <a:t>CoE</a:t>
            </a:r>
            <a:r>
              <a:rPr lang="en-GB" sz="1500" dirty="0">
                <a:solidFill>
                  <a:schemeClr val="tx2"/>
                </a:solidFill>
                <a:latin typeface="RN House Sans Regular" panose="020B0504020203020204" pitchFamily="34" charset="0"/>
                <a:cs typeface="Arial" pitchFamily="34" charset="0"/>
              </a:rPr>
              <a:t>: Shared Experiences and Digital Transformation</a:t>
            </a:r>
          </a:p>
          <a:p>
            <a:pPr defTabSz="914400" fontAlgn="base">
              <a:spcBef>
                <a:spcPct val="0"/>
              </a:spcBef>
              <a:spcAft>
                <a:spcPct val="0"/>
              </a:spcAft>
            </a:pPr>
            <a:r>
              <a:rPr lang="en-GB" sz="1500" dirty="0">
                <a:solidFill>
                  <a:schemeClr val="tx2"/>
                </a:solidFill>
                <a:latin typeface="RN House Sans Regular" panose="020B0504020203020204" pitchFamily="34" charset="0"/>
                <a:cs typeface="Arial" pitchFamily="34" charset="0"/>
              </a:rPr>
              <a:t>Author: Sathish Kanagaraj</a:t>
            </a:r>
          </a:p>
          <a:p>
            <a:pPr defTabSz="914400" fontAlgn="base">
              <a:spcBef>
                <a:spcPct val="0"/>
              </a:spcBef>
              <a:spcAft>
                <a:spcPct val="0"/>
              </a:spcAft>
            </a:pPr>
            <a:r>
              <a:rPr lang="en-GB" sz="1500" dirty="0">
                <a:solidFill>
                  <a:schemeClr val="tx2"/>
                </a:solidFill>
                <a:latin typeface="RN House Sans Regular" panose="020B0504020203020204" pitchFamily="34" charset="0"/>
                <a:cs typeface="Arial" pitchFamily="34" charset="0"/>
              </a:rPr>
              <a:t>Lead Designer: Vivek Pradhan</a:t>
            </a:r>
          </a:p>
          <a:p>
            <a:pPr defTabSz="914400" fontAlgn="base">
              <a:spcBef>
                <a:spcPct val="0"/>
              </a:spcBef>
              <a:spcAft>
                <a:spcPct val="0"/>
              </a:spcAft>
            </a:pPr>
            <a:r>
              <a:rPr lang="en-GB" sz="1500" dirty="0">
                <a:solidFill>
                  <a:schemeClr val="tx2"/>
                </a:solidFill>
                <a:latin typeface="RN House Sans Regular" panose="020B0504020203020204" pitchFamily="34" charset="0"/>
                <a:cs typeface="Arial" pitchFamily="34" charset="0"/>
              </a:rPr>
              <a:t>Key Milestone Date:</a:t>
            </a:r>
          </a:p>
          <a:p>
            <a:pPr defTabSz="914400" fontAlgn="base">
              <a:spcBef>
                <a:spcPct val="0"/>
              </a:spcBef>
              <a:spcAft>
                <a:spcPct val="0"/>
              </a:spcAft>
            </a:pPr>
            <a:r>
              <a:rPr lang="en-GB" sz="1500" dirty="0">
                <a:solidFill>
                  <a:schemeClr val="tx2"/>
                </a:solidFill>
                <a:latin typeface="RN House Sans Regular" panose="020B0504020203020204" pitchFamily="34" charset="0"/>
                <a:cs typeface="Arial" pitchFamily="34" charset="0"/>
              </a:rPr>
              <a:t>Document Classification: Internal</a:t>
            </a:r>
          </a:p>
          <a:p>
            <a:pPr defTabSz="914400" fontAlgn="base">
              <a:spcBef>
                <a:spcPct val="0"/>
              </a:spcBef>
              <a:spcAft>
                <a:spcPct val="0"/>
              </a:spcAft>
            </a:pPr>
            <a:r>
              <a:rPr lang="en-GB" sz="1500" dirty="0">
                <a:solidFill>
                  <a:schemeClr val="tx2"/>
                </a:solidFill>
                <a:latin typeface="RN House Sans Regular" panose="020B0504020203020204" pitchFamily="34" charset="0"/>
                <a:cs typeface="Arial" pitchFamily="34" charset="0"/>
              </a:rPr>
              <a:t>Full/Lite: </a:t>
            </a:r>
          </a:p>
          <a:p>
            <a:pPr defTabSz="914400" fontAlgn="base">
              <a:spcBef>
                <a:spcPct val="0"/>
              </a:spcBef>
              <a:spcAft>
                <a:spcPct val="0"/>
              </a:spcAft>
            </a:pPr>
            <a:r>
              <a:rPr lang="en-GB" sz="1500" dirty="0">
                <a:solidFill>
                  <a:schemeClr val="tx2"/>
                </a:solidFill>
                <a:latin typeface="RN House Sans Regular" panose="020B0504020203020204" pitchFamily="34" charset="0"/>
                <a:cs typeface="Arial" pitchFamily="34" charset="0"/>
              </a:rPr>
              <a:t>Review Date: </a:t>
            </a:r>
          </a:p>
          <a:p>
            <a:pPr defTabSz="914400" fontAlgn="base">
              <a:spcBef>
                <a:spcPct val="0"/>
              </a:spcBef>
              <a:spcAft>
                <a:spcPct val="0"/>
              </a:spcAft>
            </a:pPr>
            <a:r>
              <a:rPr lang="en-GB" sz="1500" dirty="0">
                <a:solidFill>
                  <a:schemeClr val="tx2"/>
                </a:solidFill>
                <a:latin typeface="RN House Sans Regular" panose="020B0504020203020204" pitchFamily="34" charset="0"/>
                <a:cs typeface="Arial" pitchFamily="34" charset="0"/>
              </a:rPr>
              <a:t>Document Version: 1.4</a:t>
            </a:r>
          </a:p>
          <a:p>
            <a:pPr defTabSz="914400" fontAlgn="base">
              <a:spcBef>
                <a:spcPct val="0"/>
              </a:spcBef>
              <a:spcAft>
                <a:spcPct val="0"/>
              </a:spcAft>
            </a:pPr>
            <a:endParaRPr lang="en-GB" sz="1500" dirty="0">
              <a:solidFill>
                <a:schemeClr val="tx2"/>
              </a:solidFill>
              <a:latin typeface="RN House Sans Regular" panose="020B0504020203020204" pitchFamily="34" charset="0"/>
              <a:cs typeface="Arial" pitchFamily="34" charset="0"/>
            </a:endParaRPr>
          </a:p>
        </p:txBody>
      </p:sp>
      <p:grpSp>
        <p:nvGrpSpPr>
          <p:cNvPr id="10" name="Group 9">
            <a:extLst>
              <a:ext uri="{FF2B5EF4-FFF2-40B4-BE49-F238E27FC236}">
                <a16:creationId xmlns:a16="http://schemas.microsoft.com/office/drawing/2014/main" id="{475E7B27-B30E-4342-8447-DF8757F90C0B}"/>
              </a:ext>
            </a:extLst>
          </p:cNvPr>
          <p:cNvGrpSpPr/>
          <p:nvPr/>
        </p:nvGrpSpPr>
        <p:grpSpPr>
          <a:xfrm>
            <a:off x="9774008" y="7212185"/>
            <a:ext cx="867234" cy="237098"/>
            <a:chOff x="847" y="0"/>
            <a:chExt cx="867234" cy="237098"/>
          </a:xfrm>
        </p:grpSpPr>
        <p:sp>
          <p:nvSpPr>
            <p:cNvPr id="11" name="Rectangle: Rounded Corners 10">
              <a:extLst>
                <a:ext uri="{FF2B5EF4-FFF2-40B4-BE49-F238E27FC236}">
                  <a16:creationId xmlns:a16="http://schemas.microsoft.com/office/drawing/2014/main" id="{EB7BB1F3-8970-4D48-AF8C-21812B61766B}"/>
                </a:ext>
              </a:extLst>
            </p:cNvPr>
            <p:cNvSpPr/>
            <p:nvPr/>
          </p:nvSpPr>
          <p:spPr>
            <a:xfrm>
              <a:off x="847" y="0"/>
              <a:ext cx="867234" cy="237098"/>
            </a:xfrm>
            <a:prstGeom prst="roundRect">
              <a:avLst>
                <a:gd name="adj" fmla="val 10000"/>
              </a:avLst>
            </a:prstGeom>
            <a:ln>
              <a:solidFill>
                <a:schemeClr val="accent1">
                  <a:lumMod val="20000"/>
                  <a:lumOff val="8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932038C9-2EE9-4390-8182-279F30F437F2}"/>
                </a:ext>
              </a:extLst>
            </p:cNvPr>
            <p:cNvSpPr txBox="1"/>
            <p:nvPr/>
          </p:nvSpPr>
          <p:spPr>
            <a:xfrm>
              <a:off x="7791" y="6944"/>
              <a:ext cx="853346" cy="223210"/>
            </a:xfrm>
            <a:prstGeom prst="rect">
              <a:avLst/>
            </a:prstGeom>
            <a:ln>
              <a:solidFill>
                <a:schemeClr val="accent1">
                  <a:lumMod val="20000"/>
                  <a:lumOff val="8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66725" rtl="0">
                <a:lnSpc>
                  <a:spcPct val="90000"/>
                </a:lnSpc>
                <a:spcBef>
                  <a:spcPct val="0"/>
                </a:spcBef>
                <a:spcAft>
                  <a:spcPct val="35000"/>
                </a:spcAft>
                <a:buNone/>
              </a:pPr>
              <a:r>
                <a:rPr lang="en-GB" sz="1050" kern="1200" dirty="0">
                  <a:solidFill>
                    <a:schemeClr val="accent6">
                      <a:lumMod val="20000"/>
                      <a:lumOff val="80000"/>
                    </a:schemeClr>
                  </a:solidFill>
                </a:rPr>
                <a:t>HLSD v3.25</a:t>
              </a:r>
            </a:p>
          </p:txBody>
        </p:sp>
      </p:grpSp>
      <p:sp>
        <p:nvSpPr>
          <p:cNvPr id="4" name="Subtitle 2">
            <a:extLst>
              <a:ext uri="{FF2B5EF4-FFF2-40B4-BE49-F238E27FC236}">
                <a16:creationId xmlns:a16="http://schemas.microsoft.com/office/drawing/2014/main" id="{98CA49F7-D6D6-5FD3-1BCD-615735882E25}"/>
              </a:ext>
            </a:extLst>
          </p:cNvPr>
          <p:cNvSpPr txBox="1">
            <a:spLocks/>
          </p:cNvSpPr>
          <p:nvPr>
            <p:custDataLst>
              <p:tags r:id="rId6"/>
            </p:custDataLst>
          </p:nvPr>
        </p:nvSpPr>
        <p:spPr bwMode="gray">
          <a:xfrm>
            <a:off x="485775" y="3015357"/>
            <a:ext cx="4705125" cy="374393"/>
          </a:xfrm>
          <a:prstGeom prst="rect">
            <a:avLst/>
          </a:prstGeom>
        </p:spPr>
        <p:txBody>
          <a:bodyPr vert="horz" wrap="square" lIns="0" tIns="0" rIns="0" bIns="0" rtlCol="0" anchor="t" anchorCtr="0">
            <a:noAutofit/>
          </a:bodyPr>
          <a:lstStyle>
            <a:lvl1pPr marL="0" indent="0" algn="l" defTabSz="1034701" rtl="0" eaLnBrk="1" latinLnBrk="0" hangingPunct="1">
              <a:spcBef>
                <a:spcPts val="0"/>
              </a:spcBef>
              <a:buClr>
                <a:schemeClr val="tx2"/>
              </a:buClr>
              <a:buSzPct val="100000"/>
              <a:buFont typeface="Symbol" panose="05050102010706020507" pitchFamily="18" charset="2"/>
              <a:buNone/>
              <a:defRPr sz="2000" b="0" kern="1200" baseline="0">
                <a:solidFill>
                  <a:schemeClr val="tx2"/>
                </a:solidFill>
                <a:latin typeface="RN House Sans Regular" panose="020B0504020203020204" pitchFamily="34" charset="0"/>
                <a:ea typeface="+mn-ea"/>
                <a:cs typeface="+mn-cs"/>
              </a:defRPr>
            </a:lvl1pPr>
            <a:lvl2pPr marL="517352" indent="0" algn="ctr" defTabSz="1034701" rtl="0" eaLnBrk="1" latinLnBrk="0" hangingPunct="1">
              <a:spcBef>
                <a:spcPts val="400"/>
              </a:spcBef>
              <a:buClr>
                <a:schemeClr val="tx2"/>
              </a:buClr>
              <a:buSzPct val="100000"/>
              <a:buFont typeface="Symbol" panose="05050102010706020507" pitchFamily="18" charset="2"/>
              <a:buNone/>
              <a:defRPr sz="1400" kern="1200" baseline="0">
                <a:solidFill>
                  <a:schemeClr val="tx1">
                    <a:tint val="75000"/>
                  </a:schemeClr>
                </a:solidFill>
                <a:latin typeface="RN House Sans Regular" panose="020B0504020203020204" pitchFamily="34" charset="0"/>
                <a:ea typeface="+mn-ea"/>
                <a:cs typeface="+mn-cs"/>
              </a:defRPr>
            </a:lvl2pPr>
            <a:lvl3pPr marL="1034701" indent="0" algn="ctr" defTabSz="1034701" rtl="0" eaLnBrk="1" latinLnBrk="0" hangingPunct="1">
              <a:spcBef>
                <a:spcPts val="400"/>
              </a:spcBef>
              <a:buClr>
                <a:schemeClr val="tx2"/>
              </a:buClr>
              <a:buFont typeface="Arial" pitchFamily="34" charset="0"/>
              <a:buNone/>
              <a:defRPr sz="1400" kern="1200" baseline="0">
                <a:solidFill>
                  <a:schemeClr val="tx1">
                    <a:tint val="75000"/>
                  </a:schemeClr>
                </a:solidFill>
                <a:latin typeface="RN House Sans Regular" panose="020B0504020203020204" pitchFamily="34" charset="0"/>
                <a:ea typeface="+mn-ea"/>
                <a:cs typeface="+mn-cs"/>
              </a:defRPr>
            </a:lvl3pPr>
            <a:lvl4pPr marL="1552051" indent="0" algn="ctr" defTabSz="1034701" rtl="0" eaLnBrk="1" latinLnBrk="0" hangingPunct="1">
              <a:spcBef>
                <a:spcPts val="400"/>
              </a:spcBef>
              <a:buClr>
                <a:schemeClr val="tx2"/>
              </a:buClr>
              <a:buFont typeface="Arial" pitchFamily="34" charset="0"/>
              <a:buNone/>
              <a:defRPr sz="1400" kern="1200" baseline="0">
                <a:solidFill>
                  <a:schemeClr val="tx1">
                    <a:tint val="75000"/>
                  </a:schemeClr>
                </a:solidFill>
                <a:latin typeface="RN House Sans Regular" panose="020B0504020203020204" pitchFamily="34" charset="0"/>
                <a:ea typeface="+mn-ea"/>
                <a:cs typeface="+mn-cs"/>
              </a:defRPr>
            </a:lvl4pPr>
            <a:lvl5pPr marL="2069402" indent="0" algn="ctr" defTabSz="1034701" rtl="0" eaLnBrk="1" latinLnBrk="0" hangingPunct="1">
              <a:spcBef>
                <a:spcPts val="400"/>
              </a:spcBef>
              <a:buClr>
                <a:schemeClr val="tx2"/>
              </a:buClr>
              <a:buFont typeface="Arial" pitchFamily="34" charset="0"/>
              <a:buNone/>
              <a:defRPr sz="1400" kern="1200" baseline="0">
                <a:solidFill>
                  <a:schemeClr val="tx1">
                    <a:tint val="75000"/>
                  </a:schemeClr>
                </a:solidFill>
                <a:latin typeface="RN House Sans Regular" panose="020B0504020203020204" pitchFamily="34" charset="0"/>
                <a:ea typeface="+mn-ea"/>
                <a:cs typeface="+mn-cs"/>
              </a:defRPr>
            </a:lvl5pPr>
            <a:lvl6pPr marL="2586753" indent="0" algn="ctr" defTabSz="1034701" rtl="0" eaLnBrk="1" latinLnBrk="0" hangingPunct="1">
              <a:spcBef>
                <a:spcPts val="400"/>
              </a:spcBef>
              <a:buClr>
                <a:schemeClr val="tx2"/>
              </a:buClr>
              <a:buFont typeface="Arial" panose="020B0604020202020204" pitchFamily="34" charset="0"/>
              <a:buNone/>
              <a:defRPr sz="1400" kern="1200">
                <a:solidFill>
                  <a:schemeClr val="tx1">
                    <a:tint val="75000"/>
                  </a:schemeClr>
                </a:solidFill>
                <a:latin typeface="RN House Sans Regular" panose="020B0504020203020204" pitchFamily="34" charset="0"/>
                <a:ea typeface="+mn-ea"/>
                <a:cs typeface="Arial" panose="020B0604020202020204" pitchFamily="34" charset="0"/>
              </a:defRPr>
            </a:lvl6pPr>
            <a:lvl7pPr marL="3104103" indent="0" algn="ctr" defTabSz="1034701" rtl="0" eaLnBrk="1" latinLnBrk="0" hangingPunct="1">
              <a:spcBef>
                <a:spcPts val="400"/>
              </a:spcBef>
              <a:buClr>
                <a:schemeClr val="tx2"/>
              </a:buClr>
              <a:buFont typeface="Arial" panose="020B0604020202020204" pitchFamily="34" charset="0"/>
              <a:buNone/>
              <a:defRPr sz="1400" kern="1200">
                <a:solidFill>
                  <a:schemeClr val="tx1">
                    <a:tint val="75000"/>
                  </a:schemeClr>
                </a:solidFill>
                <a:latin typeface="RN House Sans Regular" panose="020B0504020203020204" pitchFamily="34" charset="0"/>
                <a:ea typeface="+mn-ea"/>
                <a:cs typeface="Arial" panose="020B0604020202020204" pitchFamily="34" charset="0"/>
              </a:defRPr>
            </a:lvl7pPr>
            <a:lvl8pPr marL="3621455" indent="0" algn="ctr" defTabSz="1034701" rtl="0" eaLnBrk="1" latinLnBrk="0" hangingPunct="1">
              <a:spcBef>
                <a:spcPts val="400"/>
              </a:spcBef>
              <a:buClr>
                <a:schemeClr val="tx2"/>
              </a:buClr>
              <a:buFont typeface="Arial" panose="020B0604020202020204" pitchFamily="34" charset="0"/>
              <a:buNone/>
              <a:defRPr sz="1400" kern="1200">
                <a:solidFill>
                  <a:schemeClr val="tx1">
                    <a:tint val="75000"/>
                  </a:schemeClr>
                </a:solidFill>
                <a:latin typeface="RN House Sans Regular" panose="020B0504020203020204" pitchFamily="34" charset="0"/>
                <a:ea typeface="+mn-ea"/>
                <a:cs typeface="Arial" panose="020B0604020202020204" pitchFamily="34" charset="0"/>
              </a:defRPr>
            </a:lvl8pPr>
            <a:lvl9pPr marL="4138804" indent="0" algn="ctr" defTabSz="1034701" rtl="0" eaLnBrk="1" latinLnBrk="0" hangingPunct="1">
              <a:spcBef>
                <a:spcPts val="400"/>
              </a:spcBef>
              <a:buClr>
                <a:schemeClr val="tx2"/>
              </a:buClr>
              <a:buFont typeface="Arial" panose="020B0604020202020204" pitchFamily="34" charset="0"/>
              <a:buNone/>
              <a:defRPr sz="1400" kern="1200">
                <a:solidFill>
                  <a:schemeClr val="tx1">
                    <a:tint val="75000"/>
                  </a:schemeClr>
                </a:solidFill>
                <a:latin typeface="RN House Sans Regular" panose="020B0504020203020204" pitchFamily="34" charset="0"/>
                <a:ea typeface="+mn-ea"/>
                <a:cs typeface="Arial" panose="020B0604020202020204" pitchFamily="34" charset="0"/>
              </a:defRPr>
            </a:lvl9pPr>
          </a:lstStyle>
          <a:p>
            <a:r>
              <a:rPr lang="en-GB" sz="1000" dirty="0">
                <a:highlight>
                  <a:srgbClr val="FFFF00"/>
                </a:highlight>
              </a:rPr>
              <a:t>eForms Single Sign-on</a:t>
            </a:r>
          </a:p>
        </p:txBody>
      </p:sp>
    </p:spTree>
    <p:custDataLst>
      <p:tags r:id="rId1"/>
    </p:custDataLst>
    <p:extLst>
      <p:ext uri="{BB962C8B-B14F-4D97-AF65-F5344CB8AC3E}">
        <p14:creationId xmlns:p14="http://schemas.microsoft.com/office/powerpoint/2010/main" val="1991163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8E1C4A-CF65-403E-ACA5-549866456011}"/>
              </a:ext>
            </a:extLst>
          </p:cNvPr>
          <p:cNvSpPr>
            <a:spLocks noGrp="1"/>
          </p:cNvSpPr>
          <p:nvPr>
            <p:ph sz="quarter" idx="11"/>
          </p:nvPr>
        </p:nvSpPr>
        <p:spPr>
          <a:xfrm>
            <a:off x="486000" y="1305420"/>
            <a:ext cx="6963671" cy="2787368"/>
          </a:xfrm>
          <a:solidFill>
            <a:schemeClr val="bg1">
              <a:lumMod val="95000"/>
            </a:schemeClr>
          </a:solidFill>
        </p:spPr>
        <p:txBody>
          <a:bodyPr/>
          <a:lstStyle/>
          <a:p>
            <a:pPr>
              <a:spcBef>
                <a:spcPts val="300"/>
              </a:spcBef>
            </a:pPr>
            <a:r>
              <a:rPr lang="en-GB" altLang="en-US" sz="1000" dirty="0">
                <a:solidFill>
                  <a:schemeClr val="tx1"/>
                </a:solidFill>
              </a:rPr>
              <a:t>Operational Resilience Risk Standard compliance is a requirement for all new and changing service elements and supporting resources.</a:t>
            </a:r>
          </a:p>
          <a:p>
            <a:pPr>
              <a:spcBef>
                <a:spcPts val="300"/>
              </a:spcBef>
            </a:pPr>
            <a:r>
              <a:rPr lang="en-GB" altLang="en-US" sz="1000" dirty="0">
                <a:solidFill>
                  <a:schemeClr val="tx1"/>
                </a:solidFill>
              </a:rPr>
              <a:t>Resilience requirements on this page must be completed in full.</a:t>
            </a:r>
          </a:p>
          <a:p>
            <a:pPr>
              <a:spcBef>
                <a:spcPts val="300"/>
              </a:spcBef>
            </a:pPr>
            <a:r>
              <a:rPr lang="en-GB" altLang="en-US" sz="1000" dirty="0">
                <a:solidFill>
                  <a:schemeClr val="tx1"/>
                </a:solidFill>
              </a:rPr>
              <a:t>Contact: </a:t>
            </a:r>
            <a:r>
              <a:rPr lang="en-GB" sz="1000" dirty="0">
                <a:solidFill>
                  <a:schemeClr val="tx1"/>
                </a:solidFill>
              </a:rPr>
              <a:t> </a:t>
            </a:r>
            <a:r>
              <a:rPr lang="en-GB" sz="1000" dirty="0">
                <a:solidFill>
                  <a:srgbClr val="0070C0"/>
                </a:solidFill>
                <a:hlinkClick r:id="rId2">
                  <a:extLst>
                    <a:ext uri="{A12FA001-AC4F-418D-AE19-62706E023703}">
                      <ahyp:hlinkClr xmlns:ahyp="http://schemas.microsoft.com/office/drawing/2018/hyperlinkcolor" val="tx"/>
                    </a:ext>
                  </a:extLst>
                </a:hlinkClick>
              </a:rPr>
              <a:t>~ Operational Resilience, Resource &amp; Demand</a:t>
            </a:r>
            <a:r>
              <a:rPr lang="en-GB" sz="1000" dirty="0">
                <a:solidFill>
                  <a:schemeClr val="tx1"/>
                </a:solidFill>
                <a:hlinkClick r:id="rId2">
                  <a:extLst>
                    <a:ext uri="{A12FA001-AC4F-418D-AE19-62706E023703}">
                      <ahyp:hlinkClr xmlns:ahyp="http://schemas.microsoft.com/office/drawing/2018/hyperlinkcolor" val="tx"/>
                    </a:ext>
                  </a:extLst>
                </a:hlinkClick>
              </a:rPr>
              <a:t> </a:t>
            </a:r>
            <a:r>
              <a:rPr lang="en-GB" altLang="en-US" sz="1000" dirty="0">
                <a:solidFill>
                  <a:schemeClr val="tx1"/>
                </a:solidFill>
              </a:rPr>
              <a:t>for support and/or consult the </a:t>
            </a:r>
            <a:r>
              <a:rPr lang="en-GB" sz="1000" dirty="0">
                <a:solidFill>
                  <a:srgbClr val="0070C0"/>
                </a:solidFill>
                <a:hlinkClick r:id="rId3">
                  <a:extLst>
                    <a:ext uri="{A12FA001-AC4F-418D-AE19-62706E023703}">
                      <ahyp:hlinkClr xmlns:ahyp="http://schemas.microsoft.com/office/drawing/2018/hyperlinkcolor" val="tx"/>
                    </a:ext>
                  </a:extLst>
                </a:hlinkClick>
              </a:rPr>
              <a:t>Operational Resilience IT Resilience Supporting Guidance</a:t>
            </a:r>
            <a:endParaRPr lang="en-GB" sz="1000" dirty="0">
              <a:solidFill>
                <a:srgbClr val="0070C0"/>
              </a:solidFill>
            </a:endParaRPr>
          </a:p>
          <a:p>
            <a:pPr>
              <a:spcBef>
                <a:spcPts val="300"/>
              </a:spcBef>
            </a:pPr>
            <a:endParaRPr lang="en-GB" altLang="en-US" sz="1000" dirty="0">
              <a:solidFill>
                <a:schemeClr val="tx1"/>
              </a:solidFill>
            </a:endParaRPr>
          </a:p>
          <a:p>
            <a:pPr>
              <a:spcBef>
                <a:spcPts val="300"/>
              </a:spcBef>
              <a:defRPr/>
            </a:pPr>
            <a:r>
              <a:rPr lang="en-GB" altLang="en-US" sz="1000" dirty="0">
                <a:solidFill>
                  <a:schemeClr val="tx1"/>
                </a:solidFill>
              </a:rPr>
              <a:t>What are the high level non-functional requirements for this solution to </a:t>
            </a:r>
            <a:r>
              <a:rPr lang="en-GB" sz="1000" dirty="0">
                <a:solidFill>
                  <a:schemeClr val="tx1"/>
                </a:solidFill>
              </a:rPr>
              <a:t>ensure the design, build and implementation of the IT Application meets the resilience and recovery requirements of all dependent business services and complies with the </a:t>
            </a:r>
            <a:r>
              <a:rPr lang="en-GB" sz="1000" dirty="0">
                <a:solidFill>
                  <a:srgbClr val="0070C0"/>
                </a:solidFill>
                <a:hlinkClick r:id="rId4">
                  <a:extLst>
                    <a:ext uri="{A12FA001-AC4F-418D-AE19-62706E023703}">
                      <ahyp:hlinkClr xmlns:ahyp="http://schemas.microsoft.com/office/drawing/2018/hyperlinkcolor" val="tx"/>
                    </a:ext>
                  </a:extLst>
                </a:hlinkClick>
              </a:rPr>
              <a:t>Operational Resilience Risk Standard</a:t>
            </a:r>
            <a:r>
              <a:rPr lang="en-GB" sz="1000" dirty="0">
                <a:solidFill>
                  <a:schemeClr val="tx1"/>
                </a:solidFill>
              </a:rPr>
              <a:t>?</a:t>
            </a:r>
            <a:endParaRPr lang="en-GB" altLang="en-US" sz="1000" dirty="0">
              <a:solidFill>
                <a:schemeClr val="tx1"/>
              </a:solidFill>
            </a:endParaRPr>
          </a:p>
          <a:p>
            <a:pPr>
              <a:spcBef>
                <a:spcPts val="300"/>
              </a:spcBef>
              <a:defRPr/>
            </a:pPr>
            <a:endParaRPr lang="en-GB" sz="1000" b="1" dirty="0">
              <a:solidFill>
                <a:schemeClr val="tx1"/>
              </a:solidFill>
            </a:endParaRPr>
          </a:p>
          <a:p>
            <a:pPr>
              <a:spcBef>
                <a:spcPts val="300"/>
              </a:spcBef>
              <a:defRPr/>
            </a:pPr>
            <a:r>
              <a:rPr lang="en-GB" sz="1000" b="1" dirty="0">
                <a:solidFill>
                  <a:schemeClr val="tx1"/>
                </a:solidFill>
              </a:rPr>
              <a:t>IT Application</a:t>
            </a:r>
            <a:r>
              <a:rPr lang="en-GB" sz="1000" dirty="0">
                <a:solidFill>
                  <a:schemeClr val="tx1"/>
                </a:solidFill>
              </a:rPr>
              <a:t> is used to describe the business software and all supporting infrastructure software and hardware that process, transmit or store bank information. This includes and is not limited to: Hardware, including servers, desktop PCs, laptops and other portable and hand-held devices; Software, including bespoke applications, and office productivity suites; Databases, including enterprise information systems; storage devices, such as hard disks, tapes and removable media; Bank IT networks, including devices such as routers, switches gateways and firewalls, and also including telephony and conferencing systems, network cabling and access points.</a:t>
            </a:r>
            <a:endParaRPr lang="en-GB" altLang="en-US" sz="1000" dirty="0">
              <a:solidFill>
                <a:schemeClr val="tx1"/>
              </a:solidFill>
            </a:endParaRPr>
          </a:p>
          <a:p>
            <a:pPr>
              <a:spcBef>
                <a:spcPts val="0"/>
              </a:spcBef>
            </a:pPr>
            <a:endParaRPr lang="en-GB" altLang="en-US" sz="1000" dirty="0">
              <a:solidFill>
                <a:schemeClr val="tx1"/>
              </a:solidFill>
            </a:endParaRPr>
          </a:p>
          <a:p>
            <a:pPr>
              <a:spcBef>
                <a:spcPts val="0"/>
              </a:spcBef>
            </a:pPr>
            <a:r>
              <a:rPr lang="en-GB" altLang="en-US" sz="1000" dirty="0">
                <a:solidFill>
                  <a:schemeClr val="tx1"/>
                </a:solidFill>
              </a:rPr>
              <a:t> </a:t>
            </a:r>
          </a:p>
        </p:txBody>
      </p:sp>
      <p:sp>
        <p:nvSpPr>
          <p:cNvPr id="3" name="Slide Number Placeholder 2">
            <a:extLst>
              <a:ext uri="{FF2B5EF4-FFF2-40B4-BE49-F238E27FC236}">
                <a16:creationId xmlns:a16="http://schemas.microsoft.com/office/drawing/2014/main" id="{D11D7A42-054D-49DA-A3B9-A23F596DA18E}"/>
              </a:ext>
            </a:extLst>
          </p:cNvPr>
          <p:cNvSpPr>
            <a:spLocks noGrp="1"/>
          </p:cNvSpPr>
          <p:nvPr>
            <p:ph type="sldNum" sz="quarter" idx="10"/>
          </p:nvPr>
        </p:nvSpPr>
        <p:spPr/>
        <p:txBody>
          <a:bodyPr/>
          <a:lstStyle/>
          <a:p>
            <a:fld id="{08BDDC8D-36E9-467E-8CF1-750845950A7F}" type="slidenum">
              <a:rPr lang="en-GB" smtClean="0"/>
              <a:pPr/>
              <a:t>10</a:t>
            </a:fld>
            <a:endParaRPr lang="en-GB"/>
          </a:p>
        </p:txBody>
      </p:sp>
      <p:sp>
        <p:nvSpPr>
          <p:cNvPr id="4" name="Title 3">
            <a:extLst>
              <a:ext uri="{FF2B5EF4-FFF2-40B4-BE49-F238E27FC236}">
                <a16:creationId xmlns:a16="http://schemas.microsoft.com/office/drawing/2014/main" id="{F0081E01-5DB2-42D6-915C-7DB449FD6087}"/>
              </a:ext>
            </a:extLst>
          </p:cNvPr>
          <p:cNvSpPr>
            <a:spLocks noGrp="1"/>
          </p:cNvSpPr>
          <p:nvPr>
            <p:ph type="title"/>
          </p:nvPr>
        </p:nvSpPr>
        <p:spPr/>
        <p:txBody>
          <a:bodyPr/>
          <a:lstStyle/>
          <a:p>
            <a:r>
              <a:rPr lang="en-GB" altLang="en-US" dirty="0"/>
              <a:t>Delivery Scope: NFRs - Resilience Requirements</a:t>
            </a:r>
            <a:endParaRPr lang="en-GB" dirty="0"/>
          </a:p>
        </p:txBody>
      </p:sp>
      <p:pic>
        <p:nvPicPr>
          <p:cNvPr id="5" name="Graphic 5" descr="Send">
            <a:extLst>
              <a:ext uri="{FF2B5EF4-FFF2-40B4-BE49-F238E27FC236}">
                <a16:creationId xmlns:a16="http://schemas.microsoft.com/office/drawing/2014/main" id="{6125D21C-EE8C-4717-B682-0A285229E93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748800" y="14726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a:extLst>
              <a:ext uri="{FF2B5EF4-FFF2-40B4-BE49-F238E27FC236}">
                <a16:creationId xmlns:a16="http://schemas.microsoft.com/office/drawing/2014/main" id="{8064040C-D313-9526-C2B8-F06BD1D15AB8}"/>
              </a:ext>
            </a:extLst>
          </p:cNvPr>
          <p:cNvGraphicFramePr>
            <a:graphicFrameLocks noGrp="1"/>
          </p:cNvGraphicFramePr>
          <p:nvPr>
            <p:extLst>
              <p:ext uri="{D42A27DB-BD31-4B8C-83A1-F6EECF244321}">
                <p14:modId xmlns:p14="http://schemas.microsoft.com/office/powerpoint/2010/main" val="2213865855"/>
              </p:ext>
            </p:extLst>
          </p:nvPr>
        </p:nvGraphicFramePr>
        <p:xfrm>
          <a:off x="7564582" y="1716319"/>
          <a:ext cx="2987594" cy="4459526"/>
        </p:xfrm>
        <a:graphic>
          <a:graphicData uri="http://schemas.openxmlformats.org/drawingml/2006/table">
            <a:tbl>
              <a:tblPr/>
              <a:tblGrid>
                <a:gridCol w="1775306">
                  <a:extLst>
                    <a:ext uri="{9D8B030D-6E8A-4147-A177-3AD203B41FA5}">
                      <a16:colId xmlns:a16="http://schemas.microsoft.com/office/drawing/2014/main" val="3578569785"/>
                    </a:ext>
                  </a:extLst>
                </a:gridCol>
                <a:gridCol w="1212288">
                  <a:extLst>
                    <a:ext uri="{9D8B030D-6E8A-4147-A177-3AD203B41FA5}">
                      <a16:colId xmlns:a16="http://schemas.microsoft.com/office/drawing/2014/main" val="2374041802"/>
                    </a:ext>
                  </a:extLst>
                </a:gridCol>
              </a:tblGrid>
              <a:tr h="8447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0" i="0" u="none" strike="noStrike" cap="none" normalizeH="0" baseline="0" dirty="0">
                          <a:ln>
                            <a:noFill/>
                          </a:ln>
                          <a:solidFill>
                            <a:schemeClr val="tx1"/>
                          </a:solidFill>
                          <a:effectLst/>
                          <a:latin typeface="RN House Sans" panose="020B0504020203020204" pitchFamily="34" charset="0"/>
                          <a:cs typeface="Arial" panose="020B0604020202020204" pitchFamily="34" charset="0"/>
                        </a:rPr>
                        <a:t>Have the resilience requirements been approved by the Business Service owner or approved delegate</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RN House Sans" panose="020B0504020203020204" pitchFamily="34" charset="0"/>
                          <a:cs typeface="Arial" panose="020B0604020202020204" pitchFamily="34" charset="0"/>
                        </a:rPr>
                        <a:t>Yes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3646371104"/>
                  </a:ext>
                </a:extLst>
              </a:tr>
              <a:tr h="692376">
                <a:tc>
                  <a:txBody>
                    <a:bodyPr/>
                    <a:lstStyle/>
                    <a:p>
                      <a:pPr marL="0" marR="0" lvl="0" indent="0" algn="l" rtl="0" eaLnBrk="1" fontAlgn="base" latinLnBrk="0" hangingPunct="1">
                        <a:lnSpc>
                          <a:spcPct val="100000"/>
                        </a:lnSpc>
                        <a:spcBef>
                          <a:spcPct val="0"/>
                        </a:spcBef>
                        <a:spcAft>
                          <a:spcPct val="0"/>
                        </a:spcAft>
                        <a:buFontTx/>
                        <a:buNone/>
                      </a:pPr>
                      <a:r>
                        <a:rPr kumimoji="0" lang="en-GB" altLang="en-US" sz="1000" b="0" i="0" u="none" strike="noStrike" cap="none" normalizeH="0" baseline="0" dirty="0">
                          <a:ln>
                            <a:noFill/>
                          </a:ln>
                          <a:solidFill>
                            <a:schemeClr val="tx1"/>
                          </a:solidFill>
                          <a:effectLst/>
                          <a:latin typeface="RN House Sans" panose="020B0504020203020204" pitchFamily="34" charset="0"/>
                          <a:cs typeface="Arial"/>
                        </a:rPr>
                        <a:t>Name of the Business Service owner or approved delegate</a:t>
                      </a:r>
                      <a:endParaRPr lang="en-US" sz="1000" dirty="0">
                        <a:solidFill>
                          <a:schemeClr val="tx1"/>
                        </a:solidFill>
                        <a:latin typeface="RN House Sans" panose="020B0504020203020204" pitchFamily="34" charset="0"/>
                      </a:endParaRP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normalizeH="0" baseline="0" dirty="0">
                          <a:ln>
                            <a:noFill/>
                          </a:ln>
                          <a:solidFill>
                            <a:srgbClr val="000000"/>
                          </a:solidFill>
                          <a:effectLst/>
                          <a:latin typeface="Arial" panose="020B0604020202020204" pitchFamily="34" charset="0"/>
                          <a:ea typeface="+mn-ea"/>
                          <a:cs typeface="Arial" panose="020B0604020202020204" pitchFamily="34" charset="0"/>
                        </a:rPr>
                        <a:t>Conor Patterson</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260552274"/>
                  </a:ext>
                </a:extLst>
              </a:tr>
              <a:tr h="406019">
                <a:tc>
                  <a:txBody>
                    <a:bodyPr/>
                    <a:lstStyle/>
                    <a:p>
                      <a:r>
                        <a:rPr lang="en-GB" sz="1000" b="0" kern="1200" dirty="0">
                          <a:solidFill>
                            <a:schemeClr val="tx1"/>
                          </a:solidFill>
                          <a:effectLst/>
                          <a:latin typeface="RN House Sans" panose="020B0504020203020204" pitchFamily="34" charset="0"/>
                          <a:ea typeface="+mn-ea"/>
                          <a:cs typeface="+mn-cs"/>
                        </a:rPr>
                        <a:t>Does this project support or impact an Important Business Service (IBS) or their supporting Enabling Services?</a:t>
                      </a:r>
                    </a:p>
                    <a:p>
                      <a:r>
                        <a:rPr lang="en-GB" sz="1000" b="0" kern="1200" dirty="0">
                          <a:solidFill>
                            <a:schemeClr val="tx1"/>
                          </a:solidFill>
                          <a:effectLst/>
                          <a:latin typeface="RN House Sans" panose="020B0504020203020204" pitchFamily="34" charset="0"/>
                          <a:ea typeface="+mn-ea"/>
                          <a:cs typeface="+mn-cs"/>
                        </a:rPr>
                        <a:t> </a:t>
                      </a:r>
                      <a:r>
                        <a:rPr lang="en-GB" sz="1000" b="0" u="sng" kern="1200" dirty="0">
                          <a:solidFill>
                            <a:srgbClr val="0070C0"/>
                          </a:solidFill>
                          <a:effectLst/>
                          <a:latin typeface="RN House Sans" panose="020B0504020203020204" pitchFamily="34" charset="0"/>
                          <a:ea typeface="+mn-ea"/>
                          <a:cs typeface="+mn-cs"/>
                          <a:hlinkClick r:id="rId7">
                            <a:extLst>
                              <a:ext uri="{A12FA001-AC4F-418D-AE19-62706E023703}">
                                <ahyp:hlinkClr xmlns:ahyp="http://schemas.microsoft.com/office/drawing/2018/hyperlinkcolor" val="tx"/>
                              </a:ext>
                            </a:extLst>
                          </a:hlinkClick>
                        </a:rPr>
                        <a:t>Important Business Service &amp; Resource Catalogue</a:t>
                      </a:r>
                      <a:endParaRPr kumimoji="0" lang="en-GB" altLang="en-US" sz="1000" b="0" i="0" u="none" strike="noStrike" cap="none" normalizeH="0" baseline="0" dirty="0">
                        <a:ln>
                          <a:noFill/>
                        </a:ln>
                        <a:solidFill>
                          <a:srgbClr val="0070C0"/>
                        </a:solidFill>
                        <a:effectLst/>
                        <a:latin typeface="RN House Sans" panose="020B0504020203020204" pitchFamily="34" charset="0"/>
                        <a:cs typeface="Arial" panose="020B0604020202020204" pitchFamily="34" charset="0"/>
                      </a:endParaRP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marR="0" lvl="0" indent="0" algn="ctr" rtl="0" eaLnBrk="1" fontAlgn="base" latinLnBrk="0" hangingPunct="1">
                        <a:lnSpc>
                          <a:spcPct val="100000"/>
                        </a:lnSpc>
                        <a:spcBef>
                          <a:spcPct val="0"/>
                        </a:spcBef>
                        <a:spcAft>
                          <a:spcPct val="0"/>
                        </a:spcAft>
                        <a:buFontTx/>
                        <a:buNone/>
                      </a:pPr>
                      <a:r>
                        <a:rPr kumimoji="0" lang="en-US" altLang="en-US" sz="1000" b="1" i="0" u="none" strike="noStrike" cap="none" normalizeH="0" baseline="0" dirty="0">
                          <a:ln>
                            <a:noFill/>
                          </a:ln>
                          <a:solidFill>
                            <a:schemeClr val="tx1"/>
                          </a:solidFill>
                          <a:effectLst/>
                          <a:latin typeface="RN House Sans" panose="020B0504020203020204" pitchFamily="34" charset="0"/>
                          <a:cs typeface="Arial"/>
                        </a:rPr>
                        <a:t>No</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1942905625"/>
                  </a:ext>
                </a:extLst>
              </a:tr>
              <a:tr h="387622">
                <a:tc>
                  <a:txBody>
                    <a:bodyPr/>
                    <a:lstStyle/>
                    <a:p>
                      <a:r>
                        <a:rPr lang="en-GB" sz="1000" b="0" kern="1200" dirty="0">
                          <a:solidFill>
                            <a:schemeClr val="tx1"/>
                          </a:solidFill>
                          <a:effectLst/>
                          <a:latin typeface="RN House Sans" panose="020B0504020203020204" pitchFamily="34" charset="0"/>
                          <a:ea typeface="+mn-ea"/>
                          <a:cs typeface="+mn-cs"/>
                        </a:rPr>
                        <a:t>Please provide the name of any IBS or Enabling Service that is supported or impacted.</a:t>
                      </a:r>
                    </a:p>
                    <a:p>
                      <a:r>
                        <a:rPr lang="en-GB" sz="1000" b="0" u="sng" kern="1200" dirty="0">
                          <a:solidFill>
                            <a:srgbClr val="0070C0"/>
                          </a:solidFill>
                          <a:effectLst/>
                          <a:latin typeface="RN House Sans" panose="020B0504020203020204" pitchFamily="34" charset="0"/>
                          <a:ea typeface="+mn-ea"/>
                          <a:cs typeface="+mn-cs"/>
                          <a:hlinkClick r:id="rId7">
                            <a:extLst>
                              <a:ext uri="{A12FA001-AC4F-418D-AE19-62706E023703}">
                                <ahyp:hlinkClr xmlns:ahyp="http://schemas.microsoft.com/office/drawing/2018/hyperlinkcolor" val="tx"/>
                              </a:ext>
                            </a:extLst>
                          </a:hlinkClick>
                        </a:rPr>
                        <a:t>Important Business Service &amp; Resource Catalogue</a:t>
                      </a:r>
                      <a:endParaRPr kumimoji="0" lang="en-GB" sz="1000" b="0" dirty="0">
                        <a:solidFill>
                          <a:srgbClr val="0070C0"/>
                        </a:solidFill>
                        <a:latin typeface="RN House Sans" panose="020B0504020203020204" pitchFamily="34" charset="0"/>
                      </a:endParaRP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p>
                      <a:pPr marL="0" lvl="0" indent="0" algn="ctr" defTabSz="914400">
                        <a:lnSpc>
                          <a:spcPct val="100000"/>
                        </a:lnSpc>
                        <a:spcBef>
                          <a:spcPct val="0"/>
                        </a:spcBef>
                        <a:spcAft>
                          <a:spcPct val="0"/>
                        </a:spcAft>
                        <a:buClrTx/>
                        <a:buSzTx/>
                        <a:buNone/>
                        <a:tabLst/>
                      </a:pPr>
                      <a:r>
                        <a:rPr kumimoji="0" lang="en-US" altLang="en-US" sz="1000" b="1" i="0" u="none" strike="noStrike" cap="none" normalizeH="0" baseline="0" dirty="0">
                          <a:ln>
                            <a:noFill/>
                          </a:ln>
                          <a:solidFill>
                            <a:schemeClr val="tx1"/>
                          </a:solidFill>
                          <a:effectLst/>
                          <a:latin typeface="RN House Sans" panose="020B0504020203020204" pitchFamily="34" charset="0"/>
                          <a:cs typeface="Arial"/>
                        </a:rPr>
                        <a:t>NA</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1687586505"/>
                  </a:ext>
                </a:extLst>
              </a:tr>
              <a:tr h="387622">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000" b="0" i="0" u="none" strike="noStrike" cap="none" normalizeH="0" baseline="0" dirty="0">
                          <a:ln>
                            <a:noFill/>
                          </a:ln>
                          <a:solidFill>
                            <a:schemeClr val="tx1"/>
                          </a:solidFill>
                          <a:effectLst/>
                          <a:latin typeface="RN House Sans" panose="020B0504020203020204" pitchFamily="34" charset="0"/>
                          <a:cs typeface="Arial" panose="020B0604020202020204" pitchFamily="34" charset="0"/>
                        </a:rPr>
                        <a:t>RTO</a:t>
                      </a:r>
                    </a:p>
                    <a:p>
                      <a:pPr marL="0" marR="0" lvl="0" indent="0" algn="l" rtl="0" eaLnBrk="1" fontAlgn="base" latinLnBrk="0" hangingPunct="1">
                        <a:lnSpc>
                          <a:spcPct val="100000"/>
                        </a:lnSpc>
                        <a:spcBef>
                          <a:spcPct val="0"/>
                        </a:spcBef>
                        <a:spcAft>
                          <a:spcPct val="0"/>
                        </a:spcAft>
                        <a:buFontTx/>
                        <a:buNone/>
                      </a:pPr>
                      <a:r>
                        <a:rPr kumimoji="0" lang="en-GB" altLang="en-US" sz="1000" b="0" i="0" u="none" strike="noStrike" cap="none" normalizeH="0" baseline="0" dirty="0">
                          <a:ln>
                            <a:noFill/>
                          </a:ln>
                          <a:solidFill>
                            <a:schemeClr val="tx1"/>
                          </a:solidFill>
                          <a:effectLst/>
                          <a:latin typeface="RN House Sans" panose="020B0504020203020204" pitchFamily="34" charset="0"/>
                          <a:cs typeface="Arial"/>
                        </a:rPr>
                        <a:t>(days, hours</a:t>
                      </a:r>
                      <a:r>
                        <a:rPr lang="en-GB" altLang="en-US" sz="1000" b="0" i="0" u="none" strike="noStrike" cap="none" normalizeH="0" baseline="0" dirty="0">
                          <a:ln>
                            <a:noFill/>
                          </a:ln>
                          <a:solidFill>
                            <a:schemeClr val="tx1"/>
                          </a:solidFill>
                          <a:effectLst/>
                          <a:latin typeface="RN House Sans" panose="020B0504020203020204" pitchFamily="34" charset="0"/>
                          <a:cs typeface="Arial"/>
                        </a:rPr>
                        <a:t>, </a:t>
                      </a:r>
                      <a:r>
                        <a:rPr kumimoji="0" lang="en-GB" altLang="en-US" sz="1000" b="0" i="0" u="none" strike="noStrike" cap="none" normalizeH="0" baseline="0" dirty="0">
                          <a:ln>
                            <a:noFill/>
                          </a:ln>
                          <a:solidFill>
                            <a:schemeClr val="tx1"/>
                          </a:solidFill>
                          <a:effectLst/>
                          <a:latin typeface="RN House Sans" panose="020B0504020203020204" pitchFamily="34" charset="0"/>
                          <a:cs typeface="Arial"/>
                        </a:rPr>
                        <a:t>minutes)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0EBF4"/>
                    </a:solidFill>
                  </a:tcPr>
                </a:tc>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GB" altLang="en-US" sz="1000" b="1" i="0" u="none" strike="noStrike" cap="none" normalizeH="0" baseline="0" dirty="0">
                          <a:ln>
                            <a:noFill/>
                          </a:ln>
                          <a:solidFill>
                            <a:schemeClr val="tx1"/>
                          </a:solidFill>
                          <a:effectLst/>
                          <a:latin typeface="Arial"/>
                          <a:cs typeface="Arial"/>
                        </a:rPr>
                        <a:t>3 days</a:t>
                      </a:r>
                      <a:endParaRPr kumimoji="0" lang="en-GB" altLang="en-US" sz="10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0EBF4"/>
                    </a:solidFill>
                  </a:tcPr>
                </a:tc>
                <a:extLst>
                  <a:ext uri="{0D108BD9-81ED-4DB2-BD59-A6C34878D82A}">
                    <a16:rowId xmlns:a16="http://schemas.microsoft.com/office/drawing/2014/main" val="3835756057"/>
                  </a:ext>
                </a:extLst>
              </a:tr>
              <a:tr h="387622">
                <a:tc>
                  <a:txBody>
                    <a:bodyPr/>
                    <a:lstStyle>
                      <a:lvl1pPr>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1000" b="0" i="0" u="none" strike="noStrike" cap="none" normalizeH="0" baseline="0" dirty="0">
                          <a:ln>
                            <a:noFill/>
                          </a:ln>
                          <a:solidFill>
                            <a:schemeClr val="tx1"/>
                          </a:solidFill>
                          <a:effectLst/>
                          <a:latin typeface="RN House Sans" panose="020B0504020203020204" pitchFamily="34" charset="0"/>
                          <a:cs typeface="Arial"/>
                        </a:rPr>
                        <a:t>RPO</a:t>
                      </a:r>
                      <a:br>
                        <a:rPr kumimoji="0" lang="en-GB" altLang="en-US" sz="1000" b="0" i="0" u="none" strike="noStrike" cap="none" normalizeH="0" baseline="0" dirty="0">
                          <a:ln>
                            <a:noFill/>
                          </a:ln>
                          <a:solidFill>
                            <a:schemeClr val="tx1"/>
                          </a:solidFill>
                          <a:effectLst/>
                          <a:latin typeface="RN House Sans" panose="020B0504020203020204" pitchFamily="34" charset="0"/>
                          <a:cs typeface="Arial"/>
                        </a:rPr>
                      </a:br>
                      <a:r>
                        <a:rPr kumimoji="0" lang="en-GB" altLang="en-US" sz="1000" b="0" i="0" u="none" strike="noStrike" cap="none" normalizeH="0" baseline="0" dirty="0">
                          <a:ln>
                            <a:noFill/>
                          </a:ln>
                          <a:solidFill>
                            <a:schemeClr val="tx1"/>
                          </a:solidFill>
                          <a:effectLst/>
                          <a:latin typeface="RN House Sans" panose="020B0504020203020204" pitchFamily="34" charset="0"/>
                          <a:cs typeface="Arial"/>
                        </a:rPr>
                        <a:t>(days, hours</a:t>
                      </a:r>
                      <a:r>
                        <a:rPr lang="en-GB" altLang="en-US" sz="1000" b="0" i="0" u="none" strike="noStrike" cap="none" normalizeH="0" baseline="0" dirty="0">
                          <a:ln>
                            <a:noFill/>
                          </a:ln>
                          <a:solidFill>
                            <a:schemeClr val="tx1"/>
                          </a:solidFill>
                          <a:effectLst/>
                          <a:latin typeface="RN House Sans" panose="020B0504020203020204" pitchFamily="34" charset="0"/>
                          <a:cs typeface="Arial"/>
                        </a:rPr>
                        <a:t>,</a:t>
                      </a:r>
                      <a:r>
                        <a:rPr kumimoji="0" lang="en-GB" altLang="en-US" sz="1000" b="0" i="0" u="none" strike="noStrike" cap="none" normalizeH="0" baseline="0" dirty="0">
                          <a:ln>
                            <a:noFill/>
                          </a:ln>
                          <a:solidFill>
                            <a:schemeClr val="tx1"/>
                          </a:solidFill>
                          <a:effectLst/>
                          <a:latin typeface="RN House Sans" panose="020B0504020203020204" pitchFamily="34" charset="0"/>
                          <a:cs typeface="Arial"/>
                        </a:rPr>
                        <a:t> minutes)</a:t>
                      </a: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tc>
                  <a:txBody>
                    <a:bodyPr/>
                    <a:lstStyle>
                      <a:lvl1pPr defTabSz="685800">
                        <a:spcBef>
                          <a:spcPct val="50000"/>
                        </a:spcBef>
                        <a:buClr>
                          <a:schemeClr val="accent1"/>
                        </a:buClr>
                        <a:buSzPct val="95000"/>
                        <a:buFont typeface="Arial" panose="020B0604020202020204" pitchFamily="34" charset="0"/>
                        <a:defRPr sz="1000">
                          <a:solidFill>
                            <a:schemeClr val="tx2"/>
                          </a:solidFill>
                          <a:latin typeface="Arial" panose="020B0604020202020204" pitchFamily="34" charset="0"/>
                        </a:defRPr>
                      </a:lvl1pPr>
                      <a:lvl2pPr marL="742950" indent="-285750" defTabSz="685800">
                        <a:spcBef>
                          <a:spcPct val="30000"/>
                        </a:spcBef>
                        <a:buClr>
                          <a:schemeClr val="accent1"/>
                        </a:buClr>
                        <a:buSzPct val="130000"/>
                        <a:buFont typeface="Wingdings" panose="05000000000000000000" pitchFamily="2" charset="2"/>
                        <a:defRPr sz="1000">
                          <a:solidFill>
                            <a:schemeClr val="tx2"/>
                          </a:solidFill>
                          <a:latin typeface="Arial" panose="020B0604020202020204" pitchFamily="34" charset="0"/>
                          <a:cs typeface="Arial" panose="020B0604020202020204" pitchFamily="34" charset="0"/>
                        </a:defRPr>
                      </a:lvl2pPr>
                      <a:lvl3pPr marL="1143000" indent="-228600" defTabSz="685800">
                        <a:spcBef>
                          <a:spcPct val="30000"/>
                        </a:spcBef>
                        <a:buClr>
                          <a:schemeClr val="tx2"/>
                        </a:buClr>
                        <a:buSzPct val="100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3pPr>
                      <a:lvl4pPr marL="1600200" indent="-228600" defTabSz="685800">
                        <a:spcBef>
                          <a:spcPct val="30000"/>
                        </a:spcBef>
                        <a:buClr>
                          <a:schemeClr val="tx2"/>
                        </a:buClr>
                        <a:defRPr sz="1000">
                          <a:solidFill>
                            <a:schemeClr val="tx2"/>
                          </a:solidFill>
                          <a:latin typeface="Arial" panose="020B0604020202020204" pitchFamily="34" charset="0"/>
                          <a:cs typeface="Arial" panose="020B0604020202020204" pitchFamily="34" charset="0"/>
                        </a:defRPr>
                      </a:lvl4pPr>
                      <a:lvl5pPr marL="2057400" indent="-228600" defTabSz="685800">
                        <a:spcBef>
                          <a:spcPct val="30000"/>
                        </a:spcBef>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5pPr>
                      <a:lvl6pPr marL="25146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6pPr>
                      <a:lvl7pPr marL="29718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7pPr>
                      <a:lvl8pPr marL="34290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8pPr>
                      <a:lvl9pPr marL="3886200" indent="-228600" defTabSz="685800" eaLnBrk="0" fontAlgn="base" hangingPunct="0">
                        <a:spcBef>
                          <a:spcPct val="30000"/>
                        </a:spcBef>
                        <a:spcAft>
                          <a:spcPct val="0"/>
                        </a:spcAft>
                        <a:buClr>
                          <a:schemeClr val="tx2"/>
                        </a:buClr>
                        <a:buSzPct val="95000"/>
                        <a:buFont typeface="Arial" panose="020B0604020202020204" pitchFamily="34" charset="0"/>
                        <a:defRPr sz="1000">
                          <a:solidFill>
                            <a:schemeClr val="tx2"/>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GB" altLang="en-US" sz="1000" b="1" i="0" u="none" strike="noStrike" cap="none" normalizeH="0" baseline="0" dirty="0">
                          <a:ln>
                            <a:noFill/>
                          </a:ln>
                          <a:solidFill>
                            <a:schemeClr val="tx1"/>
                          </a:solidFill>
                          <a:effectLst/>
                          <a:latin typeface="Arial"/>
                          <a:cs typeface="Arial"/>
                        </a:rPr>
                        <a:t>3 days</a:t>
                      </a:r>
                      <a:endParaRPr kumimoji="0" lang="en-GB" altLang="en-US" sz="10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78156" marR="78156" marT="41435" marB="41435"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0F5F9"/>
                    </a:solidFill>
                  </a:tcPr>
                </a:tc>
                <a:extLst>
                  <a:ext uri="{0D108BD9-81ED-4DB2-BD59-A6C34878D82A}">
                    <a16:rowId xmlns:a16="http://schemas.microsoft.com/office/drawing/2014/main" val="3397686920"/>
                  </a:ext>
                </a:extLst>
              </a:tr>
            </a:tbl>
          </a:graphicData>
        </a:graphic>
      </p:graphicFrame>
    </p:spTree>
    <p:extLst>
      <p:ext uri="{BB962C8B-B14F-4D97-AF65-F5344CB8AC3E}">
        <p14:creationId xmlns:p14="http://schemas.microsoft.com/office/powerpoint/2010/main" val="216801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3F87C0-1898-461F-9998-CA0AB13F4842}"/>
              </a:ext>
            </a:extLst>
          </p:cNvPr>
          <p:cNvSpPr>
            <a:spLocks noGrp="1"/>
          </p:cNvSpPr>
          <p:nvPr>
            <p:ph sz="quarter" idx="11"/>
          </p:nvPr>
        </p:nvSpPr>
        <p:spPr>
          <a:xfrm>
            <a:off x="486000" y="3812932"/>
            <a:ext cx="5159096" cy="2596181"/>
          </a:xfrm>
        </p:spPr>
        <p:txBody>
          <a:bodyPr/>
          <a:lstStyle/>
          <a:p>
            <a:r>
              <a:rPr lang="en-GB" sz="1100" dirty="0"/>
              <a:t>Describe this project’s specific business requirements that are in addition</a:t>
            </a:r>
            <a:br>
              <a:rPr lang="en-GB" sz="1100" dirty="0"/>
            </a:br>
            <a:r>
              <a:rPr lang="en-GB" sz="1100" dirty="0"/>
              <a:t> to the standard security controls that apply to all solutions:</a:t>
            </a:r>
          </a:p>
          <a:p>
            <a:pPr marL="285750" indent="-285750">
              <a:buFont typeface="Arial" panose="020B0604020202020204" pitchFamily="34" charset="0"/>
              <a:buChar char="•"/>
            </a:pPr>
            <a:r>
              <a:rPr lang="en-GB" sz="1100" dirty="0"/>
              <a:t>User authentication and user authorisation</a:t>
            </a:r>
          </a:p>
          <a:p>
            <a:pPr marL="285750" indent="-285750">
              <a:buFont typeface="Arial" panose="020B0604020202020204" pitchFamily="34" charset="0"/>
              <a:buChar char="•"/>
            </a:pPr>
            <a:r>
              <a:rPr lang="en-GB" sz="1100" dirty="0"/>
              <a:t>Customer identification (KYC, KYB, Anti-Money Laundering)</a:t>
            </a:r>
          </a:p>
          <a:p>
            <a:pPr marL="285750" indent="-285750">
              <a:buFont typeface="Arial" panose="020B0604020202020204" pitchFamily="34" charset="0"/>
              <a:buChar char="•"/>
            </a:pPr>
            <a:r>
              <a:rPr lang="en-GB" sz="1100" dirty="0"/>
              <a:t>Creation and maintenance of Roles and permissions</a:t>
            </a:r>
          </a:p>
          <a:p>
            <a:pPr marL="285750" indent="-285750">
              <a:buFont typeface="Arial" panose="020B0604020202020204" pitchFamily="34" charset="0"/>
              <a:buChar char="•"/>
            </a:pPr>
            <a:r>
              <a:rPr lang="en-GB" sz="1100" dirty="0"/>
              <a:t>Payment security and associated security controls</a:t>
            </a:r>
          </a:p>
          <a:p>
            <a:pPr marL="285750" indent="-285750">
              <a:buFont typeface="Arial" panose="020B0604020202020204" pitchFamily="34" charset="0"/>
              <a:buChar char="•"/>
            </a:pPr>
            <a:r>
              <a:rPr lang="en-GB" sz="1100" dirty="0"/>
              <a:t>Fraud prevention and monitoring &amp; alerting</a:t>
            </a:r>
          </a:p>
          <a:p>
            <a:pPr marL="285750" indent="-285750">
              <a:buFont typeface="Arial" panose="020B0604020202020204" pitchFamily="34" charset="0"/>
              <a:buChar char="•"/>
            </a:pPr>
            <a:r>
              <a:rPr lang="en-GB" sz="1100" dirty="0"/>
              <a:t>Impact of regulatory requirements (e.g. PCI)</a:t>
            </a:r>
          </a:p>
          <a:p>
            <a:pPr marL="285750" indent="-285750">
              <a:buFont typeface="Arial" panose="020B0604020202020204" pitchFamily="34" charset="0"/>
              <a:buChar char="•"/>
            </a:pPr>
            <a:r>
              <a:rPr lang="en-GB" sz="1100" dirty="0"/>
              <a:t>Data classification and network environment placement</a:t>
            </a:r>
          </a:p>
          <a:p>
            <a:pPr marL="285750" indent="-285750">
              <a:buFont typeface="Arial" panose="020B0604020202020204" pitchFamily="34" charset="0"/>
              <a:buChar char="•"/>
            </a:pPr>
            <a:r>
              <a:rPr lang="en-GB" sz="1100" dirty="0"/>
              <a:t>The CIA Rating for the Apache Kafka (AWS) is 1,1,1</a:t>
            </a:r>
          </a:p>
          <a:p>
            <a:pPr marL="285750" indent="-285750">
              <a:buFont typeface="Arial" panose="020B0604020202020204" pitchFamily="34" charset="0"/>
              <a:buChar char="•"/>
            </a:pPr>
            <a:endParaRPr lang="en-GB" sz="1100" dirty="0"/>
          </a:p>
          <a:p>
            <a:pPr>
              <a:spcBef>
                <a:spcPts val="300"/>
              </a:spcBef>
            </a:pPr>
            <a:endParaRPr lang="en-GB" sz="1100" dirty="0"/>
          </a:p>
        </p:txBody>
      </p:sp>
      <p:sp>
        <p:nvSpPr>
          <p:cNvPr id="3" name="Slide Number Placeholder 2">
            <a:extLst>
              <a:ext uri="{FF2B5EF4-FFF2-40B4-BE49-F238E27FC236}">
                <a16:creationId xmlns:a16="http://schemas.microsoft.com/office/drawing/2014/main" id="{38040683-EEFA-4B01-A709-AD61F9B9F638}"/>
              </a:ext>
            </a:extLst>
          </p:cNvPr>
          <p:cNvSpPr>
            <a:spLocks noGrp="1"/>
          </p:cNvSpPr>
          <p:nvPr>
            <p:ph type="sldNum" sz="quarter" idx="10"/>
          </p:nvPr>
        </p:nvSpPr>
        <p:spPr/>
        <p:txBody>
          <a:bodyPr/>
          <a:lstStyle/>
          <a:p>
            <a:fld id="{08BDDC8D-36E9-467E-8CF1-750845950A7F}" type="slidenum">
              <a:rPr lang="en-GB" smtClean="0"/>
              <a:pPr/>
              <a:t>11</a:t>
            </a:fld>
            <a:endParaRPr lang="en-GB"/>
          </a:p>
        </p:txBody>
      </p:sp>
      <p:sp>
        <p:nvSpPr>
          <p:cNvPr id="4" name="Title 3">
            <a:extLst>
              <a:ext uri="{FF2B5EF4-FFF2-40B4-BE49-F238E27FC236}">
                <a16:creationId xmlns:a16="http://schemas.microsoft.com/office/drawing/2014/main" id="{247C8B9E-D7F8-4BB0-8F30-9ECAECCDF201}"/>
              </a:ext>
            </a:extLst>
          </p:cNvPr>
          <p:cNvSpPr>
            <a:spLocks noGrp="1"/>
          </p:cNvSpPr>
          <p:nvPr>
            <p:ph type="title"/>
          </p:nvPr>
        </p:nvSpPr>
        <p:spPr/>
        <p:txBody>
          <a:bodyPr/>
          <a:lstStyle/>
          <a:p>
            <a:r>
              <a:rPr lang="en-GB" altLang="en-US" dirty="0"/>
              <a:t>Delivery Scope: NFRs - Security Requirements</a:t>
            </a:r>
            <a:endParaRPr lang="en-GB" dirty="0"/>
          </a:p>
        </p:txBody>
      </p:sp>
      <p:sp>
        <p:nvSpPr>
          <p:cNvPr id="9" name="Rectangle 1">
            <a:extLst>
              <a:ext uri="{FF2B5EF4-FFF2-40B4-BE49-F238E27FC236}">
                <a16:creationId xmlns:a16="http://schemas.microsoft.com/office/drawing/2014/main" id="{1DE0C288-4597-4C1C-85CC-4241C3EA282D}"/>
              </a:ext>
            </a:extLst>
          </p:cNvPr>
          <p:cNvSpPr>
            <a:spLocks noChangeArrowheads="1"/>
          </p:cNvSpPr>
          <p:nvPr/>
        </p:nvSpPr>
        <p:spPr bwMode="auto">
          <a:xfrm>
            <a:off x="6135624" y="5640987"/>
            <a:ext cx="37856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chemeClr val="tx2"/>
                </a:solidFill>
                <a:latin typeface="RN House Sans Regular" panose="020B0504020203020204" pitchFamily="34" charset="0"/>
              </a:rPr>
              <a:t>*Data Classification values - Secret, Confidential, Internal, Public</a:t>
            </a:r>
            <a:br>
              <a:rPr lang="en-US" altLang="en-US" sz="900" dirty="0">
                <a:solidFill>
                  <a:schemeClr val="tx2"/>
                </a:solidFill>
                <a:latin typeface="RN House Sans Regular" panose="020B0504020203020204" pitchFamily="34" charset="0"/>
              </a:rPr>
            </a:br>
            <a:r>
              <a:rPr lang="en-US" altLang="en-US" sz="900" dirty="0">
                <a:solidFill>
                  <a:schemeClr val="tx2"/>
                </a:solidFill>
                <a:latin typeface="RN House Sans Regular" panose="020B0504020203020204" pitchFamily="34" charset="0"/>
              </a:rPr>
              <a:t>**Rating values- Major, Significant, Important, Minor</a:t>
            </a:r>
          </a:p>
        </p:txBody>
      </p:sp>
      <p:sp>
        <p:nvSpPr>
          <p:cNvPr id="13" name="TextBox 12">
            <a:extLst>
              <a:ext uri="{FF2B5EF4-FFF2-40B4-BE49-F238E27FC236}">
                <a16:creationId xmlns:a16="http://schemas.microsoft.com/office/drawing/2014/main" id="{B1011528-D5F6-486F-B304-B615B8C3D384}"/>
              </a:ext>
            </a:extLst>
          </p:cNvPr>
          <p:cNvSpPr txBox="1"/>
          <p:nvPr/>
        </p:nvSpPr>
        <p:spPr>
          <a:xfrm>
            <a:off x="5708552" y="3342291"/>
            <a:ext cx="4498848" cy="230832"/>
          </a:xfrm>
          <a:prstGeom prst="rect">
            <a:avLst/>
          </a:prstGeom>
          <a:noFill/>
        </p:spPr>
        <p:txBody>
          <a:bodyPr wrap="square">
            <a:spAutoFit/>
          </a:bodyPr>
          <a:lstStyle/>
          <a:p>
            <a:pPr defTabSz="914400" eaLnBrk="0" fontAlgn="base" hangingPunct="0">
              <a:spcBef>
                <a:spcPct val="0"/>
              </a:spcBef>
              <a:spcAft>
                <a:spcPct val="0"/>
              </a:spcAft>
            </a:pPr>
            <a:r>
              <a:rPr lang="en-GB" sz="900" dirty="0">
                <a:solidFill>
                  <a:schemeClr val="tx2"/>
                </a:solidFill>
                <a:latin typeface="RN House Sans Regular" panose="020B0504020203020204" pitchFamily="34" charset="0"/>
              </a:rPr>
              <a:t>Project's </a:t>
            </a:r>
            <a:r>
              <a:rPr lang="en-GB" sz="900" u="sng" dirty="0">
                <a:solidFill>
                  <a:schemeClr val="tx2"/>
                </a:solidFill>
                <a:latin typeface="RN House Sans Regular" panose="020B0504020203020204" pitchFamily="34" charset="0"/>
              </a:rPr>
              <a:t>self-assessment</a:t>
            </a:r>
            <a:r>
              <a:rPr lang="en-GB" sz="900" dirty="0">
                <a:solidFill>
                  <a:schemeClr val="tx2"/>
                </a:solidFill>
                <a:latin typeface="RN House Sans Regular" panose="020B0504020203020204" pitchFamily="34" charset="0"/>
              </a:rPr>
              <a:t> (with rationale) for Data classification and CIA ratings:</a:t>
            </a:r>
          </a:p>
        </p:txBody>
      </p:sp>
      <p:sp>
        <p:nvSpPr>
          <p:cNvPr id="10" name="TextBox 9">
            <a:extLst>
              <a:ext uri="{FF2B5EF4-FFF2-40B4-BE49-F238E27FC236}">
                <a16:creationId xmlns:a16="http://schemas.microsoft.com/office/drawing/2014/main" id="{8F954EFC-B091-AD46-B5C6-7EF0BCC89329}"/>
              </a:ext>
            </a:extLst>
          </p:cNvPr>
          <p:cNvSpPr txBox="1"/>
          <p:nvPr/>
        </p:nvSpPr>
        <p:spPr>
          <a:xfrm>
            <a:off x="486000" y="1031359"/>
            <a:ext cx="5293008" cy="2400657"/>
          </a:xfrm>
          <a:prstGeom prst="rect">
            <a:avLst/>
          </a:prstGeom>
          <a:noFill/>
        </p:spPr>
        <p:txBody>
          <a:bodyPr wrap="square">
            <a:spAutoFit/>
          </a:bodyPr>
          <a:lstStyle/>
          <a:p>
            <a:r>
              <a:rPr lang="en-GB" sz="1200" dirty="0"/>
              <a:t>The design project must seek to meet the </a:t>
            </a:r>
            <a:r>
              <a:rPr lang="en-GB" sz="1200" dirty="0">
                <a:hlinkClick r:id="rId2"/>
              </a:rPr>
              <a:t>Overarching Security Design Principles</a:t>
            </a:r>
            <a:r>
              <a:rPr lang="en-GB" sz="1200" dirty="0">
                <a:hlinkClick r:id="rId3"/>
              </a:rPr>
              <a:t> </a:t>
            </a:r>
            <a:r>
              <a:rPr lang="en-GB" sz="1200" dirty="0"/>
              <a:t>by listing the control requirements the design will consider and how they will be meet.    </a:t>
            </a:r>
          </a:p>
          <a:p>
            <a:r>
              <a:rPr lang="en-GB" sz="1200" dirty="0"/>
              <a:t>These requirements can be self-served from pre-defined </a:t>
            </a:r>
            <a:r>
              <a:rPr lang="en-GB" sz="1200" dirty="0">
                <a:hlinkClick r:id="rId4"/>
              </a:rPr>
              <a:t>Security Control Patterns </a:t>
            </a:r>
            <a:r>
              <a:rPr lang="en-GB" sz="1200" dirty="0"/>
              <a:t>and </a:t>
            </a:r>
            <a:r>
              <a:rPr lang="en-GB" sz="1200" dirty="0">
                <a:hlinkClick r:id="rId5"/>
              </a:rPr>
              <a:t>High-Level Requirements</a:t>
            </a:r>
            <a:r>
              <a:rPr lang="en-GB" sz="1200" dirty="0"/>
              <a:t> lists, or supplied from your assigned security consultant on the project..</a:t>
            </a:r>
          </a:p>
          <a:p>
            <a:endParaRPr lang="en-GB" sz="1200" dirty="0"/>
          </a:p>
          <a:p>
            <a:pPr algn="l"/>
            <a:r>
              <a:rPr lang="en-GB" sz="1100" i="1" dirty="0"/>
              <a:t>Please refer </a:t>
            </a:r>
            <a:r>
              <a:rPr lang="en-GB" sz="1100" i="1" dirty="0" err="1"/>
              <a:t>STaRT</a:t>
            </a:r>
            <a:r>
              <a:rPr lang="en-GB" sz="1100" i="1" dirty="0"/>
              <a:t> process here </a:t>
            </a:r>
            <a:r>
              <a:rPr lang="en-GB" sz="1100" b="1" i="1" dirty="0">
                <a:solidFill>
                  <a:srgbClr val="333333"/>
                </a:solidFill>
                <a:effectLst/>
                <a:latin typeface="-apple-system"/>
              </a:rPr>
              <a:t>- </a:t>
            </a:r>
            <a:r>
              <a:rPr lang="en-GB" sz="1100" b="1" i="1" u="none" strike="noStrike" dirty="0">
                <a:solidFill>
                  <a:srgbClr val="0052CC"/>
                </a:solidFill>
                <a:effectLst/>
                <a:latin typeface="-apple-system"/>
                <a:hlinkClick r:id="rId6"/>
              </a:rPr>
              <a:t>https://intranet.rbsres01.net/Processes/Framework/deliverables/Pages/projman/isbiacia.aspx</a:t>
            </a:r>
            <a:r>
              <a:rPr lang="en-GB" sz="1100" b="1" i="1" dirty="0">
                <a:solidFill>
                  <a:srgbClr val="333333"/>
                </a:solidFill>
                <a:effectLst/>
                <a:latin typeface="-apple-system"/>
              </a:rPr>
              <a:t>. </a:t>
            </a:r>
            <a:r>
              <a:rPr lang="en-GB" sz="1100" i="1" dirty="0"/>
              <a:t>The ISBIA process is replaced by </a:t>
            </a:r>
            <a:r>
              <a:rPr lang="en-GB" sz="1100" i="1" dirty="0" err="1"/>
              <a:t>STaRT</a:t>
            </a:r>
            <a:r>
              <a:rPr lang="en-GB" sz="1100" i="1" dirty="0"/>
              <a:t> from June 1st, 2022.</a:t>
            </a:r>
          </a:p>
          <a:p>
            <a:pPr algn="l"/>
            <a:r>
              <a:rPr lang="en-GB" sz="1100" i="1" dirty="0"/>
              <a:t>Link to </a:t>
            </a:r>
            <a:r>
              <a:rPr lang="en-GB" sz="1100" i="1" dirty="0" err="1"/>
              <a:t>MyServicePortal</a:t>
            </a:r>
            <a:r>
              <a:rPr lang="en-GB" sz="1100" i="1" dirty="0"/>
              <a:t> </a:t>
            </a:r>
            <a:r>
              <a:rPr lang="en-GB" sz="1100" i="1" dirty="0" err="1"/>
              <a:t>STaRT</a:t>
            </a:r>
            <a:r>
              <a:rPr lang="en-GB" sz="1100" i="1" dirty="0"/>
              <a:t> Form -</a:t>
            </a:r>
            <a:r>
              <a:rPr lang="en-GB" sz="1100" b="1" i="1" dirty="0">
                <a:solidFill>
                  <a:srgbClr val="333333"/>
                </a:solidFill>
                <a:effectLst/>
                <a:latin typeface="-apple-system"/>
              </a:rPr>
              <a:t> </a:t>
            </a:r>
            <a:r>
              <a:rPr lang="en-GB" sz="1100" b="1" i="1" u="none" strike="noStrike" dirty="0">
                <a:solidFill>
                  <a:srgbClr val="0052CC"/>
                </a:solidFill>
                <a:effectLst/>
                <a:latin typeface="-apple-system"/>
                <a:hlinkClick r:id="rId7"/>
              </a:rPr>
              <a:t>https://rbos.service-now.com/myserviceportal?id=sc_cat_item&amp;sys_id=18defc5b1b8774104d8d840be54bcba2</a:t>
            </a:r>
            <a:endParaRPr lang="en-GB" sz="1100" dirty="0"/>
          </a:p>
        </p:txBody>
      </p:sp>
      <p:graphicFrame>
        <p:nvGraphicFramePr>
          <p:cNvPr id="11" name="Table 10">
            <a:extLst>
              <a:ext uri="{FF2B5EF4-FFF2-40B4-BE49-F238E27FC236}">
                <a16:creationId xmlns:a16="http://schemas.microsoft.com/office/drawing/2014/main" id="{C6DA7042-80A5-C01F-DFA2-CE346178467F}"/>
              </a:ext>
            </a:extLst>
          </p:cNvPr>
          <p:cNvGraphicFramePr>
            <a:graphicFrameLocks noGrp="1"/>
          </p:cNvGraphicFramePr>
          <p:nvPr>
            <p:extLst>
              <p:ext uri="{D42A27DB-BD31-4B8C-83A1-F6EECF244321}">
                <p14:modId xmlns:p14="http://schemas.microsoft.com/office/powerpoint/2010/main" val="1348062042"/>
              </p:ext>
            </p:extLst>
          </p:nvPr>
        </p:nvGraphicFramePr>
        <p:xfrm>
          <a:off x="5911700" y="1990330"/>
          <a:ext cx="4498848" cy="819150"/>
        </p:xfrm>
        <a:graphic>
          <a:graphicData uri="http://schemas.openxmlformats.org/drawingml/2006/table">
            <a:tbl>
              <a:tblPr/>
              <a:tblGrid>
                <a:gridCol w="1649578">
                  <a:extLst>
                    <a:ext uri="{9D8B030D-6E8A-4147-A177-3AD203B41FA5}">
                      <a16:colId xmlns:a16="http://schemas.microsoft.com/office/drawing/2014/main" val="1743640987"/>
                    </a:ext>
                  </a:extLst>
                </a:gridCol>
                <a:gridCol w="2849270">
                  <a:extLst>
                    <a:ext uri="{9D8B030D-6E8A-4147-A177-3AD203B41FA5}">
                      <a16:colId xmlns:a16="http://schemas.microsoft.com/office/drawing/2014/main" val="2742234452"/>
                    </a:ext>
                  </a:extLst>
                </a:gridCol>
              </a:tblGrid>
              <a:tr h="536059">
                <a:tc>
                  <a:txBody>
                    <a:bodyPr/>
                    <a:lstStyle/>
                    <a:p>
                      <a:pPr algn="l" fontAlgn="t"/>
                      <a:r>
                        <a:rPr lang="en-GB" sz="900" b="1" dirty="0" err="1">
                          <a:solidFill>
                            <a:srgbClr val="172B4D"/>
                          </a:solidFill>
                          <a:effectLst/>
                        </a:rPr>
                        <a:t>STaRT</a:t>
                      </a:r>
                      <a:r>
                        <a:rPr lang="en-GB" sz="900" b="1" dirty="0">
                          <a:solidFill>
                            <a:srgbClr val="172B4D"/>
                          </a:solidFill>
                          <a:effectLst/>
                        </a:rPr>
                        <a:t> Reference Number</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GB" sz="900" kern="1200" baseline="0" dirty="0">
                          <a:solidFill>
                            <a:schemeClr val="tx2"/>
                          </a:solidFill>
                          <a:latin typeface="RN House Sans Regular" panose="020B0504020203020204" pitchFamily="34" charset="0"/>
                          <a:ea typeface="+mn-ea"/>
                          <a:cs typeface="+mn-cs"/>
                        </a:rPr>
                        <a:t>BIA0022200</a:t>
                      </a:r>
                    </a:p>
                    <a:p>
                      <a:pPr algn="l" fontAlgn="t"/>
                      <a:endParaRPr lang="en-GB" sz="900" kern="1200" baseline="0" dirty="0">
                        <a:solidFill>
                          <a:schemeClr val="tx2"/>
                        </a:solidFill>
                        <a:latin typeface="RN House Sans Regular" panose="020B0504020203020204" pitchFamily="34" charset="0"/>
                        <a:ea typeface="+mn-ea"/>
                        <a:cs typeface="+mn-cs"/>
                      </a:endParaRPr>
                    </a:p>
                    <a:p>
                      <a:pPr algn="l" fontAlgn="t"/>
                      <a:r>
                        <a:rPr lang="en-GB" sz="900" i="1" dirty="0">
                          <a:solidFill>
                            <a:schemeClr val="bg1">
                              <a:lumMod val="50000"/>
                            </a:schemeClr>
                          </a:solidFill>
                          <a:effectLst/>
                        </a:rPr>
                        <a:t>SET0009449</a:t>
                      </a:r>
                      <a:endParaRPr lang="en-GB" sz="900" kern="1200" baseline="0" dirty="0">
                        <a:solidFill>
                          <a:schemeClr val="tx2"/>
                        </a:solidFill>
                        <a:latin typeface="RN House Sans Regular" panose="020B0504020203020204" pitchFamily="34" charset="0"/>
                        <a:ea typeface="+mn-ea"/>
                        <a:cs typeface="+mn-cs"/>
                      </a:endParaRPr>
                    </a:p>
                    <a:p>
                      <a:pPr algn="l" fontAlgn="t"/>
                      <a:r>
                        <a:rPr lang="en-US" sz="900" dirty="0"/>
                        <a:t>SER0005291</a:t>
                      </a:r>
                    </a:p>
                    <a:p>
                      <a:pPr algn="l" fontAlgn="t"/>
                      <a:r>
                        <a:rPr lang="en-GB" sz="900" b="0" i="0" kern="1200" dirty="0">
                          <a:solidFill>
                            <a:schemeClr val="tx1"/>
                          </a:solidFill>
                          <a:effectLst/>
                          <a:highlight>
                            <a:srgbClr val="FFFF00"/>
                          </a:highlight>
                          <a:latin typeface="+mn-lt"/>
                          <a:ea typeface="+mn-ea"/>
                          <a:cs typeface="+mn-cs"/>
                        </a:rPr>
                        <a:t>SER0005322</a:t>
                      </a:r>
                      <a:endParaRPr lang="en-GB" sz="900" dirty="0">
                        <a:solidFill>
                          <a:schemeClr val="bg1">
                            <a:lumMod val="50000"/>
                          </a:schemeClr>
                        </a:solidFill>
                        <a:effectLst/>
                        <a:highlight>
                          <a:srgbClr val="FFFF00"/>
                        </a:highlight>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1927816050"/>
                  </a:ext>
                </a:extLst>
              </a:tr>
            </a:tbl>
          </a:graphicData>
        </a:graphic>
      </p:graphicFrame>
      <p:graphicFrame>
        <p:nvGraphicFramePr>
          <p:cNvPr id="14" name="Table 13">
            <a:extLst>
              <a:ext uri="{FF2B5EF4-FFF2-40B4-BE49-F238E27FC236}">
                <a16:creationId xmlns:a16="http://schemas.microsoft.com/office/drawing/2014/main" id="{E99B8C38-57DA-860B-283E-A79E334F14B0}"/>
              </a:ext>
            </a:extLst>
          </p:cNvPr>
          <p:cNvGraphicFramePr>
            <a:graphicFrameLocks noGrp="1"/>
          </p:cNvGraphicFramePr>
          <p:nvPr>
            <p:extLst>
              <p:ext uri="{D42A27DB-BD31-4B8C-83A1-F6EECF244321}">
                <p14:modId xmlns:p14="http://schemas.microsoft.com/office/powerpoint/2010/main" val="446514294"/>
              </p:ext>
            </p:extLst>
          </p:nvPr>
        </p:nvGraphicFramePr>
        <p:xfrm>
          <a:off x="5779008" y="3712817"/>
          <a:ext cx="4498848" cy="1901190"/>
        </p:xfrm>
        <a:graphic>
          <a:graphicData uri="http://schemas.openxmlformats.org/drawingml/2006/table">
            <a:tbl>
              <a:tblPr/>
              <a:tblGrid>
                <a:gridCol w="1644447">
                  <a:extLst>
                    <a:ext uri="{9D8B030D-6E8A-4147-A177-3AD203B41FA5}">
                      <a16:colId xmlns:a16="http://schemas.microsoft.com/office/drawing/2014/main" val="1632731579"/>
                    </a:ext>
                  </a:extLst>
                </a:gridCol>
                <a:gridCol w="892609">
                  <a:extLst>
                    <a:ext uri="{9D8B030D-6E8A-4147-A177-3AD203B41FA5}">
                      <a16:colId xmlns:a16="http://schemas.microsoft.com/office/drawing/2014/main" val="713150211"/>
                    </a:ext>
                  </a:extLst>
                </a:gridCol>
                <a:gridCol w="958771">
                  <a:extLst>
                    <a:ext uri="{9D8B030D-6E8A-4147-A177-3AD203B41FA5}">
                      <a16:colId xmlns:a16="http://schemas.microsoft.com/office/drawing/2014/main" val="2188042358"/>
                    </a:ext>
                  </a:extLst>
                </a:gridCol>
                <a:gridCol w="1003021">
                  <a:extLst>
                    <a:ext uri="{9D8B030D-6E8A-4147-A177-3AD203B41FA5}">
                      <a16:colId xmlns:a16="http://schemas.microsoft.com/office/drawing/2014/main" val="2627705104"/>
                    </a:ext>
                  </a:extLst>
                </a:gridCol>
              </a:tblGrid>
              <a:tr h="254040">
                <a:tc>
                  <a:txBody>
                    <a:bodyPr/>
                    <a:lstStyle/>
                    <a:p>
                      <a:pPr algn="l" fontAlgn="t"/>
                      <a:r>
                        <a:rPr lang="en-GB" sz="900" b="1" dirty="0">
                          <a:solidFill>
                            <a:srgbClr val="172B4D"/>
                          </a:solidFill>
                          <a:effectLst/>
                        </a:rPr>
                        <a:t>Data</a:t>
                      </a:r>
                    </a:p>
                    <a:p>
                      <a:pPr algn="l" fontAlgn="t"/>
                      <a:r>
                        <a:rPr lang="en-GB" sz="900" b="1" dirty="0">
                          <a:solidFill>
                            <a:srgbClr val="172B4D"/>
                          </a:solidFill>
                          <a:effectLst/>
                        </a:rPr>
                        <a:t>Classification*</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gridSpan="3">
                  <a:txBody>
                    <a:bodyPr/>
                    <a:lstStyle/>
                    <a:p>
                      <a:pPr algn="l" fontAlgn="t"/>
                      <a:r>
                        <a:rPr lang="en-GB" sz="900" dirty="0">
                          <a:effectLst/>
                        </a:rPr>
                        <a:t>Confidential</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42810658"/>
                  </a:ext>
                </a:extLst>
              </a:tr>
              <a:tr h="168569">
                <a:tc rowSpan="4">
                  <a:txBody>
                    <a:bodyPr/>
                    <a:lstStyle/>
                    <a:p>
                      <a:pPr marL="0" algn="l" defTabSz="1034701" rtl="0" eaLnBrk="1" fontAlgn="t" latinLnBrk="0" hangingPunct="1"/>
                      <a:r>
                        <a:rPr lang="en-GB" sz="900" b="1" kern="1200" dirty="0">
                          <a:solidFill>
                            <a:srgbClr val="172B4D"/>
                          </a:solidFill>
                          <a:effectLst/>
                          <a:latin typeface="+mn-lt"/>
                          <a:ea typeface="+mn-ea"/>
                          <a:cs typeface="+mn-cs"/>
                        </a:rPr>
                        <a:t>Rating Value**</a:t>
                      </a:r>
                    </a:p>
                    <a:p>
                      <a:pPr marL="0" algn="l" defTabSz="1034701" rtl="0" eaLnBrk="1" fontAlgn="t" latinLnBrk="0" hangingPunct="1"/>
                      <a:r>
                        <a:rPr lang="en-GB" sz="900" b="1" kern="1200" dirty="0">
                          <a:solidFill>
                            <a:srgbClr val="172B4D"/>
                          </a:solidFill>
                          <a:effectLst/>
                          <a:latin typeface="+mn-lt"/>
                          <a:ea typeface="+mn-ea"/>
                          <a:cs typeface="+mn-cs"/>
                        </a:rPr>
                        <a:t>(self-assessed)</a:t>
                      </a:r>
                    </a:p>
                    <a:p>
                      <a:pPr algn="l" fontAlgn="t"/>
                      <a:endParaRPr lang="en-GB" sz="900" b="1" dirty="0">
                        <a:solidFill>
                          <a:srgbClr val="172B4D"/>
                        </a:solidFill>
                        <a:effectLst/>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marL="0" algn="l" defTabSz="1034701" rtl="0" eaLnBrk="1" fontAlgn="t" latinLnBrk="0" hangingPunct="1"/>
                      <a:r>
                        <a:rPr lang="en-GB" sz="900" b="1" kern="1200" dirty="0">
                          <a:solidFill>
                            <a:srgbClr val="172B4D"/>
                          </a:solidFill>
                          <a:effectLst/>
                          <a:latin typeface="+mn-lt"/>
                          <a:ea typeface="+mn-ea"/>
                          <a:cs typeface="+mn-cs"/>
                        </a:rPr>
                        <a:t>Type</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marL="0" algn="l" defTabSz="1034701" rtl="0" eaLnBrk="1" fontAlgn="t" latinLnBrk="0" hangingPunct="1"/>
                      <a:r>
                        <a:rPr lang="en-GB" sz="900" b="1" kern="1200" dirty="0">
                          <a:solidFill>
                            <a:srgbClr val="172B4D"/>
                          </a:solidFill>
                          <a:effectLst/>
                          <a:latin typeface="+mn-lt"/>
                          <a:ea typeface="+mn-ea"/>
                          <a:cs typeface="+mn-cs"/>
                        </a:rPr>
                        <a:t>Rating</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marL="0" algn="l" defTabSz="1034701" rtl="0" eaLnBrk="1" fontAlgn="t" latinLnBrk="0" hangingPunct="1"/>
                      <a:r>
                        <a:rPr lang="en-GB" sz="900" b="1" kern="1200" dirty="0">
                          <a:solidFill>
                            <a:srgbClr val="172B4D"/>
                          </a:solidFill>
                          <a:effectLst/>
                          <a:latin typeface="+mn-lt"/>
                          <a:ea typeface="+mn-ea"/>
                          <a:cs typeface="+mn-cs"/>
                        </a:rPr>
                        <a:t>Rationale</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extLst>
                  <a:ext uri="{0D108BD9-81ED-4DB2-BD59-A6C34878D82A}">
                    <a16:rowId xmlns:a16="http://schemas.microsoft.com/office/drawing/2014/main" val="2671444215"/>
                  </a:ext>
                </a:extLst>
              </a:tr>
              <a:tr h="254040">
                <a:tc vMerge="1">
                  <a:txBody>
                    <a:bodyPr/>
                    <a:lstStyle/>
                    <a:p>
                      <a:endParaRPr lang="en-GB"/>
                    </a:p>
                  </a:txBody>
                  <a:tcPr/>
                </a:tc>
                <a:tc>
                  <a:txBody>
                    <a:bodyPr/>
                    <a:lstStyle/>
                    <a:p>
                      <a:pPr algn="l" fontAlgn="t"/>
                      <a:r>
                        <a:rPr lang="en-GB" sz="900" dirty="0">
                          <a:effectLst/>
                        </a:rPr>
                        <a:t>C</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900" dirty="0">
                          <a:effectLst/>
                        </a:rPr>
                        <a:t>4</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br>
                        <a:rPr lang="en-GB" sz="900" dirty="0">
                          <a:effectLst/>
                        </a:rPr>
                      </a:br>
                      <a:endParaRPr lang="en-GB" sz="900" dirty="0">
                        <a:effectLst/>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1713034345"/>
                  </a:ext>
                </a:extLst>
              </a:tr>
              <a:tr h="254040">
                <a:tc vMerge="1">
                  <a:txBody>
                    <a:bodyPr/>
                    <a:lstStyle/>
                    <a:p>
                      <a:endParaRPr lang="en-GB"/>
                    </a:p>
                  </a:txBody>
                  <a:tcPr/>
                </a:tc>
                <a:tc>
                  <a:txBody>
                    <a:bodyPr/>
                    <a:lstStyle/>
                    <a:p>
                      <a:pPr algn="l" fontAlgn="t"/>
                      <a:r>
                        <a:rPr lang="en-GB" sz="900" dirty="0">
                          <a:effectLst/>
                        </a:rPr>
                        <a:t>I</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900" dirty="0">
                          <a:effectLst/>
                        </a:rPr>
                        <a:t>4</a:t>
                      </a:r>
                      <a:br>
                        <a:rPr lang="en-GB" sz="900" dirty="0">
                          <a:effectLst/>
                        </a:rPr>
                      </a:br>
                      <a:endParaRPr lang="en-GB" sz="900" dirty="0">
                        <a:effectLst/>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br>
                        <a:rPr lang="en-GB" sz="900">
                          <a:effectLst/>
                        </a:rPr>
                      </a:br>
                      <a:endParaRPr lang="en-GB" sz="900">
                        <a:effectLst/>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21850005"/>
                  </a:ext>
                </a:extLst>
              </a:tr>
              <a:tr h="254040">
                <a:tc vMerge="1">
                  <a:txBody>
                    <a:bodyPr/>
                    <a:lstStyle/>
                    <a:p>
                      <a:endParaRPr lang="en-GB"/>
                    </a:p>
                  </a:txBody>
                  <a:tcPr/>
                </a:tc>
                <a:tc>
                  <a:txBody>
                    <a:bodyPr/>
                    <a:lstStyle/>
                    <a:p>
                      <a:pPr algn="l" fontAlgn="t"/>
                      <a:r>
                        <a:rPr lang="en-GB" sz="900" kern="1200" dirty="0">
                          <a:solidFill>
                            <a:schemeClr val="tx1"/>
                          </a:solidFill>
                          <a:effectLst/>
                          <a:latin typeface="+mn-lt"/>
                          <a:ea typeface="+mn-ea"/>
                          <a:cs typeface="+mn-cs"/>
                        </a:rPr>
                        <a:t>A</a:t>
                      </a:r>
                      <a:endParaRPr lang="en-GB" sz="900" dirty="0">
                        <a:effectLst/>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900" dirty="0">
                          <a:effectLst/>
                        </a:rPr>
                        <a:t>4</a:t>
                      </a:r>
                      <a:br>
                        <a:rPr lang="en-GB" sz="900" dirty="0">
                          <a:effectLst/>
                        </a:rPr>
                      </a:br>
                      <a:endParaRPr lang="en-GB" sz="900" dirty="0">
                        <a:effectLst/>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br>
                        <a:rPr lang="en-GB" sz="900" dirty="0">
                          <a:effectLst/>
                        </a:rPr>
                      </a:br>
                      <a:endParaRPr lang="en-GB" sz="900" dirty="0">
                        <a:effectLst/>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2640321930"/>
                  </a:ext>
                </a:extLst>
              </a:tr>
            </a:tbl>
          </a:graphicData>
        </a:graphic>
      </p:graphicFrame>
    </p:spTree>
    <p:extLst>
      <p:ext uri="{BB962C8B-B14F-4D97-AF65-F5344CB8AC3E}">
        <p14:creationId xmlns:p14="http://schemas.microsoft.com/office/powerpoint/2010/main" val="621715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3F87C0-1898-461F-9998-CA0AB13F4842}"/>
              </a:ext>
            </a:extLst>
          </p:cNvPr>
          <p:cNvSpPr>
            <a:spLocks noGrp="1"/>
          </p:cNvSpPr>
          <p:nvPr>
            <p:ph sz="quarter" idx="11"/>
          </p:nvPr>
        </p:nvSpPr>
        <p:spPr>
          <a:xfrm>
            <a:off x="485999" y="2212258"/>
            <a:ext cx="9592065" cy="4899742"/>
          </a:xfrm>
        </p:spPr>
        <p:txBody>
          <a:bodyPr/>
          <a:lstStyle/>
          <a:p>
            <a:pPr algn="l"/>
            <a:r>
              <a:rPr lang="en-GB" sz="1200" dirty="0">
                <a:latin typeface="RN House Sans" panose="020B0504020203020204" pitchFamily="34" charset="0"/>
              </a:rPr>
              <a:t>The </a:t>
            </a:r>
            <a:r>
              <a:rPr lang="en-GB" sz="1200" dirty="0">
                <a:solidFill>
                  <a:srgbClr val="00B050"/>
                </a:solidFill>
                <a:latin typeface="RN House Sans" panose="020B0504020203020204" pitchFamily="34" charset="0"/>
              </a:rPr>
              <a:t>Sustainable Technology</a:t>
            </a:r>
            <a:r>
              <a:rPr lang="en-GB" sz="1200" dirty="0">
                <a:latin typeface="RN House Sans" panose="020B0504020203020204" pitchFamily="34" charset="0"/>
              </a:rPr>
              <a:t> YES Check</a:t>
            </a:r>
          </a:p>
          <a:p>
            <a:pPr algn="l"/>
            <a:endParaRPr lang="en-GB" sz="1200" dirty="0">
              <a:latin typeface="RN House Sans" panose="020B0504020203020204" pitchFamily="34" charset="0"/>
            </a:endParaRPr>
          </a:p>
          <a:p>
            <a:pPr algn="l"/>
            <a:endParaRPr lang="en-GB" sz="1200" dirty="0">
              <a:latin typeface="RN House Sans" panose="020B0504020203020204" pitchFamily="34" charset="0"/>
            </a:endParaRPr>
          </a:p>
          <a:p>
            <a:pPr algn="l"/>
            <a:endParaRPr lang="en-GB" sz="1200" dirty="0">
              <a:latin typeface="RN House Sans" panose="020B0504020203020204" pitchFamily="34" charset="0"/>
            </a:endParaRPr>
          </a:p>
          <a:p>
            <a:pPr algn="l"/>
            <a:endParaRPr lang="en-GB" sz="1200" dirty="0">
              <a:latin typeface="RN House Sans" panose="020B0504020203020204" pitchFamily="34" charset="0"/>
            </a:endParaRPr>
          </a:p>
          <a:p>
            <a:pPr algn="l"/>
            <a:endParaRPr lang="en-GB" sz="1200" dirty="0">
              <a:latin typeface="RN House Sans" panose="020B0504020203020204" pitchFamily="34" charset="0"/>
            </a:endParaRPr>
          </a:p>
          <a:p>
            <a:pPr algn="l"/>
            <a:endParaRPr lang="en-GB" sz="1200" dirty="0">
              <a:latin typeface="RN House Sans" panose="020B0504020203020204" pitchFamily="34" charset="0"/>
            </a:endParaRPr>
          </a:p>
          <a:p>
            <a:pPr algn="l"/>
            <a:endParaRPr lang="en-GB" sz="1200" dirty="0">
              <a:latin typeface="RN House Sans" panose="020B0504020203020204" pitchFamily="34" charset="0"/>
            </a:endParaRPr>
          </a:p>
          <a:p>
            <a:pPr algn="l"/>
            <a:endParaRPr lang="en-GB" sz="1200" dirty="0">
              <a:latin typeface="RN House Sans" panose="020B0504020203020204" pitchFamily="34" charset="0"/>
            </a:endParaRPr>
          </a:p>
          <a:p>
            <a:pPr>
              <a:spcBef>
                <a:spcPts val="300"/>
              </a:spcBef>
            </a:pPr>
            <a:endParaRPr lang="en-GB" sz="1000" dirty="0">
              <a:latin typeface="RN House Sans" panose="020B0504020203020204" pitchFamily="34" charset="0"/>
            </a:endParaRPr>
          </a:p>
          <a:p>
            <a:pPr>
              <a:spcBef>
                <a:spcPts val="300"/>
              </a:spcBef>
            </a:pPr>
            <a:endParaRPr lang="en-GB" sz="1000" dirty="0">
              <a:latin typeface="RN House Sans" panose="020B0504020203020204" pitchFamily="34" charset="0"/>
            </a:endParaRPr>
          </a:p>
        </p:txBody>
      </p:sp>
      <p:sp>
        <p:nvSpPr>
          <p:cNvPr id="3" name="Slide Number Placeholder 2">
            <a:extLst>
              <a:ext uri="{FF2B5EF4-FFF2-40B4-BE49-F238E27FC236}">
                <a16:creationId xmlns:a16="http://schemas.microsoft.com/office/drawing/2014/main" id="{38040683-EEFA-4B01-A709-AD61F9B9F638}"/>
              </a:ext>
            </a:extLst>
          </p:cNvPr>
          <p:cNvSpPr>
            <a:spLocks noGrp="1"/>
          </p:cNvSpPr>
          <p:nvPr>
            <p:ph type="sldNum" sz="quarter" idx="10"/>
          </p:nvPr>
        </p:nvSpPr>
        <p:spPr/>
        <p:txBody>
          <a:bodyPr/>
          <a:lstStyle/>
          <a:p>
            <a:fld id="{08BDDC8D-36E9-467E-8CF1-750845950A7F}" type="slidenum">
              <a:rPr lang="en-GB" smtClean="0"/>
              <a:pPr/>
              <a:t>12</a:t>
            </a:fld>
            <a:endParaRPr lang="en-GB"/>
          </a:p>
        </p:txBody>
      </p:sp>
      <p:sp>
        <p:nvSpPr>
          <p:cNvPr id="4" name="Title 3">
            <a:extLst>
              <a:ext uri="{FF2B5EF4-FFF2-40B4-BE49-F238E27FC236}">
                <a16:creationId xmlns:a16="http://schemas.microsoft.com/office/drawing/2014/main" id="{247C8B9E-D7F8-4BB0-8F30-9ECAECCDF201}"/>
              </a:ext>
            </a:extLst>
          </p:cNvPr>
          <p:cNvSpPr>
            <a:spLocks noGrp="1"/>
          </p:cNvSpPr>
          <p:nvPr>
            <p:ph type="title"/>
          </p:nvPr>
        </p:nvSpPr>
        <p:spPr/>
        <p:txBody>
          <a:bodyPr/>
          <a:lstStyle/>
          <a:p>
            <a:r>
              <a:rPr lang="en-GB" altLang="en-US" dirty="0"/>
              <a:t>Sustainable Technology Design Considerations</a:t>
            </a:r>
            <a:endParaRPr lang="en-GB" dirty="0"/>
          </a:p>
        </p:txBody>
      </p:sp>
      <p:sp>
        <p:nvSpPr>
          <p:cNvPr id="6" name="Content Placeholder 1">
            <a:extLst>
              <a:ext uri="{FF2B5EF4-FFF2-40B4-BE49-F238E27FC236}">
                <a16:creationId xmlns:a16="http://schemas.microsoft.com/office/drawing/2014/main" id="{37E3C35D-495F-454C-8705-C6D45A90C27C}"/>
              </a:ext>
            </a:extLst>
          </p:cNvPr>
          <p:cNvSpPr txBox="1">
            <a:spLocks/>
          </p:cNvSpPr>
          <p:nvPr/>
        </p:nvSpPr>
        <p:spPr bwMode="gray">
          <a:xfrm>
            <a:off x="485999" y="956441"/>
            <a:ext cx="8568000" cy="1163436"/>
          </a:xfrm>
          <a:prstGeom prst="rect">
            <a:avLst/>
          </a:prstGeom>
          <a:solidFill>
            <a:schemeClr val="bg1">
              <a:lumMod val="95000"/>
            </a:schemeClr>
          </a:solidFill>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lgn="l">
              <a:spcBef>
                <a:spcPts val="300"/>
              </a:spcBef>
            </a:pPr>
            <a:r>
              <a:rPr lang="en-GB" sz="1000" dirty="0">
                <a:latin typeface="RN House Sans" panose="020B0504020203020204" pitchFamily="34" charset="0"/>
              </a:rPr>
              <a:t>Within this section, explain how this design aligns to </a:t>
            </a:r>
            <a:r>
              <a:rPr lang="en-GB" sz="1000" dirty="0">
                <a:latin typeface="RN House Sans" panose="020B0504020203020204" pitchFamily="34" charset="0"/>
                <a:hlinkClick r:id="rId2" tooltip="https://intranet.natwestgrouppeople.com/Home/Index/d5f91073-880a-4684-b7ec-8017cf06fb32?viewFormat=homepage&amp;returnPartialView=False&amp;showUnavailable=False">
                  <a:extLst>
                    <a:ext uri="{A12FA001-AC4F-418D-AE19-62706E023703}">
                      <ahyp:hlinkClr xmlns:ahyp="http://schemas.microsoft.com/office/drawing/2018/hyperlinkcolor" val="tx"/>
                    </a:ext>
                  </a:extLst>
                </a:hlinkClick>
              </a:rPr>
              <a:t>Our Commitments</a:t>
            </a:r>
            <a:r>
              <a:rPr lang="en-GB" sz="1000" dirty="0">
                <a:latin typeface="RN House Sans" panose="020B0504020203020204" pitchFamily="34" charset="0"/>
              </a:rPr>
              <a:t> to climate by (but not limited) to answering the questions listed in the tables below together with supporting comments.</a:t>
            </a:r>
          </a:p>
          <a:p>
            <a:pPr algn="l">
              <a:spcBef>
                <a:spcPts val="300"/>
              </a:spcBef>
            </a:pPr>
            <a:r>
              <a:rPr lang="en-GB" sz="1000" dirty="0">
                <a:latin typeface="RN House Sans" panose="020B0504020203020204" pitchFamily="34" charset="0"/>
              </a:rPr>
              <a:t>There are two sections:</a:t>
            </a:r>
          </a:p>
          <a:p>
            <a:pPr marL="228600" indent="-228600" algn="l">
              <a:spcBef>
                <a:spcPts val="300"/>
              </a:spcBef>
              <a:buAutoNum type="arabicPeriod"/>
            </a:pPr>
            <a:r>
              <a:rPr lang="en-GB" sz="1000" dirty="0">
                <a:latin typeface="RN House Sans" panose="020B0504020203020204" pitchFamily="34" charset="0"/>
              </a:rPr>
              <a:t>Consult </a:t>
            </a:r>
            <a:r>
              <a:rPr lang="en-GB" sz="1000" dirty="0">
                <a:latin typeface="RN House Sans" panose="020B0504020203020204" pitchFamily="34" charset="0"/>
                <a:hlinkClick r:id="rId3" tooltip="https://natwest.atlassian.net/wiki/download/attachments/132318166/2022-08-18TechnologySustainabilityYesCheck.pptx?version=1&amp;modificationDate=1662109702000&amp;cacheVersion=1&amp;api=v2">
                  <a:extLst>
                    <a:ext uri="{A12FA001-AC4F-418D-AE19-62706E023703}">
                      <ahyp:hlinkClr xmlns:ahyp="http://schemas.microsoft.com/office/drawing/2018/hyperlinkcolor" val="tx"/>
                    </a:ext>
                  </a:extLst>
                </a:hlinkClick>
              </a:rPr>
              <a:t>The Sustainable Technology YES Check</a:t>
            </a:r>
            <a:r>
              <a:rPr lang="en-GB" sz="1000" dirty="0">
                <a:latin typeface="RN House Sans" panose="020B0504020203020204" pitchFamily="34" charset="0"/>
              </a:rPr>
              <a:t> for more information</a:t>
            </a:r>
          </a:p>
          <a:p>
            <a:pPr marL="228600" indent="-228600" algn="l">
              <a:spcBef>
                <a:spcPts val="300"/>
              </a:spcBef>
              <a:buAutoNum type="arabicPeriod"/>
            </a:pPr>
            <a:r>
              <a:rPr lang="en-GB" sz="1000" dirty="0">
                <a:latin typeface="RN House Sans" panose="020B0504020203020204" pitchFamily="34" charset="0"/>
              </a:rPr>
              <a:t>See Sustainable Technology related Design Principles table which is self-explanatory</a:t>
            </a:r>
          </a:p>
          <a:p>
            <a:pPr algn="l">
              <a:spcBef>
                <a:spcPts val="300"/>
              </a:spcBef>
            </a:pPr>
            <a:r>
              <a:rPr lang="en-GB" sz="1000" dirty="0">
                <a:latin typeface="RN House Sans" panose="020B0504020203020204" pitchFamily="34" charset="0"/>
              </a:rPr>
              <a:t>This section will help you consider different aspects of sustainability in respect to your design.</a:t>
            </a:r>
          </a:p>
        </p:txBody>
      </p:sp>
      <p:graphicFrame>
        <p:nvGraphicFramePr>
          <p:cNvPr id="11" name="Table 10">
            <a:extLst>
              <a:ext uri="{FF2B5EF4-FFF2-40B4-BE49-F238E27FC236}">
                <a16:creationId xmlns:a16="http://schemas.microsoft.com/office/drawing/2014/main" id="{C6554276-2D5D-01C6-FC1A-A182D335E393}"/>
              </a:ext>
            </a:extLst>
          </p:cNvPr>
          <p:cNvGraphicFramePr>
            <a:graphicFrameLocks noGrp="1"/>
          </p:cNvGraphicFramePr>
          <p:nvPr>
            <p:extLst>
              <p:ext uri="{D42A27DB-BD31-4B8C-83A1-F6EECF244321}">
                <p14:modId xmlns:p14="http://schemas.microsoft.com/office/powerpoint/2010/main" val="3415541355"/>
              </p:ext>
            </p:extLst>
          </p:nvPr>
        </p:nvGraphicFramePr>
        <p:xfrm>
          <a:off x="485999" y="2463145"/>
          <a:ext cx="9592064" cy="2332358"/>
        </p:xfrm>
        <a:graphic>
          <a:graphicData uri="http://schemas.openxmlformats.org/drawingml/2006/table">
            <a:tbl>
              <a:tblPr firstRow="1" bandRow="1">
                <a:tableStyleId>{69012ECD-51FC-41F1-AA8D-1B2483CD663E}</a:tableStyleId>
              </a:tblPr>
              <a:tblGrid>
                <a:gridCol w="3319383">
                  <a:extLst>
                    <a:ext uri="{9D8B030D-6E8A-4147-A177-3AD203B41FA5}">
                      <a16:colId xmlns:a16="http://schemas.microsoft.com/office/drawing/2014/main" val="1078122754"/>
                    </a:ext>
                  </a:extLst>
                </a:gridCol>
                <a:gridCol w="498763">
                  <a:extLst>
                    <a:ext uri="{9D8B030D-6E8A-4147-A177-3AD203B41FA5}">
                      <a16:colId xmlns:a16="http://schemas.microsoft.com/office/drawing/2014/main" val="2293896830"/>
                    </a:ext>
                  </a:extLst>
                </a:gridCol>
                <a:gridCol w="5773918">
                  <a:extLst>
                    <a:ext uri="{9D8B030D-6E8A-4147-A177-3AD203B41FA5}">
                      <a16:colId xmlns:a16="http://schemas.microsoft.com/office/drawing/2014/main" val="1727823531"/>
                    </a:ext>
                  </a:extLst>
                </a:gridCol>
              </a:tblGrid>
              <a:tr h="224637">
                <a:tc>
                  <a:txBody>
                    <a:bodyPr/>
                    <a:lstStyle/>
                    <a:p>
                      <a:pPr algn="l">
                        <a:lnSpc>
                          <a:spcPts val="1200"/>
                        </a:lnSpc>
                        <a:spcBef>
                          <a:spcPts val="200"/>
                        </a:spcBef>
                        <a:spcAft>
                          <a:spcPts val="100"/>
                        </a:spcAft>
                      </a:pPr>
                      <a:r>
                        <a:rPr lang="en-GB" sz="1000" dirty="0">
                          <a:solidFill>
                            <a:schemeClr val="bg1">
                              <a:lumMod val="95000"/>
                            </a:schemeClr>
                          </a:solidFill>
                          <a:effectLst/>
                          <a:latin typeface="RN House Sans Regular" panose="020B0504020203020204" pitchFamily="34" charset="0"/>
                        </a:rPr>
                        <a:t>Consider…</a:t>
                      </a:r>
                      <a:endParaRPr lang="en-GB" sz="1000" b="1" dirty="0">
                        <a:solidFill>
                          <a:schemeClr val="bg1">
                            <a:lumMod val="95000"/>
                          </a:schemeClr>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000" dirty="0">
                          <a:solidFill>
                            <a:schemeClr val="bg1">
                              <a:lumMod val="95000"/>
                            </a:schemeClr>
                          </a:solidFill>
                          <a:effectLst/>
                          <a:latin typeface="RN House Sans Regular" panose="020B0504020203020204" pitchFamily="34" charset="0"/>
                        </a:rPr>
                        <a:t>Y/N</a:t>
                      </a:r>
                      <a:endParaRPr lang="en-GB" sz="1000" b="1" dirty="0">
                        <a:solidFill>
                          <a:schemeClr val="bg1">
                            <a:lumMod val="95000"/>
                          </a:schemeClr>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000" dirty="0">
                          <a:solidFill>
                            <a:schemeClr val="bg1">
                              <a:lumMod val="95000"/>
                            </a:schemeClr>
                          </a:solidFill>
                          <a:effectLst/>
                          <a:latin typeface="RN House Sans Regular" panose="020B0504020203020204" pitchFamily="34" charset="0"/>
                        </a:rPr>
                        <a:t>Provide supporting comments and evidence</a:t>
                      </a:r>
                      <a:endParaRPr lang="en-GB" sz="1000" b="1" dirty="0">
                        <a:solidFill>
                          <a:schemeClr val="bg1">
                            <a:lumMod val="95000"/>
                          </a:schemeClr>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9120265"/>
                  </a:ext>
                </a:extLst>
              </a:tr>
              <a:tr h="22146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Have you prioritised remediation of legacy technology?</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900" b="0" dirty="0">
                          <a:solidFill>
                            <a:schemeClr val="tx2"/>
                          </a:solidFill>
                          <a:effectLst/>
                          <a:latin typeface="RN House Sans" panose="020B0504020203020204" pitchFamily="34" charset="0"/>
                        </a:rPr>
                        <a:t> Y</a:t>
                      </a:r>
                      <a:endParaRPr lang="en-GB" sz="900" b="0" dirty="0">
                        <a:solidFill>
                          <a:schemeClr val="tx2"/>
                        </a:solidFill>
                        <a:effectLst/>
                        <a:latin typeface="RN House Sans" panose="020B0504020203020204" pitchFamily="34" charset="0"/>
                        <a:ea typeface="MS Mincho"/>
                        <a:cs typeface="Times New Roman"/>
                      </a:endParaRP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Your comments: eForms will replace legacy forms and infrastructure for Colleague and Customers *e.g. OLAF, ELA Intouch, WAIF. eForms is built on modern technology stack &amp; Microservices architecture (Java, ReactJS/WebSDK, MongoDB, Kafka) and hosted on internal cloud (PCF).</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9304061"/>
                  </a:ext>
                </a:extLst>
              </a:tr>
              <a:tr h="22146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Have you removed data or technology redundancies?</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900" b="0" dirty="0">
                          <a:solidFill>
                            <a:schemeClr val="tx2"/>
                          </a:solidFill>
                          <a:effectLst/>
                          <a:latin typeface="RN House Sans" panose="020B0504020203020204" pitchFamily="34" charset="0"/>
                        </a:rPr>
                        <a:t> Y</a:t>
                      </a:r>
                      <a:endParaRPr lang="en-GB" sz="900" b="0" dirty="0">
                        <a:solidFill>
                          <a:schemeClr val="tx2"/>
                        </a:solidFill>
                        <a:effectLst/>
                        <a:latin typeface="RN House Sans" panose="020B0504020203020204" pitchFamily="34" charset="0"/>
                        <a:ea typeface="MS Mincho"/>
                        <a:cs typeface="Times New Roman"/>
                      </a:endParaRP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Your comments: eForms will replace technology redundancies by migrating Customer/Colleague forms from legacy systems. eForms will be One form Capability for Retail Bank.</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5515409"/>
                  </a:ext>
                </a:extLst>
              </a:tr>
              <a:tr h="250114">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Have you installed upgrades to ensure better performance?</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900" b="0" dirty="0">
                          <a:solidFill>
                            <a:schemeClr val="tx2"/>
                          </a:solidFill>
                          <a:effectLst/>
                          <a:latin typeface="RN House Sans" panose="020B0504020203020204" pitchFamily="34" charset="0"/>
                          <a:ea typeface="MS Mincho"/>
                          <a:cs typeface="Times New Roman"/>
                        </a:rPr>
                        <a:t>Y</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Your comments: eForms platform is always upgraded to new version/build provided by eForms CoE (EE) </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4473862"/>
                  </a:ext>
                </a:extLst>
              </a:tr>
              <a:tr h="221465">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Are you consuming resources only when you use them?</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900" b="0" dirty="0">
                          <a:solidFill>
                            <a:schemeClr val="tx2"/>
                          </a:solidFill>
                          <a:effectLst/>
                          <a:latin typeface="RN House Sans" panose="020B0504020203020204" pitchFamily="34" charset="0"/>
                          <a:ea typeface="MS Mincho"/>
                          <a:cs typeface="Times New Roman"/>
                        </a:rPr>
                        <a:t>Y</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Your comments: eForms components are currently hosted on internal cloud (PCF) which ensures optimum consumption of resources.</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487441"/>
                  </a:ext>
                </a:extLst>
              </a:tr>
              <a:tr h="270040">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Have you reused technology? Is the technology you created reusable?</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900" b="0" dirty="0">
                          <a:solidFill>
                            <a:schemeClr val="tx2"/>
                          </a:solidFill>
                          <a:effectLst/>
                          <a:latin typeface="RN House Sans" panose="020B0504020203020204" pitchFamily="34" charset="0"/>
                          <a:ea typeface="MS Mincho"/>
                          <a:cs typeface="Times New Roman"/>
                        </a:rPr>
                        <a:t>Y</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Your comments: We are leveraging existing </a:t>
                      </a:r>
                      <a:r>
                        <a:rPr lang="en-GB" sz="900" kern="1200" baseline="0" dirty="0" err="1">
                          <a:solidFill>
                            <a:schemeClr val="tx2"/>
                          </a:solidFill>
                          <a:latin typeface="RN House Sans" panose="020B0504020203020204" pitchFamily="34" charset="0"/>
                          <a:ea typeface="+mn-ea"/>
                          <a:cs typeface="+mn-cs"/>
                        </a:rPr>
                        <a:t>eforms</a:t>
                      </a:r>
                      <a:r>
                        <a:rPr lang="en-GB" sz="900" kern="1200" baseline="0" dirty="0">
                          <a:solidFill>
                            <a:schemeClr val="tx2"/>
                          </a:solidFill>
                          <a:latin typeface="RN House Sans" panose="020B0504020203020204" pitchFamily="34" charset="0"/>
                          <a:ea typeface="+mn-ea"/>
                          <a:cs typeface="+mn-cs"/>
                        </a:rPr>
                        <a:t> Technology Solution built by eForms CoE (EE). We are also delivering reusable forms template which are used across brands and journeys. </a:t>
                      </a:r>
                    </a:p>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highlight>
                            <a:srgbClr val="FFFF00"/>
                          </a:highlight>
                          <a:latin typeface="RN House Sans" panose="020B0504020203020204" pitchFamily="34" charset="0"/>
                          <a:ea typeface="+mn-ea"/>
                          <a:cs typeface="+mn-cs"/>
                        </a:rPr>
                        <a:t>We are reusing the SSO pattern from IAM to deliver verified digital customer journeys.</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124424"/>
                  </a:ext>
                </a:extLst>
              </a:tr>
            </a:tbl>
          </a:graphicData>
        </a:graphic>
      </p:graphicFrame>
    </p:spTree>
    <p:extLst>
      <p:ext uri="{BB962C8B-B14F-4D97-AF65-F5344CB8AC3E}">
        <p14:creationId xmlns:p14="http://schemas.microsoft.com/office/powerpoint/2010/main" val="4031574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3F87C0-1898-461F-9998-CA0AB13F4842}"/>
              </a:ext>
            </a:extLst>
          </p:cNvPr>
          <p:cNvSpPr>
            <a:spLocks noGrp="1"/>
          </p:cNvSpPr>
          <p:nvPr>
            <p:ph sz="quarter" idx="11"/>
          </p:nvPr>
        </p:nvSpPr>
        <p:spPr>
          <a:xfrm>
            <a:off x="485999" y="893710"/>
            <a:ext cx="9592065" cy="6046480"/>
          </a:xfrm>
        </p:spPr>
        <p:txBody>
          <a:bodyPr/>
          <a:lstStyle/>
          <a:p>
            <a:r>
              <a:rPr lang="en-GB" sz="1200" dirty="0">
                <a:latin typeface="RN House Sans" panose="020B0504020203020204" pitchFamily="34" charset="0"/>
              </a:rPr>
              <a:t>Sustainable Technology related design considerations</a:t>
            </a:r>
          </a:p>
          <a:p>
            <a:pPr>
              <a:spcBef>
                <a:spcPts val="300"/>
              </a:spcBef>
            </a:pPr>
            <a:endParaRPr lang="en-GB" sz="1000" dirty="0">
              <a:latin typeface="RN House Sans" panose="020B0504020203020204" pitchFamily="34" charset="0"/>
            </a:endParaRPr>
          </a:p>
        </p:txBody>
      </p:sp>
      <p:sp>
        <p:nvSpPr>
          <p:cNvPr id="3" name="Slide Number Placeholder 2">
            <a:extLst>
              <a:ext uri="{FF2B5EF4-FFF2-40B4-BE49-F238E27FC236}">
                <a16:creationId xmlns:a16="http://schemas.microsoft.com/office/drawing/2014/main" id="{38040683-EEFA-4B01-A709-AD61F9B9F638}"/>
              </a:ext>
            </a:extLst>
          </p:cNvPr>
          <p:cNvSpPr>
            <a:spLocks noGrp="1"/>
          </p:cNvSpPr>
          <p:nvPr>
            <p:ph type="sldNum" sz="quarter" idx="10"/>
          </p:nvPr>
        </p:nvSpPr>
        <p:spPr/>
        <p:txBody>
          <a:bodyPr/>
          <a:lstStyle/>
          <a:p>
            <a:fld id="{08BDDC8D-36E9-467E-8CF1-750845950A7F}" type="slidenum">
              <a:rPr lang="en-GB" smtClean="0"/>
              <a:pPr/>
              <a:t>13</a:t>
            </a:fld>
            <a:endParaRPr lang="en-GB"/>
          </a:p>
        </p:txBody>
      </p:sp>
      <p:sp>
        <p:nvSpPr>
          <p:cNvPr id="4" name="Title 3">
            <a:extLst>
              <a:ext uri="{FF2B5EF4-FFF2-40B4-BE49-F238E27FC236}">
                <a16:creationId xmlns:a16="http://schemas.microsoft.com/office/drawing/2014/main" id="{247C8B9E-D7F8-4BB0-8F30-9ECAECCDF201}"/>
              </a:ext>
            </a:extLst>
          </p:cNvPr>
          <p:cNvSpPr>
            <a:spLocks noGrp="1"/>
          </p:cNvSpPr>
          <p:nvPr>
            <p:ph type="title"/>
          </p:nvPr>
        </p:nvSpPr>
        <p:spPr>
          <a:xfrm>
            <a:off x="486000" y="475635"/>
            <a:ext cx="8568000" cy="536058"/>
          </a:xfrm>
        </p:spPr>
        <p:txBody>
          <a:bodyPr/>
          <a:lstStyle/>
          <a:p>
            <a:r>
              <a:rPr lang="en-GB" altLang="en-US" dirty="0"/>
              <a:t>Sustainable Technology Design Considerations</a:t>
            </a:r>
            <a:endParaRPr lang="en-GB" dirty="0"/>
          </a:p>
        </p:txBody>
      </p:sp>
      <p:graphicFrame>
        <p:nvGraphicFramePr>
          <p:cNvPr id="12" name="Table 11">
            <a:extLst>
              <a:ext uri="{FF2B5EF4-FFF2-40B4-BE49-F238E27FC236}">
                <a16:creationId xmlns:a16="http://schemas.microsoft.com/office/drawing/2014/main" id="{F12CA9C7-CCC8-245F-9519-5A460E6F685B}"/>
              </a:ext>
            </a:extLst>
          </p:cNvPr>
          <p:cNvGraphicFramePr>
            <a:graphicFrameLocks noGrp="1"/>
          </p:cNvGraphicFramePr>
          <p:nvPr>
            <p:extLst>
              <p:ext uri="{D42A27DB-BD31-4B8C-83A1-F6EECF244321}">
                <p14:modId xmlns:p14="http://schemas.microsoft.com/office/powerpoint/2010/main" val="2253957118"/>
              </p:ext>
            </p:extLst>
          </p:nvPr>
        </p:nvGraphicFramePr>
        <p:xfrm>
          <a:off x="476166" y="1498424"/>
          <a:ext cx="9601897" cy="5057080"/>
        </p:xfrm>
        <a:graphic>
          <a:graphicData uri="http://schemas.openxmlformats.org/drawingml/2006/table">
            <a:tbl>
              <a:tblPr firstRow="1" bandRow="1">
                <a:tableStyleId>{69012ECD-51FC-41F1-AA8D-1B2483CD663E}</a:tableStyleId>
              </a:tblPr>
              <a:tblGrid>
                <a:gridCol w="3646614">
                  <a:extLst>
                    <a:ext uri="{9D8B030D-6E8A-4147-A177-3AD203B41FA5}">
                      <a16:colId xmlns:a16="http://schemas.microsoft.com/office/drawing/2014/main" val="1078122754"/>
                    </a:ext>
                  </a:extLst>
                </a:gridCol>
                <a:gridCol w="505846">
                  <a:extLst>
                    <a:ext uri="{9D8B030D-6E8A-4147-A177-3AD203B41FA5}">
                      <a16:colId xmlns:a16="http://schemas.microsoft.com/office/drawing/2014/main" val="2293896830"/>
                    </a:ext>
                  </a:extLst>
                </a:gridCol>
                <a:gridCol w="5449437">
                  <a:extLst>
                    <a:ext uri="{9D8B030D-6E8A-4147-A177-3AD203B41FA5}">
                      <a16:colId xmlns:a16="http://schemas.microsoft.com/office/drawing/2014/main" val="1727823531"/>
                    </a:ext>
                  </a:extLst>
                </a:gridCol>
              </a:tblGrid>
              <a:tr h="244799">
                <a:tc>
                  <a:txBody>
                    <a:bodyPr/>
                    <a:lstStyle/>
                    <a:p>
                      <a:pPr algn="l">
                        <a:lnSpc>
                          <a:spcPts val="1200"/>
                        </a:lnSpc>
                        <a:spcBef>
                          <a:spcPts val="200"/>
                        </a:spcBef>
                        <a:spcAft>
                          <a:spcPts val="100"/>
                        </a:spcAft>
                      </a:pPr>
                      <a:r>
                        <a:rPr lang="en-GB" sz="1000" dirty="0">
                          <a:solidFill>
                            <a:schemeClr val="bg1">
                              <a:lumMod val="95000"/>
                            </a:schemeClr>
                          </a:solidFill>
                          <a:effectLst/>
                          <a:latin typeface="RN House Sans Regular" panose="020B0504020203020204" pitchFamily="34" charset="0"/>
                        </a:rPr>
                        <a:t>Consider…</a:t>
                      </a:r>
                      <a:endParaRPr lang="en-GB" sz="1000" b="1" dirty="0">
                        <a:solidFill>
                          <a:schemeClr val="bg1">
                            <a:lumMod val="95000"/>
                          </a:schemeClr>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000" dirty="0">
                          <a:solidFill>
                            <a:schemeClr val="bg1">
                              <a:lumMod val="95000"/>
                            </a:schemeClr>
                          </a:solidFill>
                          <a:effectLst/>
                          <a:latin typeface="RN House Sans Regular" panose="020B0504020203020204" pitchFamily="34" charset="0"/>
                        </a:rPr>
                        <a:t>Y/N</a:t>
                      </a:r>
                      <a:endParaRPr lang="en-GB" sz="1000" b="1" dirty="0">
                        <a:solidFill>
                          <a:schemeClr val="bg1">
                            <a:lumMod val="95000"/>
                          </a:schemeClr>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000" dirty="0">
                          <a:solidFill>
                            <a:schemeClr val="bg1">
                              <a:lumMod val="95000"/>
                            </a:schemeClr>
                          </a:solidFill>
                          <a:effectLst/>
                          <a:latin typeface="RN House Sans Regular" panose="020B0504020203020204" pitchFamily="34" charset="0"/>
                        </a:rPr>
                        <a:t>Provide supporting comments and evidence</a:t>
                      </a:r>
                      <a:endParaRPr lang="en-GB" sz="1000" b="1" dirty="0">
                        <a:solidFill>
                          <a:schemeClr val="bg1">
                            <a:lumMod val="95000"/>
                          </a:schemeClr>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9120265"/>
                  </a:ext>
                </a:extLst>
              </a:tr>
              <a:tr h="436377">
                <a:tc>
                  <a:txBody>
                    <a:bodyPr/>
                    <a:lstStyle/>
                    <a:p>
                      <a:r>
                        <a:rPr lang="en-GB" sz="900" b="1" kern="1200" baseline="0" dirty="0">
                          <a:solidFill>
                            <a:schemeClr val="tx2"/>
                          </a:solidFill>
                          <a:latin typeface="RN House Sans" panose="020B0504020203020204" pitchFamily="34" charset="0"/>
                          <a:ea typeface="+mn-ea"/>
                          <a:cs typeface="+mn-cs"/>
                        </a:rPr>
                        <a:t>Climate goals</a:t>
                      </a:r>
                      <a:r>
                        <a:rPr lang="en-GB" sz="900" kern="1200" baseline="0" dirty="0">
                          <a:solidFill>
                            <a:schemeClr val="tx2"/>
                          </a:solidFill>
                          <a:latin typeface="RN House Sans" panose="020B0504020203020204" pitchFamily="34" charset="0"/>
                          <a:ea typeface="+mn-ea"/>
                          <a:cs typeface="+mn-cs"/>
                        </a:rPr>
                        <a:t>: </a:t>
                      </a:r>
                    </a:p>
                    <a:p>
                      <a:r>
                        <a:rPr lang="en-GB" sz="900" kern="1200" baseline="0" dirty="0">
                          <a:solidFill>
                            <a:schemeClr val="tx2"/>
                          </a:solidFill>
                          <a:latin typeface="RN House Sans" panose="020B0504020203020204" pitchFamily="34" charset="0"/>
                          <a:ea typeface="+mn-ea"/>
                          <a:cs typeface="+mn-cs"/>
                        </a:rPr>
                        <a:t>Does this design make use of any supplier or technology in a way that align to our climate goals and ambitions?</a:t>
                      </a:r>
                    </a:p>
                    <a:p>
                      <a:endParaRPr lang="en-GB" sz="900" kern="1200" baseline="0" dirty="0">
                        <a:solidFill>
                          <a:schemeClr val="tx2"/>
                        </a:solidFill>
                        <a:latin typeface="RN House Sans" panose="020B0504020203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900" b="0" dirty="0">
                          <a:solidFill>
                            <a:schemeClr val="tx2"/>
                          </a:solidFill>
                          <a:effectLst/>
                          <a:latin typeface="RN House Sans" panose="020B0504020203020204" pitchFamily="34" charset="0"/>
                        </a:rPr>
                        <a:t>Y </a:t>
                      </a:r>
                      <a:endParaRPr lang="en-GB" sz="900" b="0" dirty="0">
                        <a:solidFill>
                          <a:schemeClr val="tx2"/>
                        </a:solidFill>
                        <a:effectLst/>
                        <a:latin typeface="RN House Sans" panose="020B0504020203020204" pitchFamily="34" charset="0"/>
                        <a:ea typeface="MS Mincho"/>
                        <a:cs typeface="Times New Roman"/>
                      </a:endParaRP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Your comments: Design is reusing existing eForms technology developed by eForms CoE (EE) and helping us to deliver digital journeys which is aligned to climate goals due to removal of various paper forms involved in various processes &amp; journeys. Solution is also hosted on Internal Cloud (PCF) and re-using existing D&amp;A MongoDB and Kafka Clusters.</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9304061"/>
                  </a:ext>
                </a:extLst>
              </a:tr>
              <a:tr h="669112">
                <a:tc>
                  <a:txBody>
                    <a:bodyPr/>
                    <a:lstStyle/>
                    <a:p>
                      <a:r>
                        <a:rPr lang="en-GB" sz="900" b="1" kern="1200" baseline="0" dirty="0">
                          <a:solidFill>
                            <a:schemeClr val="tx2"/>
                          </a:solidFill>
                          <a:latin typeface="RN House Sans" panose="020B0504020203020204" pitchFamily="34" charset="0"/>
                          <a:ea typeface="+mn-ea"/>
                          <a:cs typeface="+mn-cs"/>
                        </a:rPr>
                        <a:t>Over-engineering</a:t>
                      </a:r>
                      <a:r>
                        <a:rPr lang="en-GB" sz="900" kern="1200" baseline="0" dirty="0">
                          <a:solidFill>
                            <a:schemeClr val="tx2"/>
                          </a:solidFill>
                          <a:latin typeface="RN House Sans" panose="020B0504020203020204" pitchFamily="34" charset="0"/>
                          <a:ea typeface="+mn-ea"/>
                          <a:cs typeface="+mn-cs"/>
                        </a:rPr>
                        <a:t>: </a:t>
                      </a:r>
                    </a:p>
                    <a:p>
                      <a:r>
                        <a:rPr lang="en-GB" sz="900" kern="1200" baseline="0" dirty="0">
                          <a:solidFill>
                            <a:schemeClr val="tx2"/>
                          </a:solidFill>
                          <a:latin typeface="RN House Sans" panose="020B0504020203020204" pitchFamily="34" charset="0"/>
                          <a:ea typeface="+mn-ea"/>
                          <a:cs typeface="+mn-cs"/>
                        </a:rPr>
                        <a:t>Does this design cater to the level of resilience and security requirements and not overly engineered unnecessarily?</a:t>
                      </a:r>
                    </a:p>
                    <a:p>
                      <a:r>
                        <a:rPr lang="en-GB" sz="900" kern="1200" baseline="0" dirty="0">
                          <a:solidFill>
                            <a:schemeClr val="tx2"/>
                          </a:solidFill>
                          <a:latin typeface="RN House Sans" panose="020B0504020203020204" pitchFamily="34" charset="0"/>
                          <a:ea typeface="+mn-ea"/>
                          <a:cs typeface="+mn-cs"/>
                        </a:rPr>
                        <a:t>Note: consider how your design relates to its CIA rating, RTO/RPO values and IBS/ES rating</a:t>
                      </a:r>
                    </a:p>
                    <a:p>
                      <a:endParaRPr lang="en-GB" sz="900" kern="1200" baseline="0" dirty="0">
                        <a:solidFill>
                          <a:schemeClr val="tx2"/>
                        </a:solidFill>
                        <a:latin typeface="RN House Sans" panose="020B0504020203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900" b="0" dirty="0">
                          <a:solidFill>
                            <a:schemeClr val="tx2"/>
                          </a:solidFill>
                          <a:effectLst/>
                          <a:latin typeface="RN House Sans" panose="020B0504020203020204" pitchFamily="34" charset="0"/>
                        </a:rPr>
                        <a:t> Y</a:t>
                      </a:r>
                      <a:endParaRPr lang="en-GB" sz="900" b="0" dirty="0">
                        <a:solidFill>
                          <a:schemeClr val="tx2"/>
                        </a:solidFill>
                        <a:effectLst/>
                        <a:latin typeface="RN House Sans" panose="020B0504020203020204" pitchFamily="34" charset="0"/>
                        <a:ea typeface="MS Mincho"/>
                        <a:cs typeface="Times New Roman"/>
                      </a:endParaRP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Your comments: Yes, design is aligned to Security &amp; Resilience requirements and not over-engineered in any ways.</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5515409"/>
                  </a:ext>
                </a:extLst>
              </a:tr>
              <a:tr h="436377">
                <a:tc>
                  <a:txBody>
                    <a:bodyPr/>
                    <a:lstStyle/>
                    <a:p>
                      <a:r>
                        <a:rPr lang="en-GB" sz="900" b="1" kern="1200" baseline="0" dirty="0">
                          <a:solidFill>
                            <a:schemeClr val="tx2"/>
                          </a:solidFill>
                          <a:latin typeface="RN House Sans" panose="020B0504020203020204" pitchFamily="34" charset="0"/>
                          <a:ea typeface="+mn-ea"/>
                          <a:cs typeface="+mn-cs"/>
                        </a:rPr>
                        <a:t>Unnecessary steps</a:t>
                      </a:r>
                      <a:r>
                        <a:rPr lang="en-GB" sz="900" kern="1200" baseline="0" dirty="0">
                          <a:solidFill>
                            <a:schemeClr val="tx2"/>
                          </a:solidFill>
                          <a:latin typeface="RN House Sans" panose="020B0504020203020204" pitchFamily="34" charset="0"/>
                          <a:ea typeface="+mn-ea"/>
                          <a:cs typeface="+mn-cs"/>
                        </a:rPr>
                        <a:t>:</a:t>
                      </a:r>
                    </a:p>
                    <a:p>
                      <a:r>
                        <a:rPr lang="en-GB" sz="900" kern="1200" baseline="0" dirty="0">
                          <a:solidFill>
                            <a:schemeClr val="tx2"/>
                          </a:solidFill>
                          <a:latin typeface="RN House Sans" panose="020B0504020203020204" pitchFamily="34" charset="0"/>
                          <a:ea typeface="+mn-ea"/>
                          <a:cs typeface="+mn-cs"/>
                        </a:rPr>
                        <a:t>Have you consider any opportunities for minimising storage and processing?</a:t>
                      </a:r>
                    </a:p>
                    <a:p>
                      <a:endParaRPr lang="en-GB" sz="900" kern="1200" baseline="0" dirty="0">
                        <a:solidFill>
                          <a:schemeClr val="tx2"/>
                        </a:solidFill>
                        <a:latin typeface="RN House Sans" panose="020B0504020203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900" b="0" dirty="0">
                          <a:solidFill>
                            <a:schemeClr val="tx2"/>
                          </a:solidFill>
                          <a:effectLst/>
                          <a:latin typeface="RN House Sans" panose="020B0504020203020204" pitchFamily="34" charset="0"/>
                        </a:rPr>
                        <a:t> Y</a:t>
                      </a:r>
                      <a:endParaRPr lang="en-GB" sz="900" b="0" dirty="0">
                        <a:solidFill>
                          <a:schemeClr val="tx2"/>
                        </a:solidFill>
                        <a:effectLst/>
                        <a:latin typeface="RN House Sans" panose="020B0504020203020204" pitchFamily="34" charset="0"/>
                        <a:ea typeface="MS Mincho"/>
                        <a:cs typeface="Times New Roman"/>
                      </a:endParaRP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Your comments: We will be minimising storage by regular housekeeping of MongoDB collections, Kafka topics as per Data Retention period. </a:t>
                      </a:r>
                    </a:p>
                    <a:p>
                      <a:pPr>
                        <a:lnSpc>
                          <a:spcPct val="100000"/>
                        </a:lnSpc>
                        <a:spcBef>
                          <a:spcPts val="600"/>
                        </a:spcBef>
                        <a:spcAft>
                          <a:spcPts val="100"/>
                        </a:spcAft>
                      </a:pPr>
                      <a:endParaRPr lang="en-GB" sz="900" kern="1200" baseline="0" dirty="0">
                        <a:solidFill>
                          <a:schemeClr val="tx2"/>
                        </a:solidFill>
                        <a:latin typeface="RN House Sans" panose="020B0504020203020204" pitchFamily="34" charset="0"/>
                        <a:ea typeface="+mn-ea"/>
                        <a:cs typeface="+mn-cs"/>
                      </a:endParaRP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4473862"/>
                  </a:ext>
                </a:extLst>
              </a:tr>
              <a:tr h="901847">
                <a:tc>
                  <a:txBody>
                    <a:bodyPr/>
                    <a:lstStyle/>
                    <a:p>
                      <a:r>
                        <a:rPr lang="en-GB" sz="900" b="1" kern="1200" baseline="0" dirty="0">
                          <a:solidFill>
                            <a:schemeClr val="tx2"/>
                          </a:solidFill>
                          <a:latin typeface="RN House Sans" panose="020B0504020203020204" pitchFamily="34" charset="0"/>
                          <a:ea typeface="+mn-ea"/>
                          <a:cs typeface="+mn-cs"/>
                        </a:rPr>
                        <a:t>Longevity</a:t>
                      </a:r>
                      <a:r>
                        <a:rPr lang="en-GB" sz="900" kern="1200" baseline="0" dirty="0">
                          <a:solidFill>
                            <a:schemeClr val="tx2"/>
                          </a:solidFill>
                          <a:latin typeface="RN House Sans" panose="020B0504020203020204" pitchFamily="34" charset="0"/>
                          <a:ea typeface="+mn-ea"/>
                          <a:cs typeface="+mn-cs"/>
                        </a:rPr>
                        <a:t>:</a:t>
                      </a:r>
                    </a:p>
                    <a:p>
                      <a:r>
                        <a:rPr lang="en-GB" sz="900" kern="1200" baseline="0" dirty="0">
                          <a:solidFill>
                            <a:schemeClr val="tx2"/>
                          </a:solidFill>
                          <a:latin typeface="RN House Sans" panose="020B0504020203020204" pitchFamily="34" charset="0"/>
                          <a:ea typeface="+mn-ea"/>
                          <a:cs typeface="+mn-cs"/>
                        </a:rPr>
                        <a:t>Is this design going to be in used for a reasonable amount of time as opposed to being built to plug a gap that will be replaced shortly (e.g. a few months)? </a:t>
                      </a:r>
                    </a:p>
                    <a:p>
                      <a:r>
                        <a:rPr lang="en-GB" sz="900" kern="1200" baseline="0" dirty="0">
                          <a:solidFill>
                            <a:schemeClr val="tx2"/>
                          </a:solidFill>
                          <a:latin typeface="RN House Sans" panose="020B0504020203020204" pitchFamily="34" charset="0"/>
                          <a:ea typeface="+mn-ea"/>
                          <a:cs typeface="+mn-cs"/>
                        </a:rPr>
                        <a:t>Note: for a short term workaround solution, have you consider fixing the actual problem that avoids the need for this short gap solution in the first place?</a:t>
                      </a:r>
                    </a:p>
                    <a:p>
                      <a:endParaRPr lang="en-GB" sz="900" kern="1200" baseline="0" dirty="0">
                        <a:solidFill>
                          <a:schemeClr val="tx2"/>
                        </a:solidFill>
                        <a:latin typeface="RN House Sans" panose="020B0504020203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900" b="0" dirty="0">
                          <a:solidFill>
                            <a:schemeClr val="tx2"/>
                          </a:solidFill>
                          <a:effectLst/>
                          <a:latin typeface="RN House Sans" panose="020B0504020203020204" pitchFamily="34" charset="0"/>
                          <a:ea typeface="MS Mincho"/>
                          <a:cs typeface="Times New Roman"/>
                        </a:rPr>
                        <a:t>Y</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Your comments: Design is strategic and not a tactical solution.</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487441"/>
                  </a:ext>
                </a:extLst>
              </a:tr>
              <a:tr h="436377">
                <a:tc>
                  <a:txBody>
                    <a:bodyPr/>
                    <a:lstStyle/>
                    <a:p>
                      <a:r>
                        <a:rPr lang="en-GB" sz="900" b="1" kern="1200" baseline="0" dirty="0">
                          <a:solidFill>
                            <a:schemeClr val="tx2"/>
                          </a:solidFill>
                          <a:latin typeface="RN House Sans" panose="020B0504020203020204" pitchFamily="34" charset="0"/>
                          <a:ea typeface="+mn-ea"/>
                          <a:cs typeface="+mn-cs"/>
                        </a:rPr>
                        <a:t>SaaS or Cloud native</a:t>
                      </a:r>
                      <a:r>
                        <a:rPr lang="en-GB" sz="900" kern="1200" baseline="0" dirty="0">
                          <a:solidFill>
                            <a:schemeClr val="tx2"/>
                          </a:solidFill>
                          <a:latin typeface="RN House Sans" panose="020B0504020203020204" pitchFamily="34" charset="0"/>
                          <a:ea typeface="+mn-ea"/>
                          <a:cs typeface="+mn-cs"/>
                        </a:rPr>
                        <a:t>: </a:t>
                      </a:r>
                    </a:p>
                    <a:p>
                      <a:r>
                        <a:rPr lang="en-GB" sz="900" kern="1200" baseline="0" dirty="0">
                          <a:solidFill>
                            <a:schemeClr val="tx2"/>
                          </a:solidFill>
                          <a:latin typeface="RN House Sans" panose="020B0504020203020204" pitchFamily="34" charset="0"/>
                          <a:ea typeface="+mn-ea"/>
                          <a:cs typeface="+mn-cs"/>
                        </a:rPr>
                        <a:t>Do all or any parts of the system/application run in the cloud to reduce carbon footprint?</a:t>
                      </a:r>
                    </a:p>
                    <a:p>
                      <a:endParaRPr lang="en-GB" sz="900" kern="1200" baseline="0" dirty="0">
                        <a:solidFill>
                          <a:schemeClr val="tx2"/>
                        </a:solidFill>
                        <a:latin typeface="RN House Sans" panose="020B0504020203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900" b="0" dirty="0">
                          <a:solidFill>
                            <a:schemeClr val="tx2"/>
                          </a:solidFill>
                          <a:effectLst/>
                          <a:latin typeface="RN House Sans" panose="020B0504020203020204" pitchFamily="34" charset="0"/>
                          <a:ea typeface="MS Mincho"/>
                          <a:cs typeface="Times New Roman"/>
                        </a:rPr>
                        <a:t>Y</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Your comments: Yes, most of parts of system (Micro frontend, Microservices) hosted on PCF except MongoDB which is shared D&amp;A Cluster.</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124424"/>
                  </a:ext>
                </a:extLst>
              </a:tr>
              <a:tr h="552745">
                <a:tc>
                  <a:txBody>
                    <a:bodyPr/>
                    <a:lstStyle/>
                    <a:p>
                      <a:r>
                        <a:rPr lang="en-GB" sz="900" b="1" kern="1200" baseline="0" dirty="0">
                          <a:solidFill>
                            <a:schemeClr val="tx2"/>
                          </a:solidFill>
                          <a:latin typeface="RN House Sans" panose="020B0504020203020204" pitchFamily="34" charset="0"/>
                          <a:ea typeface="+mn-ea"/>
                          <a:cs typeface="+mn-cs"/>
                        </a:rPr>
                        <a:t>Elasticity</a:t>
                      </a:r>
                      <a:r>
                        <a:rPr lang="en-GB" sz="900" kern="1200" baseline="0" dirty="0">
                          <a:solidFill>
                            <a:schemeClr val="tx2"/>
                          </a:solidFill>
                          <a:latin typeface="RN House Sans" panose="020B0504020203020204" pitchFamily="34" charset="0"/>
                          <a:ea typeface="+mn-ea"/>
                          <a:cs typeface="+mn-cs"/>
                        </a:rPr>
                        <a:t>:</a:t>
                      </a:r>
                    </a:p>
                    <a:p>
                      <a:r>
                        <a:rPr lang="en-GB" sz="900" kern="1200" baseline="0" dirty="0">
                          <a:solidFill>
                            <a:schemeClr val="tx2"/>
                          </a:solidFill>
                          <a:latin typeface="RN House Sans" panose="020B0504020203020204" pitchFamily="34" charset="0"/>
                          <a:ea typeface="+mn-ea"/>
                          <a:cs typeface="+mn-cs"/>
                        </a:rPr>
                        <a:t>Is this solution consuming resources only when they are in use? </a:t>
                      </a:r>
                    </a:p>
                    <a:p>
                      <a:r>
                        <a:rPr lang="en-GB" sz="900" kern="1200" baseline="0" dirty="0">
                          <a:solidFill>
                            <a:schemeClr val="tx2"/>
                          </a:solidFill>
                          <a:latin typeface="RN House Sans" panose="020B0504020203020204" pitchFamily="34" charset="0"/>
                          <a:ea typeface="+mn-ea"/>
                          <a:cs typeface="+mn-cs"/>
                        </a:rPr>
                        <a:t>Note: can the solution scale automatically to cater for different load scenarios?</a:t>
                      </a:r>
                    </a:p>
                    <a:p>
                      <a:endParaRPr lang="en-GB" sz="900" kern="1200" baseline="0" dirty="0">
                        <a:solidFill>
                          <a:schemeClr val="tx2"/>
                        </a:solidFill>
                        <a:latin typeface="RN House Sans" panose="020B0504020203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900" b="0" dirty="0">
                          <a:solidFill>
                            <a:schemeClr val="tx2"/>
                          </a:solidFill>
                          <a:effectLst/>
                          <a:latin typeface="RN House Sans" panose="020B0504020203020204" pitchFamily="34" charset="0"/>
                          <a:ea typeface="MS Mincho"/>
                          <a:cs typeface="Times New Roman"/>
                        </a:rPr>
                        <a:t>Y</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Your comments:</a:t>
                      </a:r>
                    </a:p>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Solution is hosted on internal cloud (PCF) however autoscaling is not available in PCF. </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199368"/>
                  </a:ext>
                </a:extLst>
              </a:tr>
            </a:tbl>
          </a:graphicData>
        </a:graphic>
      </p:graphicFrame>
    </p:spTree>
    <p:extLst>
      <p:ext uri="{BB962C8B-B14F-4D97-AF65-F5344CB8AC3E}">
        <p14:creationId xmlns:p14="http://schemas.microsoft.com/office/powerpoint/2010/main" val="1822485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3F87C0-1898-461F-9998-CA0AB13F4842}"/>
              </a:ext>
            </a:extLst>
          </p:cNvPr>
          <p:cNvSpPr>
            <a:spLocks noGrp="1"/>
          </p:cNvSpPr>
          <p:nvPr>
            <p:ph sz="quarter" idx="11"/>
          </p:nvPr>
        </p:nvSpPr>
        <p:spPr>
          <a:xfrm>
            <a:off x="485999" y="893710"/>
            <a:ext cx="9592065" cy="6046480"/>
          </a:xfrm>
        </p:spPr>
        <p:txBody>
          <a:bodyPr/>
          <a:lstStyle/>
          <a:p>
            <a:r>
              <a:rPr lang="en-GB" sz="1200" dirty="0">
                <a:latin typeface="RN House Sans" panose="020B0504020203020204" pitchFamily="34" charset="0"/>
              </a:rPr>
              <a:t>Sustainable Technology related design considerations</a:t>
            </a:r>
          </a:p>
          <a:p>
            <a:pPr>
              <a:spcBef>
                <a:spcPts val="300"/>
              </a:spcBef>
            </a:pPr>
            <a:endParaRPr lang="en-GB" sz="1000" dirty="0">
              <a:latin typeface="RN House Sans" panose="020B0504020203020204" pitchFamily="34" charset="0"/>
            </a:endParaRPr>
          </a:p>
        </p:txBody>
      </p:sp>
      <p:sp>
        <p:nvSpPr>
          <p:cNvPr id="3" name="Slide Number Placeholder 2">
            <a:extLst>
              <a:ext uri="{FF2B5EF4-FFF2-40B4-BE49-F238E27FC236}">
                <a16:creationId xmlns:a16="http://schemas.microsoft.com/office/drawing/2014/main" id="{38040683-EEFA-4B01-A709-AD61F9B9F638}"/>
              </a:ext>
            </a:extLst>
          </p:cNvPr>
          <p:cNvSpPr>
            <a:spLocks noGrp="1"/>
          </p:cNvSpPr>
          <p:nvPr>
            <p:ph type="sldNum" sz="quarter" idx="10"/>
          </p:nvPr>
        </p:nvSpPr>
        <p:spPr/>
        <p:txBody>
          <a:bodyPr/>
          <a:lstStyle/>
          <a:p>
            <a:fld id="{08BDDC8D-36E9-467E-8CF1-750845950A7F}" type="slidenum">
              <a:rPr lang="en-GB" smtClean="0"/>
              <a:pPr/>
              <a:t>14</a:t>
            </a:fld>
            <a:endParaRPr lang="en-GB"/>
          </a:p>
        </p:txBody>
      </p:sp>
      <p:sp>
        <p:nvSpPr>
          <p:cNvPr id="4" name="Title 3">
            <a:extLst>
              <a:ext uri="{FF2B5EF4-FFF2-40B4-BE49-F238E27FC236}">
                <a16:creationId xmlns:a16="http://schemas.microsoft.com/office/drawing/2014/main" id="{247C8B9E-D7F8-4BB0-8F30-9ECAECCDF201}"/>
              </a:ext>
            </a:extLst>
          </p:cNvPr>
          <p:cNvSpPr>
            <a:spLocks noGrp="1"/>
          </p:cNvSpPr>
          <p:nvPr>
            <p:ph type="title"/>
          </p:nvPr>
        </p:nvSpPr>
        <p:spPr>
          <a:xfrm>
            <a:off x="486000" y="475635"/>
            <a:ext cx="8568000" cy="536058"/>
          </a:xfrm>
        </p:spPr>
        <p:txBody>
          <a:bodyPr/>
          <a:lstStyle/>
          <a:p>
            <a:r>
              <a:rPr lang="en-GB" altLang="en-US" dirty="0"/>
              <a:t>Sustainable Technology Design Considerations</a:t>
            </a:r>
            <a:endParaRPr lang="en-GB" dirty="0"/>
          </a:p>
        </p:txBody>
      </p:sp>
      <p:graphicFrame>
        <p:nvGraphicFramePr>
          <p:cNvPr id="12" name="Table 11">
            <a:extLst>
              <a:ext uri="{FF2B5EF4-FFF2-40B4-BE49-F238E27FC236}">
                <a16:creationId xmlns:a16="http://schemas.microsoft.com/office/drawing/2014/main" id="{F12CA9C7-CCC8-245F-9519-5A460E6F685B}"/>
              </a:ext>
            </a:extLst>
          </p:cNvPr>
          <p:cNvGraphicFramePr>
            <a:graphicFrameLocks noGrp="1"/>
          </p:cNvGraphicFramePr>
          <p:nvPr>
            <p:extLst>
              <p:ext uri="{D42A27DB-BD31-4B8C-83A1-F6EECF244321}">
                <p14:modId xmlns:p14="http://schemas.microsoft.com/office/powerpoint/2010/main" val="1819690127"/>
              </p:ext>
            </p:extLst>
          </p:nvPr>
        </p:nvGraphicFramePr>
        <p:xfrm>
          <a:off x="476166" y="1444114"/>
          <a:ext cx="9592065" cy="5443436"/>
        </p:xfrm>
        <a:graphic>
          <a:graphicData uri="http://schemas.openxmlformats.org/drawingml/2006/table">
            <a:tbl>
              <a:tblPr firstRow="1" bandRow="1">
                <a:tableStyleId>{69012ECD-51FC-41F1-AA8D-1B2483CD663E}</a:tableStyleId>
              </a:tblPr>
              <a:tblGrid>
                <a:gridCol w="3624779">
                  <a:extLst>
                    <a:ext uri="{9D8B030D-6E8A-4147-A177-3AD203B41FA5}">
                      <a16:colId xmlns:a16="http://schemas.microsoft.com/office/drawing/2014/main" val="1078122754"/>
                    </a:ext>
                  </a:extLst>
                </a:gridCol>
                <a:gridCol w="526473">
                  <a:extLst>
                    <a:ext uri="{9D8B030D-6E8A-4147-A177-3AD203B41FA5}">
                      <a16:colId xmlns:a16="http://schemas.microsoft.com/office/drawing/2014/main" val="2293896830"/>
                    </a:ext>
                  </a:extLst>
                </a:gridCol>
                <a:gridCol w="5440813">
                  <a:extLst>
                    <a:ext uri="{9D8B030D-6E8A-4147-A177-3AD203B41FA5}">
                      <a16:colId xmlns:a16="http://schemas.microsoft.com/office/drawing/2014/main" val="1727823531"/>
                    </a:ext>
                  </a:extLst>
                </a:gridCol>
              </a:tblGrid>
              <a:tr h="245595">
                <a:tc>
                  <a:txBody>
                    <a:bodyPr/>
                    <a:lstStyle/>
                    <a:p>
                      <a:pPr algn="l">
                        <a:lnSpc>
                          <a:spcPts val="1200"/>
                        </a:lnSpc>
                        <a:spcBef>
                          <a:spcPts val="200"/>
                        </a:spcBef>
                        <a:spcAft>
                          <a:spcPts val="100"/>
                        </a:spcAft>
                      </a:pPr>
                      <a:r>
                        <a:rPr lang="en-GB" sz="1000" dirty="0">
                          <a:solidFill>
                            <a:schemeClr val="bg1">
                              <a:lumMod val="95000"/>
                            </a:schemeClr>
                          </a:solidFill>
                          <a:effectLst/>
                          <a:latin typeface="RN House Sans Regular" panose="020B0504020203020204" pitchFamily="34" charset="0"/>
                        </a:rPr>
                        <a:t>Consider…</a:t>
                      </a:r>
                      <a:endParaRPr lang="en-GB" sz="1000" b="1" dirty="0">
                        <a:solidFill>
                          <a:schemeClr val="bg1">
                            <a:lumMod val="95000"/>
                          </a:schemeClr>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000" dirty="0">
                          <a:solidFill>
                            <a:schemeClr val="bg1">
                              <a:lumMod val="95000"/>
                            </a:schemeClr>
                          </a:solidFill>
                          <a:effectLst/>
                          <a:latin typeface="RN House Sans" panose="020B0504020203020204" pitchFamily="34" charset="0"/>
                        </a:rPr>
                        <a:t>Y/N</a:t>
                      </a:r>
                      <a:endParaRPr lang="en-GB" sz="1000" b="1" dirty="0">
                        <a:solidFill>
                          <a:schemeClr val="bg1">
                            <a:lumMod val="95000"/>
                          </a:schemeClr>
                        </a:solidFill>
                        <a:effectLst/>
                        <a:latin typeface="RN House Sans"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000" dirty="0">
                          <a:solidFill>
                            <a:schemeClr val="bg1">
                              <a:lumMod val="95000"/>
                            </a:schemeClr>
                          </a:solidFill>
                          <a:effectLst/>
                          <a:latin typeface="RN House Sans Regular" panose="020B0504020203020204" pitchFamily="34" charset="0"/>
                        </a:rPr>
                        <a:t>Provide supporting comments and evidence</a:t>
                      </a:r>
                      <a:endParaRPr lang="en-GB" sz="1000" b="1" dirty="0">
                        <a:solidFill>
                          <a:schemeClr val="bg1">
                            <a:lumMod val="95000"/>
                          </a:schemeClr>
                        </a:solidFill>
                        <a:effectLst/>
                        <a:latin typeface="RN House Sans Regular" panose="020B0504020203020204" pitchFamily="34" charset="0"/>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9120265"/>
                  </a:ext>
                </a:extLst>
              </a:tr>
              <a:tr h="740994">
                <a:tc>
                  <a:txBody>
                    <a:bodyPr/>
                    <a:lstStyle/>
                    <a:p>
                      <a:r>
                        <a:rPr lang="en-GB" sz="900" b="1" kern="1200" baseline="0" dirty="0">
                          <a:solidFill>
                            <a:schemeClr val="tx2"/>
                          </a:solidFill>
                          <a:latin typeface="RN House Sans" panose="020B0504020203020204" pitchFamily="34" charset="0"/>
                          <a:ea typeface="+mn-ea"/>
                          <a:cs typeface="+mn-cs"/>
                        </a:rPr>
                        <a:t>Patterns</a:t>
                      </a:r>
                      <a:r>
                        <a:rPr lang="en-GB" sz="900" kern="1200" baseline="0" dirty="0">
                          <a:solidFill>
                            <a:schemeClr val="tx2"/>
                          </a:solidFill>
                          <a:latin typeface="RN House Sans" panose="020B0504020203020204" pitchFamily="34" charset="0"/>
                          <a:ea typeface="+mn-ea"/>
                          <a:cs typeface="+mn-cs"/>
                        </a:rPr>
                        <a:t>: </a:t>
                      </a:r>
                    </a:p>
                    <a:p>
                      <a:r>
                        <a:rPr lang="en-GB" sz="900" kern="1200" baseline="0" dirty="0">
                          <a:solidFill>
                            <a:schemeClr val="tx2"/>
                          </a:solidFill>
                          <a:latin typeface="RN House Sans" panose="020B0504020203020204" pitchFamily="34" charset="0"/>
                          <a:ea typeface="+mn-ea"/>
                          <a:cs typeface="+mn-cs"/>
                        </a:rPr>
                        <a:t>Does this design make use of design patterns? </a:t>
                      </a:r>
                    </a:p>
                    <a:p>
                      <a:r>
                        <a:rPr lang="en-GB" sz="900" kern="1200" baseline="0" dirty="0">
                          <a:solidFill>
                            <a:schemeClr val="tx2"/>
                          </a:solidFill>
                          <a:latin typeface="RN House Sans" panose="020B0504020203020204" pitchFamily="34" charset="0"/>
                          <a:ea typeface="+mn-ea"/>
                          <a:cs typeface="+mn-cs"/>
                        </a:rPr>
                        <a:t>Note: Have you chosen the most sustainable variants (where such choices can be made)?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900" b="0" dirty="0">
                          <a:solidFill>
                            <a:schemeClr val="tx2"/>
                          </a:solidFill>
                          <a:effectLst/>
                          <a:latin typeface="RN House Sans" panose="020B0504020203020204" pitchFamily="34" charset="0"/>
                          <a:ea typeface="MS Mincho"/>
                          <a:cs typeface="Times New Roman"/>
                        </a:rPr>
                        <a:t>  Y</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Your comments: Yes, Design use existing &amp; approved Solution/Infra patterns. All Patterns are documented on Slide# 9</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3824641"/>
                  </a:ext>
                </a:extLst>
              </a:tr>
              <a:tr h="871757">
                <a:tc>
                  <a:txBody>
                    <a:bodyPr/>
                    <a:lstStyle/>
                    <a:p>
                      <a:r>
                        <a:rPr lang="en-GB" sz="900" b="1" kern="1200" baseline="0" dirty="0">
                          <a:solidFill>
                            <a:schemeClr val="tx2"/>
                          </a:solidFill>
                          <a:latin typeface="RN House Sans" panose="020B0504020203020204" pitchFamily="34" charset="0"/>
                          <a:ea typeface="+mn-ea"/>
                          <a:cs typeface="+mn-cs"/>
                        </a:rPr>
                        <a:t>Technical debt</a:t>
                      </a:r>
                      <a:r>
                        <a:rPr lang="en-GB" sz="900" kern="1200" baseline="0" dirty="0">
                          <a:solidFill>
                            <a:schemeClr val="tx2"/>
                          </a:solidFill>
                          <a:latin typeface="RN House Sans" panose="020B0504020203020204" pitchFamily="34" charset="0"/>
                          <a:ea typeface="+mn-ea"/>
                          <a:cs typeface="+mn-cs"/>
                        </a:rPr>
                        <a:t>: </a:t>
                      </a:r>
                    </a:p>
                    <a:p>
                      <a:r>
                        <a:rPr lang="en-GB" sz="900" kern="1200" baseline="0" dirty="0">
                          <a:solidFill>
                            <a:schemeClr val="tx2"/>
                          </a:solidFill>
                          <a:latin typeface="RN House Sans" panose="020B0504020203020204" pitchFamily="34" charset="0"/>
                          <a:ea typeface="+mn-ea"/>
                          <a:cs typeface="+mn-cs"/>
                        </a:rPr>
                        <a:t>Is this design free of technical debt?</a:t>
                      </a:r>
                    </a:p>
                    <a:p>
                      <a:r>
                        <a:rPr lang="en-GB" sz="900" kern="1200" baseline="0" dirty="0">
                          <a:solidFill>
                            <a:schemeClr val="tx2"/>
                          </a:solidFill>
                          <a:latin typeface="RN House Sans" panose="020B0504020203020204" pitchFamily="34" charset="0"/>
                          <a:ea typeface="+mn-ea"/>
                          <a:cs typeface="+mn-cs"/>
                        </a:rPr>
                        <a:t>Note: If there is technical debt involved you need to provide brief explanation, link to the technical debt and indicate if it is properly managed.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IN" sz="900" b="0" dirty="0">
                          <a:solidFill>
                            <a:schemeClr val="tx2"/>
                          </a:solidFill>
                          <a:effectLst/>
                          <a:latin typeface="RN House Sans" panose="020B0504020203020204" pitchFamily="34" charset="0"/>
                          <a:ea typeface="MS Mincho"/>
                          <a:cs typeface="Times New Roman"/>
                        </a:rPr>
                        <a:t>N</a:t>
                      </a:r>
                      <a:endParaRPr lang="en-GB" sz="900" b="0" dirty="0">
                        <a:solidFill>
                          <a:schemeClr val="tx2"/>
                        </a:solidFill>
                        <a:effectLst/>
                        <a:latin typeface="RN House Sans" panose="020B0504020203020204" pitchFamily="34" charset="0"/>
                        <a:ea typeface="MS Mincho"/>
                        <a:cs typeface="Times New Roman"/>
                      </a:endParaRP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Your comments: Design is free </a:t>
                      </a:r>
                      <a:r>
                        <a:rPr lang="en-GB" sz="900" kern="1200" baseline="0">
                          <a:solidFill>
                            <a:schemeClr val="tx2"/>
                          </a:solidFill>
                          <a:latin typeface="RN House Sans" panose="020B0504020203020204" pitchFamily="34" charset="0"/>
                          <a:ea typeface="+mn-ea"/>
                          <a:cs typeface="+mn-cs"/>
                        </a:rPr>
                        <a:t>of Tech debt.</a:t>
                      </a:r>
                      <a:endParaRPr lang="en-GB" sz="900" kern="1200" baseline="0" dirty="0">
                        <a:solidFill>
                          <a:schemeClr val="tx2"/>
                        </a:solidFill>
                        <a:latin typeface="RN House Sans" panose="020B0504020203020204" pitchFamily="34" charset="0"/>
                        <a:ea typeface="+mn-ea"/>
                        <a:cs typeface="+mn-cs"/>
                      </a:endParaRP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2653072"/>
                  </a:ext>
                </a:extLst>
              </a:tr>
              <a:tr h="871757">
                <a:tc>
                  <a:txBody>
                    <a:bodyPr/>
                    <a:lstStyle/>
                    <a:p>
                      <a:r>
                        <a:rPr lang="en-GB" sz="900" b="1" kern="1200" baseline="0" dirty="0">
                          <a:solidFill>
                            <a:schemeClr val="tx2"/>
                          </a:solidFill>
                          <a:latin typeface="RN House Sans" panose="020B0504020203020204" pitchFamily="34" charset="0"/>
                          <a:ea typeface="+mn-ea"/>
                          <a:cs typeface="+mn-cs"/>
                        </a:rPr>
                        <a:t>Upgrades</a:t>
                      </a:r>
                      <a:r>
                        <a:rPr lang="en-GB" sz="900" kern="1200" baseline="0" dirty="0">
                          <a:solidFill>
                            <a:schemeClr val="tx2"/>
                          </a:solidFill>
                          <a:latin typeface="RN House Sans" panose="020B0504020203020204" pitchFamily="34" charset="0"/>
                          <a:ea typeface="+mn-ea"/>
                          <a:cs typeface="+mn-cs"/>
                        </a:rPr>
                        <a:t>:</a:t>
                      </a:r>
                    </a:p>
                    <a:p>
                      <a:r>
                        <a:rPr lang="en-GB" sz="900" kern="1200" baseline="0" dirty="0">
                          <a:solidFill>
                            <a:schemeClr val="tx2"/>
                          </a:solidFill>
                          <a:latin typeface="RN House Sans" panose="020B0504020203020204" pitchFamily="34" charset="0"/>
                          <a:ea typeface="+mn-ea"/>
                          <a:cs typeface="+mn-cs"/>
                        </a:rPr>
                        <a:t>Have you considered the impact on upgrades of hardware and software once the solution has gone live?</a:t>
                      </a:r>
                    </a:p>
                    <a:p>
                      <a:r>
                        <a:rPr lang="en-GB" sz="900" kern="1200" baseline="0" dirty="0">
                          <a:solidFill>
                            <a:schemeClr val="tx2"/>
                          </a:solidFill>
                          <a:latin typeface="RN House Sans" panose="020B0504020203020204" pitchFamily="34" charset="0"/>
                          <a:ea typeface="+mn-ea"/>
                          <a:cs typeface="+mn-cs"/>
                        </a:rPr>
                        <a:t>Note: as an example, you make use of software and/or hardware that requires support shortly after going live is probably not ideal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900" b="0" dirty="0">
                          <a:solidFill>
                            <a:schemeClr val="tx2"/>
                          </a:solidFill>
                          <a:effectLst/>
                          <a:latin typeface="RN House Sans" panose="020B0504020203020204" pitchFamily="34" charset="0"/>
                          <a:ea typeface="MS Mincho"/>
                          <a:cs typeface="Times New Roman"/>
                        </a:rPr>
                        <a:t>NA</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Your comments: eForms was built internally by EE.</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5994937"/>
                  </a:ext>
                </a:extLst>
              </a:tr>
              <a:tr h="610230">
                <a:tc>
                  <a:txBody>
                    <a:bodyPr/>
                    <a:lstStyle/>
                    <a:p>
                      <a:r>
                        <a:rPr lang="en-GB" sz="900" b="1" kern="1200" baseline="0" dirty="0">
                          <a:solidFill>
                            <a:schemeClr val="tx2"/>
                          </a:solidFill>
                          <a:latin typeface="RN House Sans" panose="020B0504020203020204" pitchFamily="34" charset="0"/>
                          <a:ea typeface="+mn-ea"/>
                          <a:cs typeface="+mn-cs"/>
                        </a:rPr>
                        <a:t>Paper</a:t>
                      </a:r>
                      <a:r>
                        <a:rPr lang="en-GB" sz="900" kern="1200" baseline="0" dirty="0">
                          <a:solidFill>
                            <a:schemeClr val="tx2"/>
                          </a:solidFill>
                          <a:latin typeface="RN House Sans" panose="020B0504020203020204" pitchFamily="34" charset="0"/>
                          <a:ea typeface="+mn-ea"/>
                          <a:cs typeface="+mn-cs"/>
                        </a:rPr>
                        <a:t>:</a:t>
                      </a:r>
                    </a:p>
                    <a:p>
                      <a:r>
                        <a:rPr lang="en-GB" sz="900" kern="1200" baseline="0" dirty="0">
                          <a:solidFill>
                            <a:schemeClr val="tx2"/>
                          </a:solidFill>
                          <a:latin typeface="RN House Sans" panose="020B0504020203020204" pitchFamily="34" charset="0"/>
                          <a:ea typeface="+mn-ea"/>
                          <a:cs typeface="+mn-cs"/>
                        </a:rPr>
                        <a:t>Where there is an opportunity, does this design reduce the need for printing and paper?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900" b="0" dirty="0">
                          <a:solidFill>
                            <a:schemeClr val="tx2"/>
                          </a:solidFill>
                          <a:effectLst/>
                          <a:latin typeface="RN House Sans" panose="020B0504020203020204" pitchFamily="34" charset="0"/>
                        </a:rPr>
                        <a:t> Y</a:t>
                      </a:r>
                      <a:endParaRPr lang="en-GB" sz="900" b="0" dirty="0">
                        <a:solidFill>
                          <a:schemeClr val="tx2"/>
                        </a:solidFill>
                        <a:effectLst/>
                        <a:latin typeface="RN House Sans" panose="020B0504020203020204" pitchFamily="34" charset="0"/>
                        <a:ea typeface="MS Mincho"/>
                        <a:cs typeface="Times New Roman"/>
                      </a:endParaRP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Your comments: Yes, Design will enable more Digital journeys and remove paper based forms in Retail Banking.</a:t>
                      </a:r>
                    </a:p>
                    <a:p>
                      <a:pPr>
                        <a:lnSpc>
                          <a:spcPct val="100000"/>
                        </a:lnSpc>
                        <a:spcBef>
                          <a:spcPts val="600"/>
                        </a:spcBef>
                        <a:spcAft>
                          <a:spcPts val="100"/>
                        </a:spcAft>
                      </a:pPr>
                      <a:endParaRPr lang="en-GB" sz="900" kern="1200" baseline="0" dirty="0">
                        <a:solidFill>
                          <a:schemeClr val="tx2"/>
                        </a:solidFill>
                        <a:latin typeface="RN House Sans" panose="020B0504020203020204" pitchFamily="34" charset="0"/>
                        <a:ea typeface="+mn-ea"/>
                        <a:cs typeface="+mn-cs"/>
                      </a:endParaRP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4473862"/>
                  </a:ext>
                </a:extLst>
              </a:tr>
              <a:tr h="740994">
                <a:tc>
                  <a:txBody>
                    <a:bodyPr/>
                    <a:lstStyle/>
                    <a:p>
                      <a:r>
                        <a:rPr lang="en-GB" sz="900" b="1" kern="1200" baseline="0" dirty="0">
                          <a:solidFill>
                            <a:schemeClr val="tx2"/>
                          </a:solidFill>
                          <a:latin typeface="RN House Sans" panose="020B0504020203020204" pitchFamily="34" charset="0"/>
                          <a:ea typeface="+mn-ea"/>
                          <a:cs typeface="+mn-cs"/>
                        </a:rPr>
                        <a:t>Carbon footprint awareness</a:t>
                      </a:r>
                      <a:r>
                        <a:rPr lang="en-GB" sz="900" kern="1200" baseline="0" dirty="0">
                          <a:solidFill>
                            <a:schemeClr val="tx2"/>
                          </a:solidFill>
                          <a:latin typeface="RN House Sans" panose="020B0504020203020204" pitchFamily="34" charset="0"/>
                          <a:ea typeface="+mn-ea"/>
                          <a:cs typeface="+mn-cs"/>
                        </a:rPr>
                        <a:t>:</a:t>
                      </a:r>
                    </a:p>
                    <a:p>
                      <a:r>
                        <a:rPr lang="en-GB" sz="900" kern="1200" baseline="0" dirty="0">
                          <a:solidFill>
                            <a:schemeClr val="tx2"/>
                          </a:solidFill>
                          <a:latin typeface="RN House Sans" panose="020B0504020203020204" pitchFamily="34" charset="0"/>
                          <a:ea typeface="+mn-ea"/>
                          <a:cs typeface="+mn-cs"/>
                        </a:rPr>
                        <a:t>Are you aware of the carbon footprint for this design?</a:t>
                      </a:r>
                    </a:p>
                    <a:p>
                      <a:r>
                        <a:rPr lang="en-GB" sz="900" kern="1200" baseline="0" dirty="0">
                          <a:solidFill>
                            <a:schemeClr val="tx2"/>
                          </a:solidFill>
                          <a:latin typeface="RN House Sans" panose="020B0504020203020204" pitchFamily="34" charset="0"/>
                          <a:ea typeface="+mn-ea"/>
                          <a:cs typeface="+mn-cs"/>
                        </a:rPr>
                        <a:t>Note: if not you should try to find out more which will become useful in the long run. See </a:t>
                      </a:r>
                      <a:r>
                        <a:rPr lang="en-GB" sz="900" kern="1200" baseline="0" dirty="0">
                          <a:solidFill>
                            <a:schemeClr val="tx2"/>
                          </a:solidFill>
                          <a:latin typeface="RN House Sans" panose="020B0504020203020204" pitchFamily="34" charset="0"/>
                          <a:ea typeface="+mn-ea"/>
                          <a:cs typeface="+mn-cs"/>
                          <a:hlinkClick r:id="rId2" tooltip="http://climatedashboard.server.rbsgrp.net/">
                            <a:extLst>
                              <a:ext uri="{A12FA001-AC4F-418D-AE19-62706E023703}">
                                <ahyp:hlinkClr xmlns:ahyp="http://schemas.microsoft.com/office/drawing/2018/hyperlinkcolor" val="tx"/>
                              </a:ext>
                            </a:extLst>
                          </a:hlinkClick>
                        </a:rPr>
                        <a:t>Climate Dashboard</a:t>
                      </a:r>
                      <a:r>
                        <a:rPr lang="en-GB" sz="900" kern="1200" baseline="0" dirty="0">
                          <a:solidFill>
                            <a:schemeClr val="tx2"/>
                          </a:solidFill>
                          <a:latin typeface="RN House Sans" panose="020B0504020203020204" pitchFamily="34" charset="0"/>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900" b="0" dirty="0">
                          <a:solidFill>
                            <a:schemeClr val="tx2"/>
                          </a:solidFill>
                          <a:effectLst/>
                          <a:latin typeface="RN House Sans" panose="020B0504020203020204" pitchFamily="34" charset="0"/>
                          <a:ea typeface="MS Mincho"/>
                          <a:cs typeface="Times New Roman"/>
                        </a:rPr>
                        <a:t>N</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Your comments: We are not aware and will find out from Dashboard.</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487441"/>
                  </a:ext>
                </a:extLst>
              </a:tr>
              <a:tr h="740994">
                <a:tc>
                  <a:txBody>
                    <a:bodyPr/>
                    <a:lstStyle/>
                    <a:p>
                      <a:r>
                        <a:rPr lang="en-GB" sz="900" b="1" kern="1200" baseline="0" dirty="0">
                          <a:solidFill>
                            <a:schemeClr val="tx2"/>
                          </a:solidFill>
                          <a:latin typeface="RN House Sans" panose="020B0504020203020204" pitchFamily="34" charset="0"/>
                          <a:ea typeface="+mn-ea"/>
                          <a:cs typeface="+mn-cs"/>
                        </a:rPr>
                        <a:t>Reuse</a:t>
                      </a:r>
                      <a:r>
                        <a:rPr lang="en-GB" sz="900" kern="1200" baseline="0" dirty="0">
                          <a:solidFill>
                            <a:schemeClr val="tx2"/>
                          </a:solidFill>
                          <a:latin typeface="RN House Sans" panose="020B0504020203020204" pitchFamily="34" charset="0"/>
                          <a:ea typeface="+mn-ea"/>
                          <a:cs typeface="+mn-cs"/>
                        </a:rPr>
                        <a:t>:</a:t>
                      </a:r>
                    </a:p>
                    <a:p>
                      <a:r>
                        <a:rPr lang="en-GB" sz="900" kern="1200" baseline="0" dirty="0">
                          <a:solidFill>
                            <a:schemeClr val="tx2"/>
                          </a:solidFill>
                          <a:latin typeface="RN House Sans" panose="020B0504020203020204" pitchFamily="34" charset="0"/>
                          <a:ea typeface="+mn-ea"/>
                          <a:cs typeface="+mn-cs"/>
                        </a:rPr>
                        <a:t>Have you considered all opportunities for reuse - i.e. instead of building something new from scratch is there something already available that could meet your needs?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GB" sz="900" b="0" dirty="0">
                          <a:solidFill>
                            <a:schemeClr val="tx2"/>
                          </a:solidFill>
                          <a:effectLst/>
                          <a:latin typeface="RN House Sans" panose="020B0504020203020204" pitchFamily="34" charset="0"/>
                          <a:ea typeface="MS Mincho"/>
                          <a:cs typeface="Times New Roman"/>
                        </a:rPr>
                        <a:t>Y</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kern="1200" baseline="0" dirty="0">
                          <a:solidFill>
                            <a:schemeClr val="tx2"/>
                          </a:solidFill>
                          <a:latin typeface="RN House Sans" panose="020B0504020203020204" pitchFamily="34" charset="0"/>
                          <a:ea typeface="+mn-ea"/>
                          <a:cs typeface="+mn-cs"/>
                        </a:rPr>
                        <a:t>Your comments: Yes, we always reuse the technology instead of developing new. eForms design was re-used and deployed for Retail Banking.</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124424"/>
                  </a:ext>
                </a:extLst>
              </a:tr>
              <a:tr h="610230">
                <a:tc>
                  <a:txBody>
                    <a:bodyPr/>
                    <a:lstStyle/>
                    <a:p>
                      <a:r>
                        <a:rPr lang="en-GB" sz="900" b="1" i="0" u="none" kern="1200" baseline="0" dirty="0">
                          <a:solidFill>
                            <a:schemeClr val="tx2"/>
                          </a:solidFill>
                          <a:latin typeface="RN House Sans" panose="020B0504020203020204" pitchFamily="34" charset="0"/>
                          <a:ea typeface="+mn-ea"/>
                          <a:cs typeface="+mn-cs"/>
                        </a:rPr>
                        <a:t>Other:</a:t>
                      </a:r>
                    </a:p>
                    <a:p>
                      <a:r>
                        <a:rPr lang="en-GB" sz="900" i="0" u="none" kern="1200" baseline="0" dirty="0">
                          <a:solidFill>
                            <a:schemeClr val="tx2"/>
                          </a:solidFill>
                          <a:latin typeface="RN House Sans" panose="020B0504020203020204" pitchFamily="34" charset="0"/>
                          <a:ea typeface="+mn-ea"/>
                          <a:cs typeface="+mn-cs"/>
                        </a:rPr>
                        <a:t>Additional design aspects related to sustainability you wish to describe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100"/>
                        </a:spcAft>
                      </a:pPr>
                      <a:r>
                        <a:rPr lang="en-IN" sz="900" b="0" i="0" u="none" dirty="0">
                          <a:solidFill>
                            <a:schemeClr val="tx2"/>
                          </a:solidFill>
                          <a:effectLst/>
                          <a:latin typeface="RN House Sans" panose="020B0504020203020204" pitchFamily="34" charset="0"/>
                          <a:ea typeface="MS Mincho"/>
                          <a:cs typeface="Times New Roman"/>
                        </a:rPr>
                        <a:t>N</a:t>
                      </a:r>
                      <a:endParaRPr lang="en-GB" sz="900" b="0" i="0" u="none" dirty="0">
                        <a:solidFill>
                          <a:schemeClr val="tx2"/>
                        </a:solidFill>
                        <a:effectLst/>
                        <a:latin typeface="RN House Sans" panose="020B0504020203020204" pitchFamily="34" charset="0"/>
                        <a:ea typeface="MS Mincho"/>
                        <a:cs typeface="Times New Roman"/>
                      </a:endParaRP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900" i="0" u="none" kern="1200" baseline="0" dirty="0">
                          <a:solidFill>
                            <a:schemeClr val="tx2"/>
                          </a:solidFill>
                          <a:latin typeface="RN House Sans" panose="020B0504020203020204" pitchFamily="34" charset="0"/>
                          <a:ea typeface="+mn-ea"/>
                          <a:cs typeface="+mn-cs"/>
                        </a:rPr>
                        <a:t>Your comments:</a:t>
                      </a:r>
                    </a:p>
                  </a:txBody>
                  <a:tcPr marT="45658" marB="456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199368"/>
                  </a:ext>
                </a:extLst>
              </a:tr>
            </a:tbl>
          </a:graphicData>
        </a:graphic>
      </p:graphicFrame>
    </p:spTree>
    <p:extLst>
      <p:ext uri="{BB962C8B-B14F-4D97-AF65-F5344CB8AC3E}">
        <p14:creationId xmlns:p14="http://schemas.microsoft.com/office/powerpoint/2010/main" val="2745254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3DD66-5BFC-4C8E-99D1-7C30CC5BEE0E}"/>
              </a:ext>
            </a:extLst>
          </p:cNvPr>
          <p:cNvSpPr>
            <a:spLocks noGrp="1"/>
          </p:cNvSpPr>
          <p:nvPr>
            <p:ph type="sldNum" sz="quarter" idx="10"/>
          </p:nvPr>
        </p:nvSpPr>
        <p:spPr/>
        <p:txBody>
          <a:bodyPr/>
          <a:lstStyle/>
          <a:p>
            <a:fld id="{08BDDC8D-36E9-467E-8CF1-750845950A7F}" type="slidenum">
              <a:rPr lang="en-GB" smtClean="0"/>
              <a:pPr/>
              <a:t>15</a:t>
            </a:fld>
            <a:endParaRPr lang="en-GB"/>
          </a:p>
        </p:txBody>
      </p:sp>
      <p:sp>
        <p:nvSpPr>
          <p:cNvPr id="4" name="Title 3">
            <a:extLst>
              <a:ext uri="{FF2B5EF4-FFF2-40B4-BE49-F238E27FC236}">
                <a16:creationId xmlns:a16="http://schemas.microsoft.com/office/drawing/2014/main" id="{E5A3F5D2-BA22-44AB-BCE4-6D77FDB2274B}"/>
              </a:ext>
            </a:extLst>
          </p:cNvPr>
          <p:cNvSpPr>
            <a:spLocks noGrp="1"/>
          </p:cNvSpPr>
          <p:nvPr>
            <p:ph type="title"/>
          </p:nvPr>
        </p:nvSpPr>
        <p:spPr/>
        <p:txBody>
          <a:bodyPr/>
          <a:lstStyle/>
          <a:p>
            <a:r>
              <a:rPr lang="en-GB" altLang="en-US" dirty="0"/>
              <a:t>Phasing Overview</a:t>
            </a:r>
            <a:endParaRPr lang="en-GB" dirty="0"/>
          </a:p>
        </p:txBody>
      </p:sp>
      <p:sp>
        <p:nvSpPr>
          <p:cNvPr id="5" name="Content Placeholder 1">
            <a:extLst>
              <a:ext uri="{FF2B5EF4-FFF2-40B4-BE49-F238E27FC236}">
                <a16:creationId xmlns:a16="http://schemas.microsoft.com/office/drawing/2014/main" id="{D7371A53-616F-F4E1-DCA5-5DFE4DA40B0E}"/>
              </a:ext>
            </a:extLst>
          </p:cNvPr>
          <p:cNvSpPr txBox="1">
            <a:spLocks/>
          </p:cNvSpPr>
          <p:nvPr/>
        </p:nvSpPr>
        <p:spPr bwMode="gray">
          <a:xfrm>
            <a:off x="564658" y="913370"/>
            <a:ext cx="8722168" cy="624084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altLang="en-US" sz="1400" dirty="0"/>
              <a:t>The platform will be delivered into multiple phases. </a:t>
            </a:r>
          </a:p>
          <a:p>
            <a:r>
              <a:rPr lang="en-GB" altLang="en-US" sz="1400" b="1" dirty="0"/>
              <a:t>Phase 1 – Internal Forms MVP (Completed)</a:t>
            </a:r>
          </a:p>
          <a:p>
            <a:r>
              <a:rPr lang="en-GB" altLang="en-US" sz="1400" dirty="0"/>
              <a:t>This will involve  standing-up an instance of </a:t>
            </a:r>
            <a:r>
              <a:rPr lang="en-GB" altLang="en-US" sz="1400" dirty="0" err="1"/>
              <a:t>eforms</a:t>
            </a:r>
            <a:r>
              <a:rPr lang="en-GB" altLang="en-US" sz="1400" dirty="0"/>
              <a:t> platform instance for Retail Banking that enables migration of internal forms (ELA, WAIF).</a:t>
            </a:r>
          </a:p>
          <a:p>
            <a:r>
              <a:rPr lang="en-GB" altLang="en-US" sz="1400" dirty="0"/>
              <a:t>The migration of ELA forms is being prioritized due to IE dependency and End Of life issue on underlying Windows 2003 server. At the time of writing this document, the list of forms is being rationalized and few selected  ELA forms are being targeted for MVP as per as-is process i.e. the forms data will be send to email box(es)  that ops user will be further processing.</a:t>
            </a:r>
          </a:p>
          <a:p>
            <a:endParaRPr lang="en-GB" altLang="en-US" sz="1400" b="1" dirty="0"/>
          </a:p>
          <a:p>
            <a:r>
              <a:rPr lang="en-GB" altLang="en-US" sz="1400" b="1" dirty="0"/>
              <a:t>Phase 2 – External Forms MVP (Completed)</a:t>
            </a:r>
          </a:p>
          <a:p>
            <a:r>
              <a:rPr lang="en-GB" altLang="en-US" sz="1400" dirty="0"/>
              <a:t>This will involve  standing-up an instance of external runtime components of eForms platform instance for Retail Banking that enables migration of unauthenticated external forms (OLAF). </a:t>
            </a:r>
            <a:r>
              <a:rPr lang="en-GB" sz="1400" dirty="0"/>
              <a:t>This MVP will target PBBA/VRP Dispute forms as first use case of external </a:t>
            </a:r>
            <a:r>
              <a:rPr lang="en-GB" sz="1400" dirty="0" err="1"/>
              <a:t>eforms</a:t>
            </a:r>
            <a:r>
              <a:rPr lang="en-GB" sz="1400" dirty="0"/>
              <a:t>. These are new external forms which are part of PBBA Dispute process. </a:t>
            </a:r>
          </a:p>
          <a:p>
            <a:endParaRPr lang="en-GB" altLang="en-US" sz="1400" b="1" dirty="0"/>
          </a:p>
          <a:p>
            <a:r>
              <a:rPr lang="en-GB" altLang="en-US" sz="1400" b="1" dirty="0"/>
              <a:t>Phase 3 – Retail </a:t>
            </a:r>
            <a:r>
              <a:rPr lang="en-GB" altLang="en-US" sz="1400" b="1" dirty="0" err="1"/>
              <a:t>eforms</a:t>
            </a:r>
            <a:r>
              <a:rPr lang="en-GB" altLang="en-US" sz="1400" b="1" dirty="0"/>
              <a:t> Kafka Integration (Current) </a:t>
            </a:r>
          </a:p>
          <a:p>
            <a:pPr algn="just"/>
            <a:r>
              <a:rPr lang="en-GB" altLang="en-US" sz="1400" dirty="0"/>
              <a:t>Kafka integration service is designed to be the standard pattern for any down stream system, external to the </a:t>
            </a:r>
            <a:r>
              <a:rPr lang="en-GB" altLang="en-US" sz="1400" dirty="0" err="1"/>
              <a:t>eforms</a:t>
            </a:r>
            <a:r>
              <a:rPr lang="en-GB" altLang="en-US" sz="1400" dirty="0"/>
              <a:t> organisation to consume events from </a:t>
            </a:r>
            <a:r>
              <a:rPr lang="en-GB" altLang="en-US" sz="1400" dirty="0" err="1"/>
              <a:t>eforms</a:t>
            </a:r>
            <a:r>
              <a:rPr lang="en-GB" altLang="en-US" sz="1400" dirty="0"/>
              <a:t>. </a:t>
            </a:r>
            <a:r>
              <a:rPr lang="en-GB" sz="1400" dirty="0"/>
              <a:t>The Kafka integration service triggered through the mongo change stream event listener and takes the received event from the event store to publish Business events with full raw data of form. </a:t>
            </a:r>
          </a:p>
          <a:p>
            <a:r>
              <a:rPr lang="en-GB" altLang="en-US" sz="1400" dirty="0"/>
              <a:t>More details around Kafka integration can be found </a:t>
            </a:r>
            <a:r>
              <a:rPr lang="en-GB" altLang="en-US" sz="1400" dirty="0">
                <a:hlinkClick r:id="rId2">
                  <a:extLst>
                    <a:ext uri="{A12FA001-AC4F-418D-AE19-62706E023703}">
                      <ahyp:hlinkClr xmlns:ahyp="http://schemas.microsoft.com/office/drawing/2018/hyperlinkcolor" val="tx"/>
                    </a:ext>
                  </a:extLst>
                </a:hlinkClick>
              </a:rPr>
              <a:t>here</a:t>
            </a:r>
            <a:r>
              <a:rPr lang="en-GB" altLang="en-US" sz="1400" dirty="0"/>
              <a:t>. Kafka integration will help RB to enable future integrations with downstream systems.</a:t>
            </a:r>
          </a:p>
          <a:p>
            <a:pPr marL="285750" indent="-285750">
              <a:buFont typeface="Arial" panose="020B0604020202020204" pitchFamily="34" charset="0"/>
              <a:buChar char="•"/>
            </a:pPr>
            <a:endParaRPr lang="en-GB" altLang="en-US" sz="1400" dirty="0">
              <a:highlight>
                <a:srgbClr val="FFFF00"/>
              </a:highlight>
            </a:endParaRPr>
          </a:p>
          <a:p>
            <a:endParaRPr lang="en-GB" altLang="en-US" sz="1400" b="1" dirty="0"/>
          </a:p>
          <a:p>
            <a:endParaRPr lang="en-GB" altLang="en-US" sz="1400" b="1" dirty="0"/>
          </a:p>
          <a:p>
            <a:pPr>
              <a:spcBef>
                <a:spcPts val="300"/>
              </a:spcBef>
            </a:pPr>
            <a:endParaRPr lang="en-GB" sz="1400" dirty="0"/>
          </a:p>
        </p:txBody>
      </p:sp>
    </p:spTree>
    <p:extLst>
      <p:ext uri="{BB962C8B-B14F-4D97-AF65-F5344CB8AC3E}">
        <p14:creationId xmlns:p14="http://schemas.microsoft.com/office/powerpoint/2010/main" val="4132888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3DD66-5BFC-4C8E-99D1-7C30CC5BEE0E}"/>
              </a:ext>
            </a:extLst>
          </p:cNvPr>
          <p:cNvSpPr>
            <a:spLocks noGrp="1"/>
          </p:cNvSpPr>
          <p:nvPr>
            <p:ph type="sldNum" sz="quarter" idx="10"/>
          </p:nvPr>
        </p:nvSpPr>
        <p:spPr/>
        <p:txBody>
          <a:bodyPr/>
          <a:lstStyle/>
          <a:p>
            <a:fld id="{08BDDC8D-36E9-467E-8CF1-750845950A7F}" type="slidenum">
              <a:rPr lang="en-GB" smtClean="0"/>
              <a:pPr/>
              <a:t>16</a:t>
            </a:fld>
            <a:endParaRPr lang="en-GB"/>
          </a:p>
        </p:txBody>
      </p:sp>
      <p:sp>
        <p:nvSpPr>
          <p:cNvPr id="4" name="Title 3">
            <a:extLst>
              <a:ext uri="{FF2B5EF4-FFF2-40B4-BE49-F238E27FC236}">
                <a16:creationId xmlns:a16="http://schemas.microsoft.com/office/drawing/2014/main" id="{E5A3F5D2-BA22-44AB-BCE4-6D77FDB2274B}"/>
              </a:ext>
            </a:extLst>
          </p:cNvPr>
          <p:cNvSpPr>
            <a:spLocks noGrp="1"/>
          </p:cNvSpPr>
          <p:nvPr>
            <p:ph type="title"/>
          </p:nvPr>
        </p:nvSpPr>
        <p:spPr/>
        <p:txBody>
          <a:bodyPr/>
          <a:lstStyle/>
          <a:p>
            <a:r>
              <a:rPr lang="en-GB" altLang="en-US" dirty="0"/>
              <a:t>Phasing Overview</a:t>
            </a:r>
            <a:endParaRPr lang="en-GB" dirty="0"/>
          </a:p>
        </p:txBody>
      </p:sp>
      <p:sp>
        <p:nvSpPr>
          <p:cNvPr id="5" name="Content Placeholder 1">
            <a:extLst>
              <a:ext uri="{FF2B5EF4-FFF2-40B4-BE49-F238E27FC236}">
                <a16:creationId xmlns:a16="http://schemas.microsoft.com/office/drawing/2014/main" id="{D7371A53-616F-F4E1-DCA5-5DFE4DA40B0E}"/>
              </a:ext>
            </a:extLst>
          </p:cNvPr>
          <p:cNvSpPr txBox="1">
            <a:spLocks/>
          </p:cNvSpPr>
          <p:nvPr/>
        </p:nvSpPr>
        <p:spPr bwMode="gray">
          <a:xfrm>
            <a:off x="564658" y="913371"/>
            <a:ext cx="8722168" cy="5498547"/>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altLang="en-US" sz="1400" b="1" dirty="0">
                <a:highlight>
                  <a:srgbClr val="FFFF00"/>
                </a:highlight>
              </a:rPr>
              <a:t>Phase 4 – Channel Integration – </a:t>
            </a:r>
            <a:r>
              <a:rPr lang="en-GB" altLang="en-US" sz="1400" b="1" dirty="0" err="1">
                <a:highlight>
                  <a:srgbClr val="FFFF00"/>
                </a:highlight>
              </a:rPr>
              <a:t>eForms</a:t>
            </a:r>
            <a:r>
              <a:rPr lang="en-GB" altLang="en-US" sz="1400" b="1" dirty="0">
                <a:highlight>
                  <a:srgbClr val="FFFF00"/>
                </a:highlight>
              </a:rPr>
              <a:t> Single Sign-On</a:t>
            </a:r>
          </a:p>
          <a:p>
            <a:r>
              <a:rPr lang="en-GB" altLang="en-US" sz="1400" dirty="0">
                <a:highlight>
                  <a:srgbClr val="FFFF00"/>
                </a:highlight>
              </a:rPr>
              <a:t>Retail customers who are already logged into their Natwest Group mobile/</a:t>
            </a:r>
            <a:r>
              <a:rPr lang="en-GB" altLang="en-US" sz="1400" dirty="0" err="1">
                <a:highlight>
                  <a:srgbClr val="FFFF00"/>
                </a:highlight>
              </a:rPr>
              <a:t>ebanking</a:t>
            </a:r>
            <a:r>
              <a:rPr lang="en-GB" altLang="en-US" sz="1400" dirty="0">
                <a:highlight>
                  <a:srgbClr val="FFFF00"/>
                </a:highlight>
              </a:rPr>
              <a:t> app will be able to launch eForms securely using SSO integration.</a:t>
            </a:r>
            <a:endParaRPr lang="en-GB" altLang="en-US" sz="1400" b="1" dirty="0"/>
          </a:p>
          <a:p>
            <a:endParaRPr lang="en-GB" altLang="en-US" sz="1400" b="1" dirty="0"/>
          </a:p>
          <a:p>
            <a:r>
              <a:rPr lang="en-GB" altLang="en-US" sz="1400" b="1" dirty="0"/>
              <a:t>Future Phases</a:t>
            </a:r>
          </a:p>
          <a:p>
            <a:r>
              <a:rPr lang="en-GB" altLang="en-US" sz="1400" dirty="0"/>
              <a:t>The future phases are currently being defined. It would include:</a:t>
            </a:r>
          </a:p>
          <a:p>
            <a:pPr marL="285750" indent="-285750">
              <a:buFont typeface="Arial" panose="020B0604020202020204" pitchFamily="34" charset="0"/>
              <a:buChar char="•"/>
            </a:pPr>
            <a:r>
              <a:rPr lang="en-GB" sz="1400" dirty="0"/>
              <a:t>Pre-populate colleagues and customer information in eForms.</a:t>
            </a:r>
          </a:p>
          <a:p>
            <a:pPr marL="285750" indent="-285750">
              <a:buFont typeface="Arial" panose="020B0604020202020204" pitchFamily="34" charset="0"/>
              <a:buChar char="•"/>
            </a:pPr>
            <a:r>
              <a:rPr lang="en-GB" sz="1400" dirty="0"/>
              <a:t>Integration of eForms with Channels i.e. Mobile, Cora, OLB,  CEP etc.</a:t>
            </a:r>
          </a:p>
          <a:p>
            <a:pPr marL="285750" indent="-285750">
              <a:buFont typeface="Arial" panose="020B0604020202020204" pitchFamily="34" charset="0"/>
              <a:buChar char="•"/>
            </a:pPr>
            <a:r>
              <a:rPr lang="en-GB" sz="1400" dirty="0"/>
              <a:t>Migration of OLAF /WAIF and any other web forms capability to eForms.</a:t>
            </a:r>
          </a:p>
          <a:p>
            <a:pPr>
              <a:spcBef>
                <a:spcPts val="300"/>
              </a:spcBef>
            </a:pPr>
            <a:endParaRPr lang="en-GB" sz="1400" dirty="0"/>
          </a:p>
        </p:txBody>
      </p:sp>
    </p:spTree>
    <p:extLst>
      <p:ext uri="{BB962C8B-B14F-4D97-AF65-F5344CB8AC3E}">
        <p14:creationId xmlns:p14="http://schemas.microsoft.com/office/powerpoint/2010/main" val="3358764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AE6B52-8085-47BE-BFDB-20A1C57E307A}"/>
              </a:ext>
            </a:extLst>
          </p:cNvPr>
          <p:cNvSpPr>
            <a:spLocks noGrp="1"/>
          </p:cNvSpPr>
          <p:nvPr>
            <p:ph type="sldNum" sz="quarter" idx="10"/>
          </p:nvPr>
        </p:nvSpPr>
        <p:spPr/>
        <p:txBody>
          <a:bodyPr/>
          <a:lstStyle/>
          <a:p>
            <a:fld id="{08BDDC8D-36E9-467E-8CF1-750845950A7F}" type="slidenum">
              <a:rPr lang="en-GB" smtClean="0"/>
              <a:pPr/>
              <a:t>17</a:t>
            </a:fld>
            <a:endParaRPr lang="en-GB"/>
          </a:p>
        </p:txBody>
      </p:sp>
      <p:sp>
        <p:nvSpPr>
          <p:cNvPr id="4" name="Title 3">
            <a:extLst>
              <a:ext uri="{FF2B5EF4-FFF2-40B4-BE49-F238E27FC236}">
                <a16:creationId xmlns:a16="http://schemas.microsoft.com/office/drawing/2014/main" id="{FB7B9272-7B00-4863-9303-CD54E3BBD85D}"/>
              </a:ext>
            </a:extLst>
          </p:cNvPr>
          <p:cNvSpPr>
            <a:spLocks noGrp="1"/>
          </p:cNvSpPr>
          <p:nvPr>
            <p:ph type="title"/>
          </p:nvPr>
        </p:nvSpPr>
        <p:spPr/>
        <p:txBody>
          <a:bodyPr/>
          <a:lstStyle/>
          <a:p>
            <a:r>
              <a:rPr lang="en-GB" altLang="en-US" dirty="0"/>
              <a:t>System Context – Internal Forms - ELA MVP</a:t>
            </a:r>
            <a:endParaRPr lang="en-GB" dirty="0"/>
          </a:p>
        </p:txBody>
      </p:sp>
      <p:sp>
        <p:nvSpPr>
          <p:cNvPr id="5" name="Content Placeholder 1">
            <a:extLst>
              <a:ext uri="{FF2B5EF4-FFF2-40B4-BE49-F238E27FC236}">
                <a16:creationId xmlns:a16="http://schemas.microsoft.com/office/drawing/2014/main" id="{24BCA61B-2D4A-93D4-EDDF-B880EF5BCA32}"/>
              </a:ext>
            </a:extLst>
          </p:cNvPr>
          <p:cNvSpPr txBox="1">
            <a:spLocks/>
          </p:cNvSpPr>
          <p:nvPr/>
        </p:nvSpPr>
        <p:spPr bwMode="gray">
          <a:xfrm>
            <a:off x="486700" y="2607733"/>
            <a:ext cx="9720000" cy="445822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spcBef>
                <a:spcPts val="300"/>
              </a:spcBef>
            </a:pPr>
            <a:endParaRPr lang="en-GB" sz="1000" dirty="0"/>
          </a:p>
        </p:txBody>
      </p:sp>
      <p:sp>
        <p:nvSpPr>
          <p:cNvPr id="8" name="Slide Number Placeholder 2">
            <a:extLst>
              <a:ext uri="{FF2B5EF4-FFF2-40B4-BE49-F238E27FC236}">
                <a16:creationId xmlns:a16="http://schemas.microsoft.com/office/drawing/2014/main" id="{91C81116-7FB9-94C8-B329-6EFA143C1647}"/>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17</a:t>
            </a:fld>
            <a:endParaRPr lang="en-GB"/>
          </a:p>
        </p:txBody>
      </p:sp>
      <p:sp>
        <p:nvSpPr>
          <p:cNvPr id="9" name="Title 3">
            <a:extLst>
              <a:ext uri="{FF2B5EF4-FFF2-40B4-BE49-F238E27FC236}">
                <a16:creationId xmlns:a16="http://schemas.microsoft.com/office/drawing/2014/main" id="{023CD214-C0EC-AECD-21DB-DBB49ED2CBEE}"/>
              </a:ext>
            </a:extLst>
          </p:cNvPr>
          <p:cNvSpPr txBox="1">
            <a:spLocks/>
          </p:cNvSpPr>
          <p:nvPr/>
        </p:nvSpPr>
        <p:spPr bwMode="gray">
          <a:xfrm>
            <a:off x="486000" y="495300"/>
            <a:ext cx="8568000" cy="536058"/>
          </a:xfrm>
          <a:prstGeom prst="rect">
            <a:avLst/>
          </a:prstGeom>
        </p:spPr>
        <p:txBody>
          <a:bodyPr vert="horz" wrap="none" lIns="0" tIns="0" rIns="0" bIns="0" rtlCol="0" anchor="t">
            <a:noAutofit/>
          </a:bodyPr>
          <a:lstStyle>
            <a:lvl1pPr algn="l" defTabSz="1034701" rtl="0" eaLnBrk="1" latinLnBrk="0" hangingPunct="1">
              <a:lnSpc>
                <a:spcPct val="100000"/>
              </a:lnSpc>
              <a:spcBef>
                <a:spcPct val="0"/>
              </a:spcBef>
              <a:buNone/>
              <a:defRPr sz="2400" b="0" kern="1200" baseline="0">
                <a:solidFill>
                  <a:schemeClr val="tx2"/>
                </a:solidFill>
                <a:effectLst/>
                <a:latin typeface="RN House Sans Regular" panose="020B0504020203020204" pitchFamily="34" charset="0"/>
                <a:ea typeface="+mj-ea"/>
                <a:cs typeface="+mj-cs"/>
              </a:defRPr>
            </a:lvl1pPr>
          </a:lstStyle>
          <a:p>
            <a:r>
              <a:rPr lang="en-GB" altLang="en-US"/>
              <a:t>System Context – Internal Forms - ELA MVP</a:t>
            </a:r>
            <a:endParaRPr lang="en-GB" dirty="0"/>
          </a:p>
        </p:txBody>
      </p:sp>
      <p:pic>
        <p:nvPicPr>
          <p:cNvPr id="10" name="Graphic 9" descr="User">
            <a:extLst>
              <a:ext uri="{FF2B5EF4-FFF2-40B4-BE49-F238E27FC236}">
                <a16:creationId xmlns:a16="http://schemas.microsoft.com/office/drawing/2014/main" id="{93590DAE-C9E4-F5D5-45CC-6979AFC39D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000" y="2433503"/>
            <a:ext cx="404556" cy="404556"/>
          </a:xfrm>
          <a:prstGeom prst="rect">
            <a:avLst/>
          </a:prstGeom>
        </p:spPr>
      </p:pic>
      <p:sp>
        <p:nvSpPr>
          <p:cNvPr id="11" name="Rectangle 10">
            <a:extLst>
              <a:ext uri="{FF2B5EF4-FFF2-40B4-BE49-F238E27FC236}">
                <a16:creationId xmlns:a16="http://schemas.microsoft.com/office/drawing/2014/main" id="{ACD0E52D-2EFC-9203-EE52-D71F53AC0666}"/>
              </a:ext>
            </a:extLst>
          </p:cNvPr>
          <p:cNvSpPr/>
          <p:nvPr/>
        </p:nvSpPr>
        <p:spPr>
          <a:xfrm>
            <a:off x="2430362" y="1617096"/>
            <a:ext cx="1525737" cy="506783"/>
          </a:xfrm>
          <a:prstGeom prst="rect">
            <a:avLst/>
          </a:prstGeom>
          <a:solidFill>
            <a:srgbClr val="99FFCC"/>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a:latin typeface="Calibri" panose="020F0502020204030204" pitchFamily="34" charset="0"/>
                <a:cs typeface="Calibri" panose="020F0502020204030204" pitchFamily="34" charset="0"/>
              </a:rPr>
              <a:t>ELA</a:t>
            </a:r>
          </a:p>
        </p:txBody>
      </p:sp>
      <p:sp>
        <p:nvSpPr>
          <p:cNvPr id="12" name="Rectangle 11">
            <a:extLst>
              <a:ext uri="{FF2B5EF4-FFF2-40B4-BE49-F238E27FC236}">
                <a16:creationId xmlns:a16="http://schemas.microsoft.com/office/drawing/2014/main" id="{FC92D3B2-DE87-6739-91D9-84BF41909FAA}"/>
              </a:ext>
            </a:extLst>
          </p:cNvPr>
          <p:cNvSpPr/>
          <p:nvPr/>
        </p:nvSpPr>
        <p:spPr>
          <a:xfrm>
            <a:off x="4498072" y="2289631"/>
            <a:ext cx="1525737" cy="467904"/>
          </a:xfrm>
          <a:prstGeom prst="rect">
            <a:avLst/>
          </a:prstGeom>
          <a:solidFill>
            <a:srgbClr val="99FFCC"/>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a:latin typeface="Calibri" panose="020F0502020204030204" pitchFamily="34" charset="0"/>
                <a:cs typeface="Calibri" panose="020F0502020204030204" pitchFamily="34" charset="0"/>
              </a:rPr>
              <a:t>Insite Forms Server </a:t>
            </a:r>
          </a:p>
        </p:txBody>
      </p:sp>
      <p:cxnSp>
        <p:nvCxnSpPr>
          <p:cNvPr id="13" name="Connector: Elbow 12">
            <a:extLst>
              <a:ext uri="{FF2B5EF4-FFF2-40B4-BE49-F238E27FC236}">
                <a16:creationId xmlns:a16="http://schemas.microsoft.com/office/drawing/2014/main" id="{AEEC03CA-75EC-88E1-80D6-046300FDECEC}"/>
              </a:ext>
            </a:extLst>
          </p:cNvPr>
          <p:cNvCxnSpPr>
            <a:cxnSpLocks/>
            <a:stCxn id="34" idx="3"/>
            <a:endCxn id="11" idx="1"/>
          </p:cNvCxnSpPr>
          <p:nvPr/>
        </p:nvCxnSpPr>
        <p:spPr>
          <a:xfrm flipV="1">
            <a:off x="1088965" y="1870488"/>
            <a:ext cx="1341397" cy="425340"/>
          </a:xfrm>
          <a:prstGeom prst="bentConnector3">
            <a:avLst/>
          </a:prstGeom>
          <a:ln w="12700">
            <a:solidFill>
              <a:srgbClr val="696161"/>
            </a:solidFill>
          </a:ln>
        </p:spPr>
        <p:style>
          <a:lnRef idx="1">
            <a:schemeClr val="accent1"/>
          </a:lnRef>
          <a:fillRef idx="0">
            <a:schemeClr val="accent1"/>
          </a:fillRef>
          <a:effectRef idx="0">
            <a:schemeClr val="accent1"/>
          </a:effectRef>
          <a:fontRef idx="minor">
            <a:schemeClr val="tx1"/>
          </a:fontRef>
        </p:style>
      </p:cxnSp>
      <p:pic>
        <p:nvPicPr>
          <p:cNvPr id="14" name="Graphic 13" descr="User">
            <a:extLst>
              <a:ext uri="{FF2B5EF4-FFF2-40B4-BE49-F238E27FC236}">
                <a16:creationId xmlns:a16="http://schemas.microsoft.com/office/drawing/2014/main" id="{5444EE95-B3DE-06E8-CC82-51A37A36E2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9269" y="1617096"/>
            <a:ext cx="404556" cy="404556"/>
          </a:xfrm>
          <a:prstGeom prst="rect">
            <a:avLst/>
          </a:prstGeom>
        </p:spPr>
      </p:pic>
      <p:cxnSp>
        <p:nvCxnSpPr>
          <p:cNvPr id="15" name="Connector: Elbow 14">
            <a:extLst>
              <a:ext uri="{FF2B5EF4-FFF2-40B4-BE49-F238E27FC236}">
                <a16:creationId xmlns:a16="http://schemas.microsoft.com/office/drawing/2014/main" id="{8F0852F5-43CC-F749-497A-EBC714DD6D95}"/>
              </a:ext>
            </a:extLst>
          </p:cNvPr>
          <p:cNvCxnSpPr>
            <a:cxnSpLocks/>
            <a:stCxn id="10" idx="2"/>
            <a:endCxn id="12" idx="1"/>
          </p:cNvCxnSpPr>
          <p:nvPr/>
        </p:nvCxnSpPr>
        <p:spPr>
          <a:xfrm rot="5400000" flipH="1" flipV="1">
            <a:off x="2435937" y="775924"/>
            <a:ext cx="314476" cy="3809794"/>
          </a:xfrm>
          <a:prstGeom prst="bentConnector4">
            <a:avLst>
              <a:gd name="adj1" fmla="val -136422"/>
              <a:gd name="adj2" fmla="val 52655"/>
            </a:avLst>
          </a:prstGeom>
          <a:ln w="12700">
            <a:solidFill>
              <a:srgbClr val="69616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7A1E017-B1B1-3A91-0478-5C1DC303B151}"/>
              </a:ext>
            </a:extLst>
          </p:cNvPr>
          <p:cNvSpPr txBox="1"/>
          <p:nvPr/>
        </p:nvSpPr>
        <p:spPr>
          <a:xfrm>
            <a:off x="7698659" y="1993350"/>
            <a:ext cx="1905776" cy="276999"/>
          </a:xfrm>
          <a:prstGeom prst="rect">
            <a:avLst/>
          </a:prstGeom>
          <a:noFill/>
        </p:spPr>
        <p:txBody>
          <a:bodyPr wrap="square" rtlCol="0">
            <a:spAutoFit/>
          </a:bodyPr>
          <a:lstStyle/>
          <a:p>
            <a:pPr algn="ctr"/>
            <a:r>
              <a:rPr lang="en-GB" sz="1200" dirty="0">
                <a:latin typeface="Calibri" panose="020F0502020204030204" pitchFamily="34" charset="0"/>
                <a:cs typeface="Calibri" panose="020F0502020204030204" pitchFamily="34" charset="0"/>
              </a:rPr>
              <a:t>eForms Authors </a:t>
            </a:r>
          </a:p>
        </p:txBody>
      </p:sp>
      <p:cxnSp>
        <p:nvCxnSpPr>
          <p:cNvPr id="17" name="Connector: Elbow 16">
            <a:extLst>
              <a:ext uri="{FF2B5EF4-FFF2-40B4-BE49-F238E27FC236}">
                <a16:creationId xmlns:a16="http://schemas.microsoft.com/office/drawing/2014/main" id="{128BCA3C-96F1-C0A1-3AA2-9CE759C7B180}"/>
              </a:ext>
            </a:extLst>
          </p:cNvPr>
          <p:cNvCxnSpPr>
            <a:cxnSpLocks/>
            <a:stCxn id="14" idx="1"/>
            <a:endCxn id="12" idx="3"/>
          </p:cNvCxnSpPr>
          <p:nvPr/>
        </p:nvCxnSpPr>
        <p:spPr>
          <a:xfrm rot="10800000" flipV="1">
            <a:off x="6023809" y="1819373"/>
            <a:ext cx="2425460" cy="704209"/>
          </a:xfrm>
          <a:prstGeom prst="bentConnector3">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8C77C14-5AAB-D403-D7A7-6E8EC77C23F3}"/>
              </a:ext>
            </a:extLst>
          </p:cNvPr>
          <p:cNvSpPr/>
          <p:nvPr/>
        </p:nvSpPr>
        <p:spPr>
          <a:xfrm>
            <a:off x="4483844" y="3040337"/>
            <a:ext cx="1525737" cy="401419"/>
          </a:xfrm>
          <a:prstGeom prst="rect">
            <a:avLst/>
          </a:prstGeom>
          <a:solidFill>
            <a:srgbClr val="99FFCC"/>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latin typeface="Calibri" panose="020F0502020204030204" pitchFamily="34" charset="0"/>
                <a:cs typeface="Calibri" panose="020F0502020204030204" pitchFamily="34" charset="0"/>
              </a:rPr>
              <a:t>O</a:t>
            </a:r>
            <a:r>
              <a:rPr lang="en-GB" sz="1200" dirty="0">
                <a:latin typeface="Calibri" panose="020F0502020204030204" pitchFamily="34" charset="0"/>
                <a:cs typeface="Calibri" panose="020F0502020204030204" pitchFamily="34" charset="0"/>
              </a:rPr>
              <a:t>utlook</a:t>
            </a:r>
          </a:p>
          <a:p>
            <a:pPr algn="ctr"/>
            <a:r>
              <a:rPr lang="en-GB" sz="1200" dirty="0">
                <a:latin typeface="Calibri" panose="020F0502020204030204" pitchFamily="34" charset="0"/>
                <a:cs typeface="Calibri" panose="020F0502020204030204" pitchFamily="34" charset="0"/>
              </a:rPr>
              <a:t>(mailboxes)</a:t>
            </a:r>
          </a:p>
        </p:txBody>
      </p:sp>
      <p:sp>
        <p:nvSpPr>
          <p:cNvPr id="19" name="Rectangle 18">
            <a:extLst>
              <a:ext uri="{FF2B5EF4-FFF2-40B4-BE49-F238E27FC236}">
                <a16:creationId xmlns:a16="http://schemas.microsoft.com/office/drawing/2014/main" id="{1DD26FE3-47CA-621A-A310-C6A54A4515E1}"/>
              </a:ext>
            </a:extLst>
          </p:cNvPr>
          <p:cNvSpPr/>
          <p:nvPr/>
        </p:nvSpPr>
        <p:spPr bwMode="auto">
          <a:xfrm>
            <a:off x="8403027" y="7266664"/>
            <a:ext cx="1605195" cy="124137"/>
          </a:xfrm>
          <a:prstGeom prst="rect">
            <a:avLst/>
          </a:prstGeom>
          <a:solidFill>
            <a:srgbClr val="99FFCC"/>
          </a:solidFill>
          <a:ln>
            <a:solidFill>
              <a:srgbClr val="F5786B"/>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solidFill>
                  <a:schemeClr val="dk1"/>
                </a:solidFill>
                <a:latin typeface="Calibri" panose="020F0502020204030204" pitchFamily="34" charset="0"/>
                <a:cs typeface="Calibri" panose="020F0502020204030204" pitchFamily="34" charset="0"/>
              </a:rPr>
              <a:t>Existing – new deployment </a:t>
            </a:r>
          </a:p>
        </p:txBody>
      </p:sp>
      <p:sp>
        <p:nvSpPr>
          <p:cNvPr id="20" name="Rectangle 19">
            <a:extLst>
              <a:ext uri="{FF2B5EF4-FFF2-40B4-BE49-F238E27FC236}">
                <a16:creationId xmlns:a16="http://schemas.microsoft.com/office/drawing/2014/main" id="{978F55F1-4B8B-43A3-99C0-50F77A23AE67}"/>
              </a:ext>
            </a:extLst>
          </p:cNvPr>
          <p:cNvSpPr/>
          <p:nvPr/>
        </p:nvSpPr>
        <p:spPr bwMode="auto">
          <a:xfrm>
            <a:off x="6668442" y="7086881"/>
            <a:ext cx="1605196" cy="124137"/>
          </a:xfrm>
          <a:prstGeom prst="rect">
            <a:avLst/>
          </a:prstGeom>
          <a:solidFill>
            <a:srgbClr val="F5786B"/>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54931" eaLnBrk="0" fontAlgn="base" hangingPunct="0">
              <a:spcBef>
                <a:spcPct val="50000"/>
              </a:spcBef>
              <a:spcAft>
                <a:spcPct val="0"/>
              </a:spcAft>
              <a:buClr>
                <a:schemeClr val="accent1"/>
              </a:buClr>
              <a:buSzPct val="95000"/>
            </a:pPr>
            <a:r>
              <a:rPr lang="en-GB" sz="800" dirty="0">
                <a:latin typeface="+mj-lt"/>
              </a:rPr>
              <a:t>New</a:t>
            </a:r>
          </a:p>
        </p:txBody>
      </p:sp>
      <p:sp>
        <p:nvSpPr>
          <p:cNvPr id="21" name="Rectangle 20">
            <a:extLst>
              <a:ext uri="{FF2B5EF4-FFF2-40B4-BE49-F238E27FC236}">
                <a16:creationId xmlns:a16="http://schemas.microsoft.com/office/drawing/2014/main" id="{F9A68083-6415-1FC5-7A63-916ADF14F32C}"/>
              </a:ext>
            </a:extLst>
          </p:cNvPr>
          <p:cNvSpPr/>
          <p:nvPr/>
        </p:nvSpPr>
        <p:spPr bwMode="auto">
          <a:xfrm>
            <a:off x="8388430" y="7086881"/>
            <a:ext cx="1605195" cy="124137"/>
          </a:xfrm>
          <a:prstGeom prst="rect">
            <a:avLst/>
          </a:prstGeom>
          <a:solidFill>
            <a:srgbClr val="FFCC66"/>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775423" eaLnBrk="0" fontAlgn="base" hangingPunct="0">
              <a:spcBef>
                <a:spcPct val="50000"/>
              </a:spcBef>
              <a:spcAft>
                <a:spcPct val="0"/>
              </a:spcAft>
              <a:buClr>
                <a:srgbClr val="42145F"/>
              </a:buClr>
              <a:buSzPct val="95000"/>
            </a:pPr>
            <a:r>
              <a:rPr lang="en-GB" sz="800" dirty="0">
                <a:solidFill>
                  <a:prstClr val="black"/>
                </a:solidFill>
                <a:latin typeface="+mj-lt"/>
                <a:cs typeface="Arial" pitchFamily="34" charset="0"/>
              </a:rPr>
              <a:t>Existing - Changed </a:t>
            </a:r>
          </a:p>
        </p:txBody>
      </p:sp>
      <p:sp>
        <p:nvSpPr>
          <p:cNvPr id="22" name="Title 3">
            <a:extLst>
              <a:ext uri="{FF2B5EF4-FFF2-40B4-BE49-F238E27FC236}">
                <a16:creationId xmlns:a16="http://schemas.microsoft.com/office/drawing/2014/main" id="{9C95EE67-BA4E-87CB-D269-E17FC0E96450}"/>
              </a:ext>
            </a:extLst>
          </p:cNvPr>
          <p:cNvSpPr txBox="1">
            <a:spLocks/>
          </p:cNvSpPr>
          <p:nvPr/>
        </p:nvSpPr>
        <p:spPr bwMode="gray">
          <a:xfrm>
            <a:off x="3694830" y="1254631"/>
            <a:ext cx="2150339" cy="284457"/>
          </a:xfrm>
          <a:prstGeom prst="rect">
            <a:avLst/>
          </a:prstGeom>
        </p:spPr>
        <p:txBody>
          <a:bodyPr vert="horz" wrap="none" lIns="0" tIns="0" rIns="0" bIns="0" rtlCol="0" anchor="t">
            <a:noAutofit/>
          </a:bodyPr>
          <a:lstStyle>
            <a:lvl1pPr algn="l" defTabSz="1034701" rtl="0" eaLnBrk="1" latinLnBrk="0" hangingPunct="1">
              <a:lnSpc>
                <a:spcPct val="100000"/>
              </a:lnSpc>
              <a:spcBef>
                <a:spcPct val="0"/>
              </a:spcBef>
              <a:buNone/>
              <a:defRPr sz="2400" b="0" kern="1200" baseline="0">
                <a:solidFill>
                  <a:schemeClr val="tx2"/>
                </a:solidFill>
                <a:effectLst/>
                <a:latin typeface="RN House Sans Regular" panose="020B0504020203020204" pitchFamily="34" charset="0"/>
                <a:ea typeface="+mj-ea"/>
                <a:cs typeface="+mj-cs"/>
              </a:defRPr>
            </a:lvl1pPr>
          </a:lstStyle>
          <a:p>
            <a:pPr algn="ctr"/>
            <a:r>
              <a:rPr lang="en-GB" altLang="en-US" sz="1400" dirty="0"/>
              <a:t>AS-IS</a:t>
            </a:r>
            <a:endParaRPr lang="en-GB" sz="1400" dirty="0"/>
          </a:p>
        </p:txBody>
      </p:sp>
      <p:sp>
        <p:nvSpPr>
          <p:cNvPr id="23" name="Title 3">
            <a:extLst>
              <a:ext uri="{FF2B5EF4-FFF2-40B4-BE49-F238E27FC236}">
                <a16:creationId xmlns:a16="http://schemas.microsoft.com/office/drawing/2014/main" id="{F3D6C5EB-E1CB-E3F2-54FB-4FF4DBC3EE2D}"/>
              </a:ext>
            </a:extLst>
          </p:cNvPr>
          <p:cNvSpPr txBox="1">
            <a:spLocks/>
          </p:cNvSpPr>
          <p:nvPr/>
        </p:nvSpPr>
        <p:spPr bwMode="gray">
          <a:xfrm>
            <a:off x="4124362" y="4327072"/>
            <a:ext cx="2150339" cy="284457"/>
          </a:xfrm>
          <a:prstGeom prst="rect">
            <a:avLst/>
          </a:prstGeom>
        </p:spPr>
        <p:txBody>
          <a:bodyPr vert="horz" wrap="none" lIns="0" tIns="0" rIns="0" bIns="0" rtlCol="0" anchor="t">
            <a:noAutofit/>
          </a:bodyPr>
          <a:lstStyle>
            <a:lvl1pPr algn="l" defTabSz="1034701" rtl="0" eaLnBrk="1" latinLnBrk="0" hangingPunct="1">
              <a:lnSpc>
                <a:spcPct val="100000"/>
              </a:lnSpc>
              <a:spcBef>
                <a:spcPct val="0"/>
              </a:spcBef>
              <a:buNone/>
              <a:defRPr sz="2400" b="0" kern="1200" baseline="0">
                <a:solidFill>
                  <a:schemeClr val="tx2"/>
                </a:solidFill>
                <a:effectLst/>
                <a:latin typeface="RN House Sans Regular" panose="020B0504020203020204" pitchFamily="34" charset="0"/>
                <a:ea typeface="+mj-ea"/>
                <a:cs typeface="+mj-cs"/>
              </a:defRPr>
            </a:lvl1pPr>
          </a:lstStyle>
          <a:p>
            <a:pPr algn="ctr"/>
            <a:r>
              <a:rPr lang="en-GB" altLang="en-US" sz="1400" dirty="0"/>
              <a:t>TO-BE</a:t>
            </a:r>
            <a:endParaRPr lang="en-GB" sz="1400" dirty="0"/>
          </a:p>
        </p:txBody>
      </p:sp>
      <p:pic>
        <p:nvPicPr>
          <p:cNvPr id="24" name="Graphic 23" descr="User">
            <a:extLst>
              <a:ext uri="{FF2B5EF4-FFF2-40B4-BE49-F238E27FC236}">
                <a16:creationId xmlns:a16="http://schemas.microsoft.com/office/drawing/2014/main" id="{1F534243-954E-A2A9-570B-9A73159DC7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906" y="5408679"/>
            <a:ext cx="404556" cy="404556"/>
          </a:xfrm>
          <a:prstGeom prst="rect">
            <a:avLst/>
          </a:prstGeom>
        </p:spPr>
      </p:pic>
      <p:sp>
        <p:nvSpPr>
          <p:cNvPr id="25" name="Rectangle 24">
            <a:extLst>
              <a:ext uri="{FF2B5EF4-FFF2-40B4-BE49-F238E27FC236}">
                <a16:creationId xmlns:a16="http://schemas.microsoft.com/office/drawing/2014/main" id="{40CEC317-4825-4F28-1EDD-E3BDD82C4FA5}"/>
              </a:ext>
            </a:extLst>
          </p:cNvPr>
          <p:cNvSpPr/>
          <p:nvPr/>
        </p:nvSpPr>
        <p:spPr>
          <a:xfrm>
            <a:off x="2526112" y="4555747"/>
            <a:ext cx="1525737" cy="506783"/>
          </a:xfrm>
          <a:prstGeom prst="rect">
            <a:avLst/>
          </a:prstGeom>
          <a:solidFill>
            <a:srgbClr val="99FFCC"/>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a:latin typeface="Calibri" panose="020F0502020204030204" pitchFamily="34" charset="0"/>
                <a:cs typeface="Calibri" panose="020F0502020204030204" pitchFamily="34" charset="0"/>
              </a:rPr>
              <a:t>ELA</a:t>
            </a:r>
          </a:p>
        </p:txBody>
      </p:sp>
      <p:sp>
        <p:nvSpPr>
          <p:cNvPr id="26" name="Rectangle 25">
            <a:extLst>
              <a:ext uri="{FF2B5EF4-FFF2-40B4-BE49-F238E27FC236}">
                <a16:creationId xmlns:a16="http://schemas.microsoft.com/office/drawing/2014/main" id="{6D4B3387-7B4E-7228-8D8B-45E8F38F0BC5}"/>
              </a:ext>
            </a:extLst>
          </p:cNvPr>
          <p:cNvSpPr/>
          <p:nvPr/>
        </p:nvSpPr>
        <p:spPr>
          <a:xfrm>
            <a:off x="4342570" y="5306452"/>
            <a:ext cx="1525737" cy="506783"/>
          </a:xfrm>
          <a:prstGeom prst="rect">
            <a:avLst/>
          </a:prstGeom>
          <a:solidFill>
            <a:srgbClr val="F5786B"/>
          </a:solidFill>
          <a:ln w="285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54931" eaLnBrk="0" fontAlgn="base" hangingPunct="0">
              <a:spcBef>
                <a:spcPct val="50000"/>
              </a:spcBef>
              <a:spcAft>
                <a:spcPct val="0"/>
              </a:spcAft>
              <a:buClr>
                <a:schemeClr val="accent1"/>
              </a:buClr>
              <a:buSzPct val="95000"/>
            </a:pPr>
            <a:r>
              <a:rPr lang="en-GB" sz="1200" dirty="0">
                <a:solidFill>
                  <a:schemeClr val="tx1"/>
                </a:solidFill>
                <a:latin typeface="Calibri" panose="020F0502020204030204" pitchFamily="34" charset="0"/>
                <a:cs typeface="Calibri" panose="020F0502020204030204" pitchFamily="34" charset="0"/>
              </a:rPr>
              <a:t>eForms (Retail)</a:t>
            </a:r>
          </a:p>
        </p:txBody>
      </p:sp>
      <p:cxnSp>
        <p:nvCxnSpPr>
          <p:cNvPr id="27" name="Connector: Elbow 26">
            <a:extLst>
              <a:ext uri="{FF2B5EF4-FFF2-40B4-BE49-F238E27FC236}">
                <a16:creationId xmlns:a16="http://schemas.microsoft.com/office/drawing/2014/main" id="{2F543556-C287-B673-1FF7-C6E64033CC57}"/>
              </a:ext>
            </a:extLst>
          </p:cNvPr>
          <p:cNvCxnSpPr>
            <a:cxnSpLocks/>
            <a:stCxn id="35" idx="3"/>
            <a:endCxn id="25" idx="1"/>
          </p:cNvCxnSpPr>
          <p:nvPr/>
        </p:nvCxnSpPr>
        <p:spPr>
          <a:xfrm flipV="1">
            <a:off x="1009405" y="4809139"/>
            <a:ext cx="1516707" cy="432995"/>
          </a:xfrm>
          <a:prstGeom prst="bentConnector3">
            <a:avLst/>
          </a:prstGeom>
          <a:ln w="12700">
            <a:solidFill>
              <a:srgbClr val="696161"/>
            </a:solidFill>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EA58246B-661A-E2E4-7455-90BF286C40E3}"/>
              </a:ext>
            </a:extLst>
          </p:cNvPr>
          <p:cNvCxnSpPr>
            <a:stCxn id="24" idx="2"/>
            <a:endCxn id="26" idx="1"/>
          </p:cNvCxnSpPr>
          <p:nvPr/>
        </p:nvCxnSpPr>
        <p:spPr>
          <a:xfrm rot="5400000" flipH="1" flipV="1">
            <a:off x="2341681" y="3812347"/>
            <a:ext cx="253391" cy="3748386"/>
          </a:xfrm>
          <a:prstGeom prst="bentConnector4">
            <a:avLst>
              <a:gd name="adj1" fmla="val -90216"/>
              <a:gd name="adj2" fmla="val 52698"/>
            </a:avLst>
          </a:prstGeom>
          <a:ln w="12700">
            <a:solidFill>
              <a:srgbClr val="69616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F86B4CB-BBE4-65A1-790B-DB1184496818}"/>
              </a:ext>
            </a:extLst>
          </p:cNvPr>
          <p:cNvSpPr txBox="1"/>
          <p:nvPr/>
        </p:nvSpPr>
        <p:spPr>
          <a:xfrm>
            <a:off x="7674255" y="5055347"/>
            <a:ext cx="1905776" cy="276999"/>
          </a:xfrm>
          <a:prstGeom prst="rect">
            <a:avLst/>
          </a:prstGeom>
          <a:noFill/>
        </p:spPr>
        <p:txBody>
          <a:bodyPr wrap="square" rtlCol="0">
            <a:spAutoFit/>
          </a:bodyPr>
          <a:lstStyle/>
          <a:p>
            <a:pPr algn="ctr"/>
            <a:r>
              <a:rPr lang="en-GB" sz="1200" dirty="0">
                <a:latin typeface="Calibri" panose="020F0502020204030204" pitchFamily="34" charset="0"/>
                <a:cs typeface="Calibri" panose="020F0502020204030204" pitchFamily="34" charset="0"/>
              </a:rPr>
              <a:t>eForms Authors </a:t>
            </a:r>
          </a:p>
        </p:txBody>
      </p:sp>
      <p:cxnSp>
        <p:nvCxnSpPr>
          <p:cNvPr id="30" name="Connector: Elbow 29">
            <a:extLst>
              <a:ext uri="{FF2B5EF4-FFF2-40B4-BE49-F238E27FC236}">
                <a16:creationId xmlns:a16="http://schemas.microsoft.com/office/drawing/2014/main" id="{F6F8BA8D-7F28-9D12-00EB-FF0F97986744}"/>
              </a:ext>
            </a:extLst>
          </p:cNvPr>
          <p:cNvCxnSpPr>
            <a:cxnSpLocks/>
            <a:stCxn id="32" idx="1"/>
            <a:endCxn id="26" idx="3"/>
          </p:cNvCxnSpPr>
          <p:nvPr/>
        </p:nvCxnSpPr>
        <p:spPr>
          <a:xfrm rot="10800000" flipV="1">
            <a:off x="5868307" y="4827850"/>
            <a:ext cx="2534720" cy="731993"/>
          </a:xfrm>
          <a:prstGeom prst="bentConnector3">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349691C-EF0B-8523-965A-8C32123ED149}"/>
              </a:ext>
            </a:extLst>
          </p:cNvPr>
          <p:cNvSpPr/>
          <p:nvPr/>
        </p:nvSpPr>
        <p:spPr>
          <a:xfrm>
            <a:off x="4356314" y="6199707"/>
            <a:ext cx="1525737" cy="407617"/>
          </a:xfrm>
          <a:prstGeom prst="rect">
            <a:avLst/>
          </a:prstGeom>
          <a:solidFill>
            <a:srgbClr val="99FFCC"/>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latin typeface="Calibri" panose="020F0502020204030204" pitchFamily="34" charset="0"/>
                <a:cs typeface="Calibri" panose="020F0502020204030204" pitchFamily="34" charset="0"/>
              </a:rPr>
              <a:t>O</a:t>
            </a:r>
            <a:r>
              <a:rPr lang="en-GB" sz="1200" dirty="0">
                <a:latin typeface="Calibri" panose="020F0502020204030204" pitchFamily="34" charset="0"/>
                <a:cs typeface="Calibri" panose="020F0502020204030204" pitchFamily="34" charset="0"/>
              </a:rPr>
              <a:t>utlook</a:t>
            </a:r>
          </a:p>
          <a:p>
            <a:pPr algn="ctr"/>
            <a:r>
              <a:rPr lang="en-GB" sz="1200" dirty="0">
                <a:latin typeface="Calibri" panose="020F0502020204030204" pitchFamily="34" charset="0"/>
                <a:cs typeface="Calibri" panose="020F0502020204030204" pitchFamily="34" charset="0"/>
              </a:rPr>
              <a:t>(mailboxes)</a:t>
            </a:r>
          </a:p>
        </p:txBody>
      </p:sp>
      <p:pic>
        <p:nvPicPr>
          <p:cNvPr id="32" name="Graphic 31" descr="User">
            <a:extLst>
              <a:ext uri="{FF2B5EF4-FFF2-40B4-BE49-F238E27FC236}">
                <a16:creationId xmlns:a16="http://schemas.microsoft.com/office/drawing/2014/main" id="{CF2F73C5-B931-2DCE-5260-7EDBA7DAC7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03027" y="4625573"/>
            <a:ext cx="404556" cy="404556"/>
          </a:xfrm>
          <a:prstGeom prst="rect">
            <a:avLst/>
          </a:prstGeom>
        </p:spPr>
      </p:pic>
      <p:cxnSp>
        <p:nvCxnSpPr>
          <p:cNvPr id="33" name="Connector: Elbow 32">
            <a:extLst>
              <a:ext uri="{FF2B5EF4-FFF2-40B4-BE49-F238E27FC236}">
                <a16:creationId xmlns:a16="http://schemas.microsoft.com/office/drawing/2014/main" id="{28B7513D-F8CD-F09D-0DE2-3518D5C88B75}"/>
              </a:ext>
            </a:extLst>
          </p:cNvPr>
          <p:cNvCxnSpPr>
            <a:cxnSpLocks/>
            <a:stCxn id="10" idx="2"/>
            <a:endCxn id="18" idx="1"/>
          </p:cNvCxnSpPr>
          <p:nvPr/>
        </p:nvCxnSpPr>
        <p:spPr>
          <a:xfrm rot="16200000" flipH="1">
            <a:off x="2384567" y="1141770"/>
            <a:ext cx="402988" cy="3795566"/>
          </a:xfrm>
          <a:prstGeom prst="bentConnector2">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A000FD8-C779-AC69-BDA7-5E7783D43600}"/>
              </a:ext>
            </a:extLst>
          </p:cNvPr>
          <p:cNvSpPr txBox="1"/>
          <p:nvPr/>
        </p:nvSpPr>
        <p:spPr>
          <a:xfrm>
            <a:off x="91087" y="2064995"/>
            <a:ext cx="997878" cy="461665"/>
          </a:xfrm>
          <a:prstGeom prst="rect">
            <a:avLst/>
          </a:prstGeom>
          <a:noFill/>
        </p:spPr>
        <p:txBody>
          <a:bodyPr wrap="square" rtlCol="0">
            <a:spAutoFit/>
          </a:bodyPr>
          <a:lstStyle/>
          <a:p>
            <a:pPr algn="ctr"/>
            <a:r>
              <a:rPr lang="en-GB" sz="1200" dirty="0">
                <a:latin typeface="Calibri" panose="020F0502020204030204" pitchFamily="34" charset="0"/>
                <a:cs typeface="Calibri" panose="020F0502020204030204" pitchFamily="34" charset="0"/>
              </a:rPr>
              <a:t>Telephony</a:t>
            </a:r>
          </a:p>
          <a:p>
            <a:pPr algn="ctr"/>
            <a:r>
              <a:rPr lang="en-GB" sz="1200" dirty="0">
                <a:latin typeface="Calibri" panose="020F0502020204030204" pitchFamily="34" charset="0"/>
                <a:cs typeface="Calibri" panose="020F0502020204030204" pitchFamily="34" charset="0"/>
              </a:rPr>
              <a:t>/CC staff </a:t>
            </a:r>
          </a:p>
        </p:txBody>
      </p:sp>
      <p:sp>
        <p:nvSpPr>
          <p:cNvPr id="35" name="TextBox 34">
            <a:extLst>
              <a:ext uri="{FF2B5EF4-FFF2-40B4-BE49-F238E27FC236}">
                <a16:creationId xmlns:a16="http://schemas.microsoft.com/office/drawing/2014/main" id="{35CDAF24-4A75-D58A-ACC6-17581029DE8C}"/>
              </a:ext>
            </a:extLst>
          </p:cNvPr>
          <p:cNvSpPr txBox="1"/>
          <p:nvPr/>
        </p:nvSpPr>
        <p:spPr>
          <a:xfrm>
            <a:off x="179477" y="5011301"/>
            <a:ext cx="829928" cy="461665"/>
          </a:xfrm>
          <a:prstGeom prst="rect">
            <a:avLst/>
          </a:prstGeom>
          <a:noFill/>
        </p:spPr>
        <p:txBody>
          <a:bodyPr wrap="square" rtlCol="0">
            <a:spAutoFit/>
          </a:bodyPr>
          <a:lstStyle/>
          <a:p>
            <a:pPr algn="ctr"/>
            <a:r>
              <a:rPr lang="en-GB" sz="1200" dirty="0">
                <a:latin typeface="Calibri" panose="020F0502020204030204" pitchFamily="34" charset="0"/>
                <a:cs typeface="Calibri" panose="020F0502020204030204" pitchFamily="34" charset="0"/>
              </a:rPr>
              <a:t>Telephony</a:t>
            </a:r>
          </a:p>
          <a:p>
            <a:pPr algn="ctr"/>
            <a:r>
              <a:rPr lang="en-GB" sz="1200" dirty="0">
                <a:latin typeface="Calibri" panose="020F0502020204030204" pitchFamily="34" charset="0"/>
                <a:cs typeface="Calibri" panose="020F0502020204030204" pitchFamily="34" charset="0"/>
              </a:rPr>
              <a:t>/CC staff </a:t>
            </a:r>
          </a:p>
        </p:txBody>
      </p:sp>
      <p:cxnSp>
        <p:nvCxnSpPr>
          <p:cNvPr id="36" name="Straight Connector 35">
            <a:extLst>
              <a:ext uri="{FF2B5EF4-FFF2-40B4-BE49-F238E27FC236}">
                <a16:creationId xmlns:a16="http://schemas.microsoft.com/office/drawing/2014/main" id="{BFA66A8A-2125-BA94-D9D6-CD66CAF8E357}"/>
              </a:ext>
            </a:extLst>
          </p:cNvPr>
          <p:cNvCxnSpPr>
            <a:stCxn id="26" idx="2"/>
            <a:endCxn id="31" idx="0"/>
          </p:cNvCxnSpPr>
          <p:nvPr/>
        </p:nvCxnSpPr>
        <p:spPr>
          <a:xfrm>
            <a:off x="5105439" y="5813235"/>
            <a:ext cx="13744" cy="386472"/>
          </a:xfrm>
          <a:prstGeom prst="line">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BB936CC-8D55-1C27-CF3C-062A9961D9F7}"/>
              </a:ext>
            </a:extLst>
          </p:cNvPr>
          <p:cNvCxnSpPr>
            <a:cxnSpLocks/>
          </p:cNvCxnSpPr>
          <p:nvPr/>
        </p:nvCxnSpPr>
        <p:spPr>
          <a:xfrm flipV="1">
            <a:off x="91087" y="3970751"/>
            <a:ext cx="9666688" cy="87682"/>
          </a:xfrm>
          <a:prstGeom prst="line">
            <a:avLst/>
          </a:prstGeom>
          <a:ln w="12700">
            <a:solidFill>
              <a:srgbClr val="696161"/>
            </a:solidFill>
          </a:ln>
        </p:spPr>
        <p:style>
          <a:lnRef idx="1">
            <a:schemeClr val="accent1"/>
          </a:lnRef>
          <a:fillRef idx="0">
            <a:schemeClr val="accent1"/>
          </a:fillRef>
          <a:effectRef idx="0">
            <a:schemeClr val="accent1"/>
          </a:effectRef>
          <a:fontRef idx="minor">
            <a:schemeClr val="tx1"/>
          </a:fontRef>
        </p:style>
      </p:cxnSp>
      <p:pic>
        <p:nvPicPr>
          <p:cNvPr id="38" name="Graphic 37" descr="User">
            <a:extLst>
              <a:ext uri="{FF2B5EF4-FFF2-40B4-BE49-F238E27FC236}">
                <a16:creationId xmlns:a16="http://schemas.microsoft.com/office/drawing/2014/main" id="{8C0303C6-1AD1-36C8-9D20-DE5C27BAF3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24865" y="2722893"/>
            <a:ext cx="404556" cy="404556"/>
          </a:xfrm>
          <a:prstGeom prst="rect">
            <a:avLst/>
          </a:prstGeom>
        </p:spPr>
      </p:pic>
      <p:sp>
        <p:nvSpPr>
          <p:cNvPr id="39" name="TextBox 38">
            <a:extLst>
              <a:ext uri="{FF2B5EF4-FFF2-40B4-BE49-F238E27FC236}">
                <a16:creationId xmlns:a16="http://schemas.microsoft.com/office/drawing/2014/main" id="{146B4E28-2C71-98CE-0B17-5FC3218FDDFC}"/>
              </a:ext>
            </a:extLst>
          </p:cNvPr>
          <p:cNvSpPr txBox="1"/>
          <p:nvPr/>
        </p:nvSpPr>
        <p:spPr>
          <a:xfrm>
            <a:off x="8101112" y="3136361"/>
            <a:ext cx="1330987" cy="276999"/>
          </a:xfrm>
          <a:prstGeom prst="rect">
            <a:avLst/>
          </a:prstGeom>
          <a:noFill/>
        </p:spPr>
        <p:txBody>
          <a:bodyPr wrap="square" rtlCol="0">
            <a:spAutoFit/>
          </a:bodyPr>
          <a:lstStyle/>
          <a:p>
            <a:pPr algn="ctr"/>
            <a:r>
              <a:rPr lang="en-GB" sz="1200" dirty="0">
                <a:latin typeface="Calibri" panose="020F0502020204030204" pitchFamily="34" charset="0"/>
                <a:cs typeface="Calibri" panose="020F0502020204030204" pitchFamily="34" charset="0"/>
              </a:rPr>
              <a:t>Ops staff </a:t>
            </a:r>
          </a:p>
        </p:txBody>
      </p:sp>
      <p:pic>
        <p:nvPicPr>
          <p:cNvPr id="40" name="Graphic 39" descr="User">
            <a:extLst>
              <a:ext uri="{FF2B5EF4-FFF2-40B4-BE49-F238E27FC236}">
                <a16:creationId xmlns:a16="http://schemas.microsoft.com/office/drawing/2014/main" id="{05852C4E-98E9-8633-F980-807834B738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58504" y="5979738"/>
            <a:ext cx="404556" cy="404556"/>
          </a:xfrm>
          <a:prstGeom prst="rect">
            <a:avLst/>
          </a:prstGeom>
        </p:spPr>
      </p:pic>
      <p:sp>
        <p:nvSpPr>
          <p:cNvPr id="41" name="TextBox 40">
            <a:extLst>
              <a:ext uri="{FF2B5EF4-FFF2-40B4-BE49-F238E27FC236}">
                <a16:creationId xmlns:a16="http://schemas.microsoft.com/office/drawing/2014/main" id="{1298F0C5-234D-4CB0-5A17-6B1346E79375}"/>
              </a:ext>
            </a:extLst>
          </p:cNvPr>
          <p:cNvSpPr txBox="1"/>
          <p:nvPr/>
        </p:nvSpPr>
        <p:spPr>
          <a:xfrm>
            <a:off x="8097173" y="6418258"/>
            <a:ext cx="1330987" cy="276999"/>
          </a:xfrm>
          <a:prstGeom prst="rect">
            <a:avLst/>
          </a:prstGeom>
          <a:noFill/>
        </p:spPr>
        <p:txBody>
          <a:bodyPr wrap="square" rtlCol="0">
            <a:spAutoFit/>
          </a:bodyPr>
          <a:lstStyle/>
          <a:p>
            <a:pPr algn="ctr"/>
            <a:r>
              <a:rPr lang="en-GB" sz="1200" dirty="0">
                <a:latin typeface="Calibri" panose="020F0502020204030204" pitchFamily="34" charset="0"/>
                <a:cs typeface="Calibri" panose="020F0502020204030204" pitchFamily="34" charset="0"/>
              </a:rPr>
              <a:t>Ops staff </a:t>
            </a:r>
          </a:p>
        </p:txBody>
      </p:sp>
      <p:cxnSp>
        <p:nvCxnSpPr>
          <p:cNvPr id="42" name="Connector: Elbow 41">
            <a:extLst>
              <a:ext uri="{FF2B5EF4-FFF2-40B4-BE49-F238E27FC236}">
                <a16:creationId xmlns:a16="http://schemas.microsoft.com/office/drawing/2014/main" id="{28A3A6BD-7979-4CF3-6511-45F6CB9827FE}"/>
              </a:ext>
            </a:extLst>
          </p:cNvPr>
          <p:cNvCxnSpPr>
            <a:endCxn id="40" idx="1"/>
          </p:cNvCxnSpPr>
          <p:nvPr/>
        </p:nvCxnSpPr>
        <p:spPr>
          <a:xfrm flipV="1">
            <a:off x="5962401" y="6182016"/>
            <a:ext cx="2496103" cy="236242"/>
          </a:xfrm>
          <a:prstGeom prst="bentConnector3">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D9D8D48A-2846-46E6-31C9-A7D7AF690F8B}"/>
              </a:ext>
            </a:extLst>
          </p:cNvPr>
          <p:cNvCxnSpPr/>
          <p:nvPr/>
        </p:nvCxnSpPr>
        <p:spPr>
          <a:xfrm flipV="1">
            <a:off x="6009581" y="2940757"/>
            <a:ext cx="2496103" cy="236242"/>
          </a:xfrm>
          <a:prstGeom prst="bentConnector3">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E01C2951-3EFB-D493-0269-C900B8960DBF}"/>
              </a:ext>
            </a:extLst>
          </p:cNvPr>
          <p:cNvCxnSpPr>
            <a:stCxn id="14" idx="1"/>
            <a:endCxn id="11" idx="3"/>
          </p:cNvCxnSpPr>
          <p:nvPr/>
        </p:nvCxnSpPr>
        <p:spPr>
          <a:xfrm rot="10800000" flipV="1">
            <a:off x="3956099" y="1819374"/>
            <a:ext cx="4493170" cy="51114"/>
          </a:xfrm>
          <a:prstGeom prst="bentConnector3">
            <a:avLst/>
          </a:prstGeom>
          <a:ln w="12700">
            <a:solidFill>
              <a:srgbClr val="696161"/>
            </a:solidFill>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004F499E-196E-5797-6694-0C947C81B374}"/>
              </a:ext>
            </a:extLst>
          </p:cNvPr>
          <p:cNvCxnSpPr>
            <a:stCxn id="32" idx="1"/>
            <a:endCxn id="25" idx="3"/>
          </p:cNvCxnSpPr>
          <p:nvPr/>
        </p:nvCxnSpPr>
        <p:spPr>
          <a:xfrm rot="10800000">
            <a:off x="4051849" y="4809139"/>
            <a:ext cx="4351178" cy="18712"/>
          </a:xfrm>
          <a:prstGeom prst="bentConnector3">
            <a:avLst/>
          </a:prstGeom>
          <a:ln w="12700">
            <a:solidFill>
              <a:srgbClr val="69616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806D2B0-B094-C610-5974-7A289072C348}"/>
              </a:ext>
            </a:extLst>
          </p:cNvPr>
          <p:cNvSpPr txBox="1"/>
          <p:nvPr/>
        </p:nvSpPr>
        <p:spPr>
          <a:xfrm>
            <a:off x="5346700" y="1617095"/>
            <a:ext cx="928001" cy="370793"/>
          </a:xfrm>
          <a:prstGeom prst="rect">
            <a:avLst/>
          </a:prstGeom>
          <a:noFill/>
        </p:spPr>
        <p:txBody>
          <a:bodyPr wrap="square" lIns="0" tIns="0" rIns="0" bIns="0" rtlCol="0">
            <a:noAutofit/>
          </a:bodyPr>
          <a:lstStyle/>
          <a:p>
            <a:r>
              <a:rPr lang="en-US" sz="900" dirty="0">
                <a:latin typeface="Arial" panose="020B0604020202020204" pitchFamily="34" charset="0"/>
                <a:cs typeface="Arial" panose="020B0604020202020204" pitchFamily="34" charset="0"/>
              </a:rPr>
              <a:t>b. Update URL/links in Ella</a:t>
            </a:r>
            <a:endParaRPr lang="en-GB" sz="900" dirty="0" err="1">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EED654C0-258A-779D-EFF3-CFFA21F5AB51}"/>
              </a:ext>
            </a:extLst>
          </p:cNvPr>
          <p:cNvSpPr txBox="1"/>
          <p:nvPr/>
        </p:nvSpPr>
        <p:spPr>
          <a:xfrm>
            <a:off x="6207666" y="2209077"/>
            <a:ext cx="928001" cy="370793"/>
          </a:xfrm>
          <a:prstGeom prst="rect">
            <a:avLst/>
          </a:prstGeom>
          <a:noFill/>
        </p:spPr>
        <p:txBody>
          <a:bodyPr wrap="square" lIns="0" tIns="0" rIns="0" bIns="0" rtlCol="0">
            <a:noAutofit/>
          </a:bodyPr>
          <a:lstStyle/>
          <a:p>
            <a:r>
              <a:rPr lang="en-US" sz="900" dirty="0">
                <a:latin typeface="Arial" panose="020B0604020202020204" pitchFamily="34" charset="0"/>
                <a:cs typeface="Arial" panose="020B0604020202020204" pitchFamily="34" charset="0"/>
              </a:rPr>
              <a:t>a. Create/update forms.</a:t>
            </a:r>
            <a:endParaRPr lang="en-GB" sz="900" dirty="0" err="1">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0149CF10-DA6E-A9CE-E213-FDCB0672AEEC}"/>
              </a:ext>
            </a:extLst>
          </p:cNvPr>
          <p:cNvSpPr txBox="1"/>
          <p:nvPr/>
        </p:nvSpPr>
        <p:spPr>
          <a:xfrm>
            <a:off x="6094797" y="5191124"/>
            <a:ext cx="928001" cy="370793"/>
          </a:xfrm>
          <a:prstGeom prst="rect">
            <a:avLst/>
          </a:prstGeom>
          <a:noFill/>
        </p:spPr>
        <p:txBody>
          <a:bodyPr wrap="square" lIns="0" tIns="0" rIns="0" bIns="0" rtlCol="0">
            <a:noAutofit/>
          </a:bodyPr>
          <a:lstStyle/>
          <a:p>
            <a:r>
              <a:rPr lang="en-US" sz="900" dirty="0">
                <a:solidFill>
                  <a:schemeClr val="tx2"/>
                </a:solidFill>
                <a:latin typeface="Arial" panose="020B0604020202020204" pitchFamily="34" charset="0"/>
                <a:cs typeface="Arial" panose="020B0604020202020204" pitchFamily="34" charset="0"/>
              </a:rPr>
              <a:t>a. Create/update forms.</a:t>
            </a:r>
            <a:endParaRPr lang="en-GB" sz="900" dirty="0" err="1">
              <a:solidFill>
                <a:schemeClr val="tx2"/>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F7EFC0F0-CE69-88BE-A42C-1939A389D2DC}"/>
              </a:ext>
            </a:extLst>
          </p:cNvPr>
          <p:cNvSpPr txBox="1"/>
          <p:nvPr/>
        </p:nvSpPr>
        <p:spPr>
          <a:xfrm>
            <a:off x="5060832" y="4813807"/>
            <a:ext cx="928001" cy="370793"/>
          </a:xfrm>
          <a:prstGeom prst="rect">
            <a:avLst/>
          </a:prstGeom>
          <a:noFill/>
        </p:spPr>
        <p:txBody>
          <a:bodyPr wrap="square" lIns="0" tIns="0" rIns="0" bIns="0" rtlCol="0">
            <a:noAutofit/>
          </a:bodyPr>
          <a:lstStyle/>
          <a:p>
            <a:r>
              <a:rPr lang="en-US" sz="900" dirty="0">
                <a:solidFill>
                  <a:schemeClr val="tx2"/>
                </a:solidFill>
                <a:latin typeface="Arial" panose="020B0604020202020204" pitchFamily="34" charset="0"/>
                <a:cs typeface="Arial" panose="020B0604020202020204" pitchFamily="34" charset="0"/>
              </a:rPr>
              <a:t>b. Update URL/links in Ella</a:t>
            </a:r>
            <a:endParaRPr lang="en-GB" sz="900" dirty="0" err="1">
              <a:solidFill>
                <a:schemeClr val="tx2"/>
              </a:solidFill>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D30653F1-02D9-0304-3F68-25CD0077F98B}"/>
              </a:ext>
            </a:extLst>
          </p:cNvPr>
          <p:cNvSpPr txBox="1"/>
          <p:nvPr/>
        </p:nvSpPr>
        <p:spPr>
          <a:xfrm>
            <a:off x="1097805" y="1655747"/>
            <a:ext cx="928001" cy="599197"/>
          </a:xfrm>
          <a:prstGeom prst="rect">
            <a:avLst/>
          </a:prstGeom>
          <a:noFill/>
        </p:spPr>
        <p:txBody>
          <a:bodyPr wrap="square" lIns="0" tIns="0" rIns="0" bIns="0" rtlCol="0">
            <a:noAutofit/>
          </a:bodyPr>
          <a:lstStyle/>
          <a:p>
            <a:r>
              <a:rPr lang="en-US" sz="900" dirty="0">
                <a:solidFill>
                  <a:schemeClr val="tx2"/>
                </a:solidFill>
                <a:latin typeface="Arial" panose="020B0604020202020204" pitchFamily="34" charset="0"/>
                <a:cs typeface="Arial" panose="020B0604020202020204" pitchFamily="34" charset="0"/>
              </a:rPr>
              <a:t>1. Search Ella to get suitable forms to capture request.</a:t>
            </a:r>
            <a:endParaRPr lang="en-GB" sz="900" dirty="0" err="1">
              <a:solidFill>
                <a:schemeClr val="tx2"/>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1B8521C2-F994-0573-4EF6-ACCFC03E78BB}"/>
              </a:ext>
            </a:extLst>
          </p:cNvPr>
          <p:cNvSpPr txBox="1"/>
          <p:nvPr/>
        </p:nvSpPr>
        <p:spPr>
          <a:xfrm>
            <a:off x="1154787" y="2672781"/>
            <a:ext cx="928001" cy="599197"/>
          </a:xfrm>
          <a:prstGeom prst="rect">
            <a:avLst/>
          </a:prstGeom>
          <a:noFill/>
        </p:spPr>
        <p:txBody>
          <a:bodyPr wrap="square" lIns="0" tIns="0" rIns="0" bIns="0" rtlCol="0">
            <a:noAutofit/>
          </a:bodyPr>
          <a:lstStyle/>
          <a:p>
            <a:r>
              <a:rPr lang="en-US" sz="900" dirty="0">
                <a:solidFill>
                  <a:schemeClr val="tx2"/>
                </a:solidFill>
                <a:latin typeface="Arial" panose="020B0604020202020204" pitchFamily="34" charset="0"/>
                <a:cs typeface="Arial" panose="020B0604020202020204" pitchFamily="34" charset="0"/>
              </a:rPr>
              <a:t>2. Capture request and submit form</a:t>
            </a:r>
            <a:endParaRPr lang="en-GB" sz="900" dirty="0" err="1">
              <a:solidFill>
                <a:schemeClr val="tx2"/>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3D407838-565F-AE24-9C71-CF495E3CBDC3}"/>
              </a:ext>
            </a:extLst>
          </p:cNvPr>
          <p:cNvSpPr txBox="1"/>
          <p:nvPr/>
        </p:nvSpPr>
        <p:spPr>
          <a:xfrm>
            <a:off x="6793631" y="3314405"/>
            <a:ext cx="928001" cy="379348"/>
          </a:xfrm>
          <a:prstGeom prst="rect">
            <a:avLst/>
          </a:prstGeom>
          <a:noFill/>
        </p:spPr>
        <p:txBody>
          <a:bodyPr wrap="square" lIns="0" tIns="0" rIns="0" bIns="0" rtlCol="0">
            <a:noAutofit/>
          </a:bodyPr>
          <a:lstStyle/>
          <a:p>
            <a:r>
              <a:rPr lang="en-US" sz="900" dirty="0">
                <a:solidFill>
                  <a:schemeClr val="tx2"/>
                </a:solidFill>
                <a:latin typeface="Arial" panose="020B0604020202020204" pitchFamily="34" charset="0"/>
                <a:cs typeface="Arial" panose="020B0604020202020204" pitchFamily="34" charset="0"/>
              </a:rPr>
              <a:t>3. Read Email and fulfill requests</a:t>
            </a:r>
            <a:endParaRPr lang="en-GB" sz="900" dirty="0" err="1">
              <a:solidFill>
                <a:schemeClr val="tx2"/>
              </a:solidFill>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338C152D-BAB6-46A4-8F84-CFD263738D0C}"/>
              </a:ext>
            </a:extLst>
          </p:cNvPr>
          <p:cNvSpPr txBox="1"/>
          <p:nvPr/>
        </p:nvSpPr>
        <p:spPr>
          <a:xfrm>
            <a:off x="6207665" y="6024167"/>
            <a:ext cx="928001" cy="379348"/>
          </a:xfrm>
          <a:prstGeom prst="rect">
            <a:avLst/>
          </a:prstGeom>
          <a:noFill/>
        </p:spPr>
        <p:txBody>
          <a:bodyPr wrap="square" lIns="0" tIns="0" rIns="0" bIns="0" rtlCol="0">
            <a:noAutofit/>
          </a:bodyPr>
          <a:lstStyle/>
          <a:p>
            <a:r>
              <a:rPr lang="en-US" sz="900" dirty="0">
                <a:solidFill>
                  <a:schemeClr val="tx2"/>
                </a:solidFill>
                <a:latin typeface="Arial" panose="020B0604020202020204" pitchFamily="34" charset="0"/>
                <a:cs typeface="Arial" panose="020B0604020202020204" pitchFamily="34" charset="0"/>
              </a:rPr>
              <a:t>3. Read Email and fulfill requests</a:t>
            </a:r>
            <a:endParaRPr lang="en-GB" sz="900" dirty="0" err="1">
              <a:solidFill>
                <a:schemeClr val="tx2"/>
              </a:soli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C70FD95A-1FF8-08F5-9A0E-9280423AC850}"/>
              </a:ext>
            </a:extLst>
          </p:cNvPr>
          <p:cNvSpPr txBox="1"/>
          <p:nvPr/>
        </p:nvSpPr>
        <p:spPr>
          <a:xfrm>
            <a:off x="1049896" y="4426439"/>
            <a:ext cx="928001" cy="599197"/>
          </a:xfrm>
          <a:prstGeom prst="rect">
            <a:avLst/>
          </a:prstGeom>
          <a:noFill/>
        </p:spPr>
        <p:txBody>
          <a:bodyPr wrap="square" lIns="0" tIns="0" rIns="0" bIns="0" rtlCol="0">
            <a:noAutofit/>
          </a:bodyPr>
          <a:lstStyle/>
          <a:p>
            <a:r>
              <a:rPr lang="en-US" sz="900" dirty="0">
                <a:solidFill>
                  <a:schemeClr val="tx2"/>
                </a:solidFill>
                <a:latin typeface="Arial" panose="020B0604020202020204" pitchFamily="34" charset="0"/>
                <a:cs typeface="Arial" panose="020B0604020202020204" pitchFamily="34" charset="0"/>
              </a:rPr>
              <a:t>1. Search Ella to get suitable forms to capture request.</a:t>
            </a:r>
            <a:endParaRPr lang="en-GB" sz="900" dirty="0" err="1">
              <a:solidFill>
                <a:schemeClr val="tx2"/>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E6818C63-A0DF-C592-D9F9-C9E09A00B237}"/>
              </a:ext>
            </a:extLst>
          </p:cNvPr>
          <p:cNvSpPr txBox="1"/>
          <p:nvPr/>
        </p:nvSpPr>
        <p:spPr>
          <a:xfrm>
            <a:off x="1041726" y="5513636"/>
            <a:ext cx="928001" cy="599197"/>
          </a:xfrm>
          <a:prstGeom prst="rect">
            <a:avLst/>
          </a:prstGeom>
          <a:noFill/>
        </p:spPr>
        <p:txBody>
          <a:bodyPr wrap="square" lIns="0" tIns="0" rIns="0" bIns="0" rtlCol="0">
            <a:noAutofit/>
          </a:bodyPr>
          <a:lstStyle/>
          <a:p>
            <a:r>
              <a:rPr lang="en-US" sz="900" dirty="0">
                <a:solidFill>
                  <a:schemeClr val="tx2"/>
                </a:solidFill>
                <a:latin typeface="Arial" panose="020B0604020202020204" pitchFamily="34" charset="0"/>
                <a:cs typeface="Arial" panose="020B0604020202020204" pitchFamily="34" charset="0"/>
              </a:rPr>
              <a:t>2. Capture request and submit form</a:t>
            </a:r>
            <a:endParaRPr lang="en-GB" sz="900" dirty="0" err="1">
              <a:solidFill>
                <a:schemeClr val="tx2"/>
              </a:solidFill>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D23DFEAA-8F9B-FC6D-6735-BFD99C7CD53F}"/>
              </a:ext>
            </a:extLst>
          </p:cNvPr>
          <p:cNvSpPr/>
          <p:nvPr/>
        </p:nvSpPr>
        <p:spPr bwMode="auto">
          <a:xfrm>
            <a:off x="6655200" y="7286481"/>
            <a:ext cx="1605195" cy="124137"/>
          </a:xfrm>
          <a:prstGeom prst="rect">
            <a:avLst/>
          </a:prstGeom>
          <a:solidFill>
            <a:srgbClr val="99FFCC"/>
          </a:solidFill>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solidFill>
                  <a:schemeClr val="dk1"/>
                </a:solidFill>
                <a:latin typeface="Calibri" panose="020F0502020204030204" pitchFamily="34" charset="0"/>
                <a:cs typeface="Calibri" panose="020F0502020204030204" pitchFamily="34" charset="0"/>
              </a:rPr>
              <a:t>Existing - unchanged </a:t>
            </a:r>
          </a:p>
        </p:txBody>
      </p:sp>
    </p:spTree>
    <p:extLst>
      <p:ext uri="{BB962C8B-B14F-4D97-AF65-F5344CB8AC3E}">
        <p14:creationId xmlns:p14="http://schemas.microsoft.com/office/powerpoint/2010/main" val="691684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Content Placeholder 1">
            <a:extLst>
              <a:ext uri="{FF2B5EF4-FFF2-40B4-BE49-F238E27FC236}">
                <a16:creationId xmlns:a16="http://schemas.microsoft.com/office/drawing/2014/main" id="{C2FE2CEA-3CF0-7B78-9DAE-33840C20DB0A}"/>
              </a:ext>
            </a:extLst>
          </p:cNvPr>
          <p:cNvSpPr>
            <a:spLocks noGrp="1"/>
          </p:cNvSpPr>
          <p:nvPr>
            <p:ph sz="quarter" idx="11"/>
          </p:nvPr>
        </p:nvSpPr>
        <p:spPr>
          <a:xfrm>
            <a:off x="486000" y="1360967"/>
            <a:ext cx="9720000" cy="5704996"/>
          </a:xfrm>
        </p:spPr>
        <p:txBody>
          <a:bodyPr/>
          <a:lstStyle/>
          <a:p>
            <a:endParaRPr lang="en-GB" dirty="0"/>
          </a:p>
          <a:p>
            <a:endParaRPr lang="en-GB" dirty="0"/>
          </a:p>
        </p:txBody>
      </p:sp>
      <p:sp>
        <p:nvSpPr>
          <p:cNvPr id="69" name="Slide Number Placeholder 2">
            <a:extLst>
              <a:ext uri="{FF2B5EF4-FFF2-40B4-BE49-F238E27FC236}">
                <a16:creationId xmlns:a16="http://schemas.microsoft.com/office/drawing/2014/main" id="{B9875AE1-1056-FAC7-8ADA-32D0A7A75FB2}"/>
              </a:ext>
            </a:extLst>
          </p:cNvPr>
          <p:cNvSpPr>
            <a:spLocks noGrp="1"/>
          </p:cNvSpPr>
          <p:nvPr>
            <p:ph type="sldNum" sz="quarter" idx="10"/>
          </p:nvPr>
        </p:nvSpPr>
        <p:spPr>
          <a:xfrm>
            <a:off x="5054400" y="7239279"/>
            <a:ext cx="590696" cy="273873"/>
          </a:xfrm>
        </p:spPr>
        <p:txBody>
          <a:bodyPr/>
          <a:lstStyle/>
          <a:p>
            <a:fld id="{08BDDC8D-36E9-467E-8CF1-750845950A7F}" type="slidenum">
              <a:rPr lang="en-GB" smtClean="0"/>
              <a:pPr/>
              <a:t>18</a:t>
            </a:fld>
            <a:endParaRPr lang="en-GB"/>
          </a:p>
        </p:txBody>
      </p:sp>
      <p:sp>
        <p:nvSpPr>
          <p:cNvPr id="70" name="Title 3">
            <a:extLst>
              <a:ext uri="{FF2B5EF4-FFF2-40B4-BE49-F238E27FC236}">
                <a16:creationId xmlns:a16="http://schemas.microsoft.com/office/drawing/2014/main" id="{622AB62F-0278-975D-BBB8-D26CA6F2E64D}"/>
              </a:ext>
            </a:extLst>
          </p:cNvPr>
          <p:cNvSpPr>
            <a:spLocks noGrp="1"/>
          </p:cNvSpPr>
          <p:nvPr>
            <p:ph type="title"/>
          </p:nvPr>
        </p:nvSpPr>
        <p:spPr>
          <a:xfrm>
            <a:off x="486000" y="495300"/>
            <a:ext cx="8568000" cy="536058"/>
          </a:xfrm>
        </p:spPr>
        <p:txBody>
          <a:bodyPr/>
          <a:lstStyle/>
          <a:p>
            <a:r>
              <a:rPr lang="en-GB" altLang="en-US" dirty="0"/>
              <a:t>System Context – External eForms MVP</a:t>
            </a:r>
            <a:endParaRPr lang="en-GB" dirty="0"/>
          </a:p>
        </p:txBody>
      </p:sp>
      <p:sp>
        <p:nvSpPr>
          <p:cNvPr id="71" name="Title 3">
            <a:extLst>
              <a:ext uri="{FF2B5EF4-FFF2-40B4-BE49-F238E27FC236}">
                <a16:creationId xmlns:a16="http://schemas.microsoft.com/office/drawing/2014/main" id="{AC84EDEA-0825-3F37-690A-3ADDC329D811}"/>
              </a:ext>
            </a:extLst>
          </p:cNvPr>
          <p:cNvSpPr txBox="1">
            <a:spLocks/>
          </p:cNvSpPr>
          <p:nvPr/>
        </p:nvSpPr>
        <p:spPr bwMode="gray">
          <a:xfrm>
            <a:off x="4302120" y="2802573"/>
            <a:ext cx="2150339" cy="284457"/>
          </a:xfrm>
          <a:prstGeom prst="rect">
            <a:avLst/>
          </a:prstGeom>
        </p:spPr>
        <p:txBody>
          <a:bodyPr vert="horz" wrap="none" lIns="0" tIns="0" rIns="0" bIns="0" rtlCol="0" anchor="t">
            <a:noAutofit/>
          </a:bodyPr>
          <a:lstStyle>
            <a:lvl1pPr algn="l" defTabSz="1034701" rtl="0" eaLnBrk="1" latinLnBrk="0" hangingPunct="1">
              <a:lnSpc>
                <a:spcPct val="100000"/>
              </a:lnSpc>
              <a:spcBef>
                <a:spcPct val="0"/>
              </a:spcBef>
              <a:buNone/>
              <a:defRPr sz="2400" b="0" kern="1200" baseline="0">
                <a:solidFill>
                  <a:schemeClr val="tx2"/>
                </a:solidFill>
                <a:effectLst/>
                <a:latin typeface="RN House Sans Regular" panose="020B0504020203020204" pitchFamily="34" charset="0"/>
                <a:ea typeface="+mj-ea"/>
                <a:cs typeface="+mj-cs"/>
              </a:defRPr>
            </a:lvl1pPr>
          </a:lstStyle>
          <a:p>
            <a:pPr algn="ctr"/>
            <a:r>
              <a:rPr lang="en-GB" altLang="en-US" sz="1400" dirty="0"/>
              <a:t>TO-BE (New Journey)</a:t>
            </a:r>
            <a:endParaRPr lang="en-GB" sz="1400" dirty="0"/>
          </a:p>
        </p:txBody>
      </p:sp>
      <p:pic>
        <p:nvPicPr>
          <p:cNvPr id="72" name="Graphic 71" descr="User">
            <a:extLst>
              <a:ext uri="{FF2B5EF4-FFF2-40B4-BE49-F238E27FC236}">
                <a16:creationId xmlns:a16="http://schemas.microsoft.com/office/drawing/2014/main" id="{089AEA1B-DCE9-77FD-D315-0BC68766ED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3332" y="2681177"/>
            <a:ext cx="404556" cy="404556"/>
          </a:xfrm>
          <a:prstGeom prst="rect">
            <a:avLst/>
          </a:prstGeom>
        </p:spPr>
      </p:pic>
      <p:sp>
        <p:nvSpPr>
          <p:cNvPr id="73" name="Rectangle 72">
            <a:extLst>
              <a:ext uri="{FF2B5EF4-FFF2-40B4-BE49-F238E27FC236}">
                <a16:creationId xmlns:a16="http://schemas.microsoft.com/office/drawing/2014/main" id="{BE984A3D-8678-B84C-1271-DBFDDBFB8C1A}"/>
              </a:ext>
            </a:extLst>
          </p:cNvPr>
          <p:cNvSpPr/>
          <p:nvPr/>
        </p:nvSpPr>
        <p:spPr>
          <a:xfrm>
            <a:off x="1716598" y="2098278"/>
            <a:ext cx="1447037" cy="731993"/>
          </a:xfrm>
          <a:prstGeom prst="rect">
            <a:avLst/>
          </a:prstGeom>
          <a:solidFill>
            <a:srgbClr val="99FFCC"/>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latin typeface="Calibri" panose="020F0502020204030204" pitchFamily="34" charset="0"/>
                <a:cs typeface="Calibri" panose="020F0502020204030204" pitchFamily="34" charset="0"/>
              </a:rPr>
              <a:t>N</a:t>
            </a:r>
            <a:r>
              <a:rPr lang="en-GB" sz="1200" dirty="0">
                <a:latin typeface="Calibri" panose="020F0502020204030204" pitchFamily="34" charset="0"/>
                <a:cs typeface="Calibri" panose="020F0502020204030204" pitchFamily="34" charset="0"/>
              </a:rPr>
              <a:t>WG Internet Pages</a:t>
            </a:r>
          </a:p>
          <a:p>
            <a:pPr algn="ctr"/>
            <a:r>
              <a:rPr lang="en-GB" sz="1200" dirty="0">
                <a:latin typeface="Calibri" panose="020F0502020204030204" pitchFamily="34" charset="0"/>
                <a:cs typeface="Calibri" panose="020F0502020204030204" pitchFamily="34" charset="0"/>
              </a:rPr>
              <a:t>(Brochureware)</a:t>
            </a:r>
          </a:p>
          <a:p>
            <a:pPr algn="ctr"/>
            <a:r>
              <a:rPr lang="en-GB" sz="800" dirty="0">
                <a:latin typeface="Calibri" panose="020F0502020204030204" pitchFamily="34" charset="0"/>
                <a:cs typeface="Calibri" panose="020F0502020204030204" pitchFamily="34" charset="0"/>
              </a:rPr>
              <a:t>https://www.rbs.co.uk/</a:t>
            </a:r>
          </a:p>
          <a:p>
            <a:pPr algn="ctr"/>
            <a:r>
              <a:rPr lang="en-GB" sz="800" dirty="0">
                <a:latin typeface="Calibri" panose="020F0502020204030204" pitchFamily="34" charset="0"/>
                <a:cs typeface="Calibri" panose="020F0502020204030204" pitchFamily="34" charset="0"/>
              </a:rPr>
              <a:t>https://www.natwest.com/</a:t>
            </a:r>
          </a:p>
        </p:txBody>
      </p:sp>
      <p:sp>
        <p:nvSpPr>
          <p:cNvPr id="74" name="Rectangle 73">
            <a:extLst>
              <a:ext uri="{FF2B5EF4-FFF2-40B4-BE49-F238E27FC236}">
                <a16:creationId xmlns:a16="http://schemas.microsoft.com/office/drawing/2014/main" id="{7903EA5E-828B-AB86-672C-6D5E26921C01}"/>
              </a:ext>
            </a:extLst>
          </p:cNvPr>
          <p:cNvSpPr/>
          <p:nvPr/>
        </p:nvSpPr>
        <p:spPr>
          <a:xfrm>
            <a:off x="4520328" y="3781953"/>
            <a:ext cx="1525737" cy="506783"/>
          </a:xfrm>
          <a:prstGeom prst="rect">
            <a:avLst/>
          </a:prstGeom>
          <a:solidFill>
            <a:srgbClr val="FFCC66"/>
          </a:solidFill>
          <a:ln w="285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775423" eaLnBrk="0" fontAlgn="base" hangingPunct="0">
              <a:spcBef>
                <a:spcPct val="50000"/>
              </a:spcBef>
              <a:spcAft>
                <a:spcPct val="0"/>
              </a:spcAft>
              <a:buClr>
                <a:srgbClr val="42145F"/>
              </a:buClr>
              <a:buSzPct val="95000"/>
            </a:pPr>
            <a:r>
              <a:rPr lang="en-GB" sz="1200" dirty="0">
                <a:solidFill>
                  <a:schemeClr val="dk1"/>
                </a:solidFill>
                <a:latin typeface="Calibri" panose="020F0502020204030204" pitchFamily="34" charset="0"/>
                <a:cs typeface="Calibri" panose="020F0502020204030204" pitchFamily="34" charset="0"/>
              </a:rPr>
              <a:t>eForms (Retail)</a:t>
            </a:r>
          </a:p>
          <a:p>
            <a:pPr algn="ctr" defTabSz="775423" eaLnBrk="0" fontAlgn="base" hangingPunct="0">
              <a:spcBef>
                <a:spcPct val="50000"/>
              </a:spcBef>
              <a:spcAft>
                <a:spcPct val="0"/>
              </a:spcAft>
              <a:buClr>
                <a:srgbClr val="42145F"/>
              </a:buClr>
              <a:buSzPct val="95000"/>
            </a:pPr>
            <a:r>
              <a:rPr lang="en-GB" sz="1200" dirty="0">
                <a:solidFill>
                  <a:schemeClr val="dk1"/>
                </a:solidFill>
                <a:latin typeface="Calibri" panose="020F0502020204030204" pitchFamily="34" charset="0"/>
                <a:cs typeface="Calibri" panose="020F0502020204030204" pitchFamily="34" charset="0"/>
              </a:rPr>
              <a:t>(External)</a:t>
            </a:r>
          </a:p>
        </p:txBody>
      </p:sp>
      <p:sp>
        <p:nvSpPr>
          <p:cNvPr id="75" name="TextBox 74">
            <a:extLst>
              <a:ext uri="{FF2B5EF4-FFF2-40B4-BE49-F238E27FC236}">
                <a16:creationId xmlns:a16="http://schemas.microsoft.com/office/drawing/2014/main" id="{0B67D21C-46A2-1554-C756-D7750213F08D}"/>
              </a:ext>
            </a:extLst>
          </p:cNvPr>
          <p:cNvSpPr txBox="1"/>
          <p:nvPr/>
        </p:nvSpPr>
        <p:spPr>
          <a:xfrm>
            <a:off x="7852013" y="3530848"/>
            <a:ext cx="1905776" cy="276999"/>
          </a:xfrm>
          <a:prstGeom prst="rect">
            <a:avLst/>
          </a:prstGeom>
          <a:noFill/>
        </p:spPr>
        <p:txBody>
          <a:bodyPr wrap="square" rtlCol="0">
            <a:spAutoFit/>
          </a:bodyPr>
          <a:lstStyle/>
          <a:p>
            <a:pPr algn="ctr"/>
            <a:r>
              <a:rPr lang="en-GB" sz="1200" dirty="0">
                <a:latin typeface="Calibri" panose="020F0502020204030204" pitchFamily="34" charset="0"/>
                <a:cs typeface="Calibri" panose="020F0502020204030204" pitchFamily="34" charset="0"/>
              </a:rPr>
              <a:t>eForms Authors </a:t>
            </a:r>
          </a:p>
        </p:txBody>
      </p:sp>
      <p:cxnSp>
        <p:nvCxnSpPr>
          <p:cNvPr id="76" name="Connector: Elbow 75">
            <a:extLst>
              <a:ext uri="{FF2B5EF4-FFF2-40B4-BE49-F238E27FC236}">
                <a16:creationId xmlns:a16="http://schemas.microsoft.com/office/drawing/2014/main" id="{9FCA8814-7092-327E-154E-D9AE3ECF4FAD}"/>
              </a:ext>
            </a:extLst>
          </p:cNvPr>
          <p:cNvCxnSpPr>
            <a:cxnSpLocks/>
            <a:stCxn id="78" idx="1"/>
            <a:endCxn id="74" idx="3"/>
          </p:cNvCxnSpPr>
          <p:nvPr/>
        </p:nvCxnSpPr>
        <p:spPr>
          <a:xfrm rot="10800000" flipV="1">
            <a:off x="6046065" y="3303351"/>
            <a:ext cx="2534720" cy="731993"/>
          </a:xfrm>
          <a:prstGeom prst="bentConnector3">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AF2EA87F-F77D-1F6B-143C-4971B7E09A40}"/>
              </a:ext>
            </a:extLst>
          </p:cNvPr>
          <p:cNvSpPr/>
          <p:nvPr/>
        </p:nvSpPr>
        <p:spPr>
          <a:xfrm>
            <a:off x="4534072" y="4675208"/>
            <a:ext cx="1525737" cy="407617"/>
          </a:xfrm>
          <a:prstGeom prst="rect">
            <a:avLst/>
          </a:prstGeom>
          <a:solidFill>
            <a:srgbClr val="99FFCC"/>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latin typeface="Calibri" panose="020F0502020204030204" pitchFamily="34" charset="0"/>
                <a:cs typeface="Calibri" panose="020F0502020204030204" pitchFamily="34" charset="0"/>
              </a:rPr>
              <a:t>O</a:t>
            </a:r>
            <a:r>
              <a:rPr lang="en-GB" sz="1200" dirty="0">
                <a:latin typeface="Calibri" panose="020F0502020204030204" pitchFamily="34" charset="0"/>
                <a:cs typeface="Calibri" panose="020F0502020204030204" pitchFamily="34" charset="0"/>
              </a:rPr>
              <a:t>utlook</a:t>
            </a:r>
          </a:p>
          <a:p>
            <a:pPr algn="ctr"/>
            <a:r>
              <a:rPr lang="en-GB" sz="1200" dirty="0">
                <a:latin typeface="Calibri" panose="020F0502020204030204" pitchFamily="34" charset="0"/>
                <a:cs typeface="Calibri" panose="020F0502020204030204" pitchFamily="34" charset="0"/>
              </a:rPr>
              <a:t>(mailboxes)</a:t>
            </a:r>
          </a:p>
        </p:txBody>
      </p:sp>
      <p:pic>
        <p:nvPicPr>
          <p:cNvPr id="78" name="Graphic 77" descr="User">
            <a:extLst>
              <a:ext uri="{FF2B5EF4-FFF2-40B4-BE49-F238E27FC236}">
                <a16:creationId xmlns:a16="http://schemas.microsoft.com/office/drawing/2014/main" id="{43551EDC-4012-0441-0D5D-A656AB4699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80785" y="3101074"/>
            <a:ext cx="404556" cy="404556"/>
          </a:xfrm>
          <a:prstGeom prst="rect">
            <a:avLst/>
          </a:prstGeom>
        </p:spPr>
      </p:pic>
      <p:cxnSp>
        <p:nvCxnSpPr>
          <p:cNvPr id="79" name="Straight Connector 78">
            <a:extLst>
              <a:ext uri="{FF2B5EF4-FFF2-40B4-BE49-F238E27FC236}">
                <a16:creationId xmlns:a16="http://schemas.microsoft.com/office/drawing/2014/main" id="{36F8F6B4-C511-38B7-63A7-51D0EE67C477}"/>
              </a:ext>
            </a:extLst>
          </p:cNvPr>
          <p:cNvCxnSpPr>
            <a:stCxn id="74" idx="2"/>
            <a:endCxn id="77" idx="0"/>
          </p:cNvCxnSpPr>
          <p:nvPr/>
        </p:nvCxnSpPr>
        <p:spPr>
          <a:xfrm>
            <a:off x="5283197" y="4288736"/>
            <a:ext cx="13744" cy="386472"/>
          </a:xfrm>
          <a:prstGeom prst="line">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pic>
        <p:nvPicPr>
          <p:cNvPr id="80" name="Graphic 79" descr="User">
            <a:extLst>
              <a:ext uri="{FF2B5EF4-FFF2-40B4-BE49-F238E27FC236}">
                <a16:creationId xmlns:a16="http://schemas.microsoft.com/office/drawing/2014/main" id="{5793D8DA-92FF-A9DA-86ED-3C53F3A458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6262" y="4455239"/>
            <a:ext cx="404556" cy="404556"/>
          </a:xfrm>
          <a:prstGeom prst="rect">
            <a:avLst/>
          </a:prstGeom>
        </p:spPr>
      </p:pic>
      <p:sp>
        <p:nvSpPr>
          <p:cNvPr id="81" name="TextBox 80">
            <a:extLst>
              <a:ext uri="{FF2B5EF4-FFF2-40B4-BE49-F238E27FC236}">
                <a16:creationId xmlns:a16="http://schemas.microsoft.com/office/drawing/2014/main" id="{23EEE8C2-74EB-E21A-721F-F1CB479D95DB}"/>
              </a:ext>
            </a:extLst>
          </p:cNvPr>
          <p:cNvSpPr txBox="1"/>
          <p:nvPr/>
        </p:nvSpPr>
        <p:spPr>
          <a:xfrm>
            <a:off x="8274931" y="4893759"/>
            <a:ext cx="1330987" cy="276999"/>
          </a:xfrm>
          <a:prstGeom prst="rect">
            <a:avLst/>
          </a:prstGeom>
          <a:noFill/>
        </p:spPr>
        <p:txBody>
          <a:bodyPr wrap="square" rtlCol="0">
            <a:spAutoFit/>
          </a:bodyPr>
          <a:lstStyle/>
          <a:p>
            <a:pPr algn="ctr"/>
            <a:r>
              <a:rPr lang="en-GB" sz="1200" dirty="0">
                <a:latin typeface="Calibri" panose="020F0502020204030204" pitchFamily="34" charset="0"/>
                <a:cs typeface="Calibri" panose="020F0502020204030204" pitchFamily="34" charset="0"/>
              </a:rPr>
              <a:t>Ops staff </a:t>
            </a:r>
          </a:p>
        </p:txBody>
      </p:sp>
      <p:cxnSp>
        <p:nvCxnSpPr>
          <p:cNvPr id="82" name="Connector: Elbow 81">
            <a:extLst>
              <a:ext uri="{FF2B5EF4-FFF2-40B4-BE49-F238E27FC236}">
                <a16:creationId xmlns:a16="http://schemas.microsoft.com/office/drawing/2014/main" id="{CFF0B564-5DCC-06B5-1E4D-6801D2871A8A}"/>
              </a:ext>
            </a:extLst>
          </p:cNvPr>
          <p:cNvCxnSpPr>
            <a:cxnSpLocks/>
            <a:stCxn id="77" idx="3"/>
            <a:endCxn id="80" idx="1"/>
          </p:cNvCxnSpPr>
          <p:nvPr/>
        </p:nvCxnSpPr>
        <p:spPr>
          <a:xfrm flipV="1">
            <a:off x="6059809" y="4657517"/>
            <a:ext cx="2576453" cy="221500"/>
          </a:xfrm>
          <a:prstGeom prst="bentConnector3">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1AF24CD2-564F-A561-102B-AA54F57CAB52}"/>
              </a:ext>
            </a:extLst>
          </p:cNvPr>
          <p:cNvSpPr txBox="1"/>
          <p:nvPr/>
        </p:nvSpPr>
        <p:spPr>
          <a:xfrm>
            <a:off x="6272555" y="3666625"/>
            <a:ext cx="928001" cy="370793"/>
          </a:xfrm>
          <a:prstGeom prst="rect">
            <a:avLst/>
          </a:prstGeom>
          <a:noFill/>
        </p:spPr>
        <p:txBody>
          <a:bodyPr wrap="square" lIns="0" tIns="0" rIns="0" bIns="0" rtlCol="0">
            <a:noAutofit/>
          </a:bodyPr>
          <a:lstStyle/>
          <a:p>
            <a:r>
              <a:rPr lang="en-US" sz="900" dirty="0">
                <a:solidFill>
                  <a:schemeClr val="tx2"/>
                </a:solidFill>
                <a:latin typeface="Arial" panose="020B0604020202020204" pitchFamily="34" charset="0"/>
                <a:cs typeface="Arial" panose="020B0604020202020204" pitchFamily="34" charset="0"/>
              </a:rPr>
              <a:t>a. Create/update PBBA forms.</a:t>
            </a:r>
            <a:endParaRPr lang="en-GB" sz="900" dirty="0" err="1">
              <a:solidFill>
                <a:schemeClr val="tx2"/>
              </a:solidFill>
              <a:latin typeface="Arial" panose="020B0604020202020204" pitchFamily="34" charset="0"/>
              <a:cs typeface="Arial" panose="020B0604020202020204" pitchFamily="34" charset="0"/>
            </a:endParaRPr>
          </a:p>
        </p:txBody>
      </p:sp>
      <p:sp>
        <p:nvSpPr>
          <p:cNvPr id="84" name="TextBox 83">
            <a:extLst>
              <a:ext uri="{FF2B5EF4-FFF2-40B4-BE49-F238E27FC236}">
                <a16:creationId xmlns:a16="http://schemas.microsoft.com/office/drawing/2014/main" id="{D9281FE7-FE83-50A7-908C-3752A184A45D}"/>
              </a:ext>
            </a:extLst>
          </p:cNvPr>
          <p:cNvSpPr txBox="1"/>
          <p:nvPr/>
        </p:nvSpPr>
        <p:spPr>
          <a:xfrm>
            <a:off x="6385424" y="4295860"/>
            <a:ext cx="928001" cy="379348"/>
          </a:xfrm>
          <a:prstGeom prst="rect">
            <a:avLst/>
          </a:prstGeom>
          <a:noFill/>
        </p:spPr>
        <p:txBody>
          <a:bodyPr wrap="square" lIns="0" tIns="0" rIns="0" bIns="0" rtlCol="0">
            <a:noAutofit/>
          </a:bodyPr>
          <a:lstStyle/>
          <a:p>
            <a:r>
              <a:rPr lang="en-US" sz="900" dirty="0">
                <a:solidFill>
                  <a:schemeClr val="tx2"/>
                </a:solidFill>
                <a:latin typeface="Arial" panose="020B0604020202020204" pitchFamily="34" charset="0"/>
                <a:cs typeface="Arial" panose="020B0604020202020204" pitchFamily="34" charset="0"/>
              </a:rPr>
              <a:t>4. Ops staff read Email from mailbox and fulfill requests</a:t>
            </a:r>
            <a:endParaRPr lang="en-GB" sz="900" dirty="0" err="1">
              <a:solidFill>
                <a:schemeClr val="tx2"/>
              </a:solidFill>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D1E3BD3A-2EAF-66DA-8553-C0034482C368}"/>
              </a:ext>
            </a:extLst>
          </p:cNvPr>
          <p:cNvSpPr txBox="1"/>
          <p:nvPr/>
        </p:nvSpPr>
        <p:spPr>
          <a:xfrm>
            <a:off x="535021" y="3336587"/>
            <a:ext cx="1173038" cy="556605"/>
          </a:xfrm>
          <a:prstGeom prst="rect">
            <a:avLst/>
          </a:prstGeom>
          <a:noFill/>
        </p:spPr>
        <p:txBody>
          <a:bodyPr wrap="square" lIns="0" tIns="0" rIns="0" bIns="0" rtlCol="0">
            <a:noAutofit/>
          </a:bodyPr>
          <a:lstStyle/>
          <a:p>
            <a:pPr algn="just"/>
            <a:r>
              <a:rPr lang="en-US" sz="900" dirty="0">
                <a:solidFill>
                  <a:schemeClr val="tx2"/>
                </a:solidFill>
                <a:latin typeface="Arial" panose="020B0604020202020204" pitchFamily="34" charset="0"/>
                <a:cs typeface="Arial" panose="020B0604020202020204" pitchFamily="34" charset="0"/>
              </a:rPr>
              <a:t>1.Customer navigates to Unauthenticated Channels (Brochureware, CORA)</a:t>
            </a:r>
            <a:endParaRPr lang="en-GB" sz="900" dirty="0" err="1">
              <a:solidFill>
                <a:schemeClr val="tx2"/>
              </a:solidFill>
              <a:latin typeface="Arial" panose="020B0604020202020204" pitchFamily="34" charset="0"/>
              <a:cs typeface="Arial" panose="020B0604020202020204" pitchFamily="34" charset="0"/>
            </a:endParaRPr>
          </a:p>
        </p:txBody>
      </p:sp>
      <p:sp>
        <p:nvSpPr>
          <p:cNvPr id="86" name="TextBox 85">
            <a:extLst>
              <a:ext uri="{FF2B5EF4-FFF2-40B4-BE49-F238E27FC236}">
                <a16:creationId xmlns:a16="http://schemas.microsoft.com/office/drawing/2014/main" id="{30E0E8C2-81B3-5C2B-1C01-4A1604409E59}"/>
              </a:ext>
            </a:extLst>
          </p:cNvPr>
          <p:cNvSpPr txBox="1"/>
          <p:nvPr/>
        </p:nvSpPr>
        <p:spPr>
          <a:xfrm>
            <a:off x="1199579" y="4217385"/>
            <a:ext cx="1812277" cy="599197"/>
          </a:xfrm>
          <a:prstGeom prst="rect">
            <a:avLst/>
          </a:prstGeom>
          <a:noFill/>
        </p:spPr>
        <p:txBody>
          <a:bodyPr wrap="square" lIns="0" tIns="0" rIns="0" bIns="0" rtlCol="0">
            <a:noAutofit/>
          </a:bodyPr>
          <a:lstStyle/>
          <a:p>
            <a:pPr algn="just"/>
            <a:r>
              <a:rPr lang="en-US" sz="900" dirty="0">
                <a:solidFill>
                  <a:schemeClr val="tx2"/>
                </a:solidFill>
                <a:latin typeface="Arial" panose="020B0604020202020204" pitchFamily="34" charset="0"/>
                <a:cs typeface="Arial" panose="020B0604020202020204" pitchFamily="34" charset="0"/>
              </a:rPr>
              <a:t>2. Customer goes to section which requires customer to fill form so eform link will be presented to customer and by clicking it, customer will be redirected to external eform </a:t>
            </a:r>
            <a:endParaRPr lang="en-GB" sz="900" dirty="0" err="1">
              <a:solidFill>
                <a:schemeClr val="tx2"/>
              </a:solidFill>
              <a:latin typeface="Arial" panose="020B0604020202020204" pitchFamily="34" charset="0"/>
              <a:cs typeface="Arial" panose="020B0604020202020204" pitchFamily="34" charset="0"/>
            </a:endParaRPr>
          </a:p>
        </p:txBody>
      </p:sp>
      <p:cxnSp>
        <p:nvCxnSpPr>
          <p:cNvPr id="87" name="Connector: Elbow 86">
            <a:extLst>
              <a:ext uri="{FF2B5EF4-FFF2-40B4-BE49-F238E27FC236}">
                <a16:creationId xmlns:a16="http://schemas.microsoft.com/office/drawing/2014/main" id="{7AD36937-6820-F380-B1EA-A4FB639E663F}"/>
              </a:ext>
            </a:extLst>
          </p:cNvPr>
          <p:cNvCxnSpPr>
            <a:cxnSpLocks/>
            <a:stCxn id="95" idx="2"/>
          </p:cNvCxnSpPr>
          <p:nvPr/>
        </p:nvCxnSpPr>
        <p:spPr>
          <a:xfrm rot="16200000" flipH="1">
            <a:off x="3304227" y="2796785"/>
            <a:ext cx="285134" cy="2174556"/>
          </a:xfrm>
          <a:prstGeom prst="bentConnector2">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36090212-FF27-4B8D-6374-38B0E286D677}"/>
              </a:ext>
            </a:extLst>
          </p:cNvPr>
          <p:cNvCxnSpPr>
            <a:cxnSpLocks/>
            <a:stCxn id="78" idx="1"/>
          </p:cNvCxnSpPr>
          <p:nvPr/>
        </p:nvCxnSpPr>
        <p:spPr>
          <a:xfrm rot="10800000" flipV="1">
            <a:off x="3242459" y="3303352"/>
            <a:ext cx="5338327" cy="120106"/>
          </a:xfrm>
          <a:prstGeom prst="bentConnector3">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AE26399-389F-0CE3-D470-7290829A2CE5}"/>
              </a:ext>
            </a:extLst>
          </p:cNvPr>
          <p:cNvSpPr txBox="1"/>
          <p:nvPr/>
        </p:nvSpPr>
        <p:spPr>
          <a:xfrm>
            <a:off x="6475781" y="2681177"/>
            <a:ext cx="1111790" cy="634418"/>
          </a:xfrm>
          <a:prstGeom prst="rect">
            <a:avLst/>
          </a:prstGeom>
          <a:noFill/>
        </p:spPr>
        <p:txBody>
          <a:bodyPr wrap="square" lIns="0" tIns="0" rIns="0" bIns="0" rtlCol="0">
            <a:noAutofit/>
          </a:bodyPr>
          <a:lstStyle/>
          <a:p>
            <a:r>
              <a:rPr lang="en-US" sz="900" dirty="0">
                <a:latin typeface="Arial" panose="020B0604020202020204" pitchFamily="34" charset="0"/>
                <a:cs typeface="Arial" panose="020B0604020202020204" pitchFamily="34" charset="0"/>
              </a:rPr>
              <a:t>b. Update form URL/links in Brochureware/CORA</a:t>
            </a:r>
            <a:endParaRPr lang="en-GB" sz="900" dirty="0" err="1">
              <a:latin typeface="Arial" panose="020B0604020202020204" pitchFamily="34" charset="0"/>
              <a:cs typeface="Arial" panose="020B0604020202020204" pitchFamily="34" charset="0"/>
            </a:endParaRPr>
          </a:p>
        </p:txBody>
      </p:sp>
      <p:sp>
        <p:nvSpPr>
          <p:cNvPr id="90" name="TextBox 89">
            <a:extLst>
              <a:ext uri="{FF2B5EF4-FFF2-40B4-BE49-F238E27FC236}">
                <a16:creationId xmlns:a16="http://schemas.microsoft.com/office/drawing/2014/main" id="{91A35A67-5AE9-BDD7-05E6-26B2E9070F09}"/>
              </a:ext>
            </a:extLst>
          </p:cNvPr>
          <p:cNvSpPr txBox="1"/>
          <p:nvPr/>
        </p:nvSpPr>
        <p:spPr>
          <a:xfrm>
            <a:off x="3522128" y="4182373"/>
            <a:ext cx="928001" cy="599197"/>
          </a:xfrm>
          <a:prstGeom prst="rect">
            <a:avLst/>
          </a:prstGeom>
          <a:noFill/>
        </p:spPr>
        <p:txBody>
          <a:bodyPr wrap="square" lIns="0" tIns="0" rIns="0" bIns="0" rtlCol="0">
            <a:noAutofit/>
          </a:bodyPr>
          <a:lstStyle/>
          <a:p>
            <a:pPr algn="just"/>
            <a:r>
              <a:rPr lang="en-US" sz="900" dirty="0">
                <a:solidFill>
                  <a:schemeClr val="tx2"/>
                </a:solidFill>
                <a:latin typeface="Arial" panose="020B0604020202020204" pitchFamily="34" charset="0"/>
                <a:cs typeface="Arial" panose="020B0604020202020204" pitchFamily="34" charset="0"/>
              </a:rPr>
              <a:t>3. Customer fills form and submit it. Submitted form will be stored in eforms and copy of it will be send to mailbox</a:t>
            </a:r>
            <a:endParaRPr lang="en-GB" sz="900" dirty="0" err="1">
              <a:solidFill>
                <a:schemeClr val="tx2"/>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68AFD2E5-37EC-31C1-2555-66A19332B757}"/>
              </a:ext>
            </a:extLst>
          </p:cNvPr>
          <p:cNvSpPr/>
          <p:nvPr/>
        </p:nvSpPr>
        <p:spPr bwMode="auto">
          <a:xfrm>
            <a:off x="8403027" y="7266664"/>
            <a:ext cx="1605195" cy="124137"/>
          </a:xfrm>
          <a:prstGeom prst="rect">
            <a:avLst/>
          </a:prstGeom>
          <a:solidFill>
            <a:srgbClr val="66FFFF">
              <a:alpha val="52157"/>
            </a:srgbClr>
          </a:solidFill>
          <a:ln w="15875" cap="flat" cmpd="sng" algn="ctr">
            <a:solidFill>
              <a:srgbClr val="F5786B"/>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775423" eaLnBrk="0" fontAlgn="base" hangingPunct="0">
              <a:spcBef>
                <a:spcPct val="50000"/>
              </a:spcBef>
              <a:spcAft>
                <a:spcPct val="0"/>
              </a:spcAft>
              <a:buClr>
                <a:srgbClr val="42145F"/>
              </a:buClr>
              <a:buSzPct val="95000"/>
            </a:pPr>
            <a:r>
              <a:rPr lang="en-GB" sz="800" dirty="0">
                <a:solidFill>
                  <a:prstClr val="black"/>
                </a:solidFill>
                <a:latin typeface="+mj-lt"/>
                <a:cs typeface="Arial" pitchFamily="34" charset="0"/>
              </a:rPr>
              <a:t>Existing – new deployment </a:t>
            </a:r>
          </a:p>
        </p:txBody>
      </p:sp>
      <p:sp>
        <p:nvSpPr>
          <p:cNvPr id="92" name="Rectangle 91">
            <a:extLst>
              <a:ext uri="{FF2B5EF4-FFF2-40B4-BE49-F238E27FC236}">
                <a16:creationId xmlns:a16="http://schemas.microsoft.com/office/drawing/2014/main" id="{9A4E213B-6778-03D8-9C7F-9697FFB638F5}"/>
              </a:ext>
            </a:extLst>
          </p:cNvPr>
          <p:cNvSpPr/>
          <p:nvPr/>
        </p:nvSpPr>
        <p:spPr bwMode="auto">
          <a:xfrm>
            <a:off x="6668442" y="7086881"/>
            <a:ext cx="1605196" cy="124137"/>
          </a:xfrm>
          <a:prstGeom prst="rect">
            <a:avLst/>
          </a:prstGeom>
          <a:solidFill>
            <a:srgbClr val="F5786B"/>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54931" eaLnBrk="0" fontAlgn="base" hangingPunct="0">
              <a:spcBef>
                <a:spcPct val="50000"/>
              </a:spcBef>
              <a:spcAft>
                <a:spcPct val="0"/>
              </a:spcAft>
              <a:buClr>
                <a:schemeClr val="accent1"/>
              </a:buClr>
              <a:buSzPct val="95000"/>
            </a:pPr>
            <a:r>
              <a:rPr lang="en-GB" sz="800" dirty="0">
                <a:latin typeface="+mj-lt"/>
              </a:rPr>
              <a:t>New</a:t>
            </a:r>
          </a:p>
        </p:txBody>
      </p:sp>
      <p:sp>
        <p:nvSpPr>
          <p:cNvPr id="93" name="Rectangle 92">
            <a:extLst>
              <a:ext uri="{FF2B5EF4-FFF2-40B4-BE49-F238E27FC236}">
                <a16:creationId xmlns:a16="http://schemas.microsoft.com/office/drawing/2014/main" id="{A4506446-8352-92C8-A2EE-E44A1F50E756}"/>
              </a:ext>
            </a:extLst>
          </p:cNvPr>
          <p:cNvSpPr/>
          <p:nvPr/>
        </p:nvSpPr>
        <p:spPr bwMode="auto">
          <a:xfrm>
            <a:off x="8388430" y="7086881"/>
            <a:ext cx="1605195" cy="124137"/>
          </a:xfrm>
          <a:prstGeom prst="rect">
            <a:avLst/>
          </a:prstGeom>
          <a:solidFill>
            <a:srgbClr val="FFCC66"/>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775423" eaLnBrk="0" fontAlgn="base" hangingPunct="0">
              <a:spcBef>
                <a:spcPct val="50000"/>
              </a:spcBef>
              <a:spcAft>
                <a:spcPct val="0"/>
              </a:spcAft>
              <a:buClr>
                <a:srgbClr val="42145F"/>
              </a:buClr>
              <a:buSzPct val="95000"/>
            </a:pPr>
            <a:r>
              <a:rPr lang="en-GB" sz="800" dirty="0">
                <a:solidFill>
                  <a:prstClr val="black"/>
                </a:solidFill>
                <a:latin typeface="+mj-lt"/>
                <a:cs typeface="Arial" pitchFamily="34" charset="0"/>
              </a:rPr>
              <a:t>Existing - Changed </a:t>
            </a:r>
          </a:p>
        </p:txBody>
      </p:sp>
      <p:sp>
        <p:nvSpPr>
          <p:cNvPr id="94" name="Rectangle 93">
            <a:extLst>
              <a:ext uri="{FF2B5EF4-FFF2-40B4-BE49-F238E27FC236}">
                <a16:creationId xmlns:a16="http://schemas.microsoft.com/office/drawing/2014/main" id="{EFCE2C34-CEBA-3C22-EB46-774C623BB485}"/>
              </a:ext>
            </a:extLst>
          </p:cNvPr>
          <p:cNvSpPr/>
          <p:nvPr/>
        </p:nvSpPr>
        <p:spPr bwMode="auto">
          <a:xfrm>
            <a:off x="6655200" y="7286481"/>
            <a:ext cx="1605195" cy="124137"/>
          </a:xfrm>
          <a:prstGeom prst="rect">
            <a:avLst/>
          </a:prstGeom>
          <a:solidFill>
            <a:srgbClr val="66FFFF">
              <a:alpha val="52157"/>
            </a:srgbClr>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775423" eaLnBrk="0" fontAlgn="base" hangingPunct="0">
              <a:spcBef>
                <a:spcPct val="50000"/>
              </a:spcBef>
              <a:spcAft>
                <a:spcPct val="0"/>
              </a:spcAft>
              <a:buClr>
                <a:srgbClr val="42145F"/>
              </a:buClr>
              <a:buSzPct val="95000"/>
            </a:pPr>
            <a:r>
              <a:rPr lang="en-GB" sz="800" dirty="0">
                <a:solidFill>
                  <a:prstClr val="black"/>
                </a:solidFill>
                <a:latin typeface="+mj-lt"/>
                <a:cs typeface="Arial" pitchFamily="34" charset="0"/>
              </a:rPr>
              <a:t>Existing - unchanged </a:t>
            </a:r>
          </a:p>
        </p:txBody>
      </p:sp>
      <p:pic>
        <p:nvPicPr>
          <p:cNvPr id="95" name="Picture 2">
            <a:extLst>
              <a:ext uri="{FF2B5EF4-FFF2-40B4-BE49-F238E27FC236}">
                <a16:creationId xmlns:a16="http://schemas.microsoft.com/office/drawing/2014/main" id="{7441AADB-FABE-3909-4B57-CF2BCA286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371" y="2865206"/>
            <a:ext cx="876290" cy="876290"/>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or: Elbow 95">
            <a:extLst>
              <a:ext uri="{FF2B5EF4-FFF2-40B4-BE49-F238E27FC236}">
                <a16:creationId xmlns:a16="http://schemas.microsoft.com/office/drawing/2014/main" id="{3B4DFDF3-DF29-06B6-2557-79A211E3E76D}"/>
              </a:ext>
            </a:extLst>
          </p:cNvPr>
          <p:cNvCxnSpPr>
            <a:cxnSpLocks/>
          </p:cNvCxnSpPr>
          <p:nvPr/>
        </p:nvCxnSpPr>
        <p:spPr>
          <a:xfrm>
            <a:off x="2797661" y="2830271"/>
            <a:ext cx="1714004" cy="1044731"/>
          </a:xfrm>
          <a:prstGeom prst="bentConnector3">
            <a:avLst>
              <a:gd name="adj1" fmla="val 962"/>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701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lide Number Placeholder 2">
            <a:extLst>
              <a:ext uri="{FF2B5EF4-FFF2-40B4-BE49-F238E27FC236}">
                <a16:creationId xmlns:a16="http://schemas.microsoft.com/office/drawing/2014/main" id="{B9875AE1-1056-FAC7-8ADA-32D0A7A75FB2}"/>
              </a:ext>
            </a:extLst>
          </p:cNvPr>
          <p:cNvSpPr>
            <a:spLocks noGrp="1"/>
          </p:cNvSpPr>
          <p:nvPr>
            <p:ph type="sldNum" sz="quarter" idx="10"/>
          </p:nvPr>
        </p:nvSpPr>
        <p:spPr>
          <a:xfrm>
            <a:off x="5054400" y="7239279"/>
            <a:ext cx="590696" cy="273873"/>
          </a:xfrm>
        </p:spPr>
        <p:txBody>
          <a:bodyPr/>
          <a:lstStyle/>
          <a:p>
            <a:fld id="{08BDDC8D-36E9-467E-8CF1-750845950A7F}" type="slidenum">
              <a:rPr lang="en-GB" smtClean="0"/>
              <a:pPr/>
              <a:t>19</a:t>
            </a:fld>
            <a:endParaRPr lang="en-GB"/>
          </a:p>
        </p:txBody>
      </p:sp>
      <p:sp>
        <p:nvSpPr>
          <p:cNvPr id="98" name="Slide Number Placeholder 2">
            <a:extLst>
              <a:ext uri="{FF2B5EF4-FFF2-40B4-BE49-F238E27FC236}">
                <a16:creationId xmlns:a16="http://schemas.microsoft.com/office/drawing/2014/main" id="{09B67E6C-651F-F37D-9280-F6321E8E43AA}"/>
              </a:ext>
            </a:extLst>
          </p:cNvPr>
          <p:cNvSpPr txBox="1">
            <a:spLocks/>
          </p:cNvSpPr>
          <p:nvPr/>
        </p:nvSpPr>
        <p:spPr bwMode="gray">
          <a:xfrm>
            <a:off x="5054400" y="723927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19</a:t>
            </a:fld>
            <a:endParaRPr lang="en-GB"/>
          </a:p>
        </p:txBody>
      </p:sp>
      <p:sp>
        <p:nvSpPr>
          <p:cNvPr id="99" name="Title 3">
            <a:extLst>
              <a:ext uri="{FF2B5EF4-FFF2-40B4-BE49-F238E27FC236}">
                <a16:creationId xmlns:a16="http://schemas.microsoft.com/office/drawing/2014/main" id="{1105B1F1-1AE7-AF51-C95A-328DAA528BC1}"/>
              </a:ext>
            </a:extLst>
          </p:cNvPr>
          <p:cNvSpPr>
            <a:spLocks noGrp="1"/>
          </p:cNvSpPr>
          <p:nvPr>
            <p:ph type="title"/>
          </p:nvPr>
        </p:nvSpPr>
        <p:spPr>
          <a:xfrm>
            <a:off x="486000" y="495300"/>
            <a:ext cx="8568000" cy="536058"/>
          </a:xfrm>
        </p:spPr>
        <p:txBody>
          <a:bodyPr/>
          <a:lstStyle/>
          <a:p>
            <a:r>
              <a:rPr lang="en-GB" altLang="en-US" dirty="0"/>
              <a:t>System Context – Kafka Integration Services</a:t>
            </a:r>
            <a:endParaRPr lang="en-GB" dirty="0"/>
          </a:p>
        </p:txBody>
      </p:sp>
      <p:sp>
        <p:nvSpPr>
          <p:cNvPr id="100" name="TextBox 99">
            <a:extLst>
              <a:ext uri="{FF2B5EF4-FFF2-40B4-BE49-F238E27FC236}">
                <a16:creationId xmlns:a16="http://schemas.microsoft.com/office/drawing/2014/main" id="{143C8397-0392-2983-AEBD-8D894D926744}"/>
              </a:ext>
            </a:extLst>
          </p:cNvPr>
          <p:cNvSpPr txBox="1"/>
          <p:nvPr/>
        </p:nvSpPr>
        <p:spPr>
          <a:xfrm>
            <a:off x="535021" y="3336587"/>
            <a:ext cx="1173038" cy="556605"/>
          </a:xfrm>
          <a:prstGeom prst="rect">
            <a:avLst/>
          </a:prstGeom>
          <a:noFill/>
        </p:spPr>
        <p:txBody>
          <a:bodyPr wrap="square" lIns="0" tIns="0" rIns="0" bIns="0" rtlCol="0">
            <a:noAutofit/>
          </a:bodyPr>
          <a:lstStyle/>
          <a:p>
            <a:pPr algn="just"/>
            <a:endParaRPr lang="en-GB" sz="900" dirty="0" err="1">
              <a:solidFill>
                <a:schemeClr val="tx2"/>
              </a:solidFill>
              <a:latin typeface="Arial" panose="020B0604020202020204" pitchFamily="34" charset="0"/>
              <a:cs typeface="Arial" panose="020B0604020202020204" pitchFamily="34" charset="0"/>
            </a:endParaRPr>
          </a:p>
        </p:txBody>
      </p:sp>
      <p:sp>
        <p:nvSpPr>
          <p:cNvPr id="101" name="Rectangle 100">
            <a:extLst>
              <a:ext uri="{FF2B5EF4-FFF2-40B4-BE49-F238E27FC236}">
                <a16:creationId xmlns:a16="http://schemas.microsoft.com/office/drawing/2014/main" id="{B8485EF1-2171-C2B3-0C21-9267ACFD4524}"/>
              </a:ext>
            </a:extLst>
          </p:cNvPr>
          <p:cNvSpPr/>
          <p:nvPr/>
        </p:nvSpPr>
        <p:spPr bwMode="auto">
          <a:xfrm>
            <a:off x="6668442" y="6330422"/>
            <a:ext cx="1605196" cy="124137"/>
          </a:xfrm>
          <a:prstGeom prst="rect">
            <a:avLst/>
          </a:prstGeom>
          <a:solidFill>
            <a:srgbClr val="F5786B"/>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54931" eaLnBrk="0" fontAlgn="base" hangingPunct="0">
              <a:spcBef>
                <a:spcPct val="50000"/>
              </a:spcBef>
              <a:spcAft>
                <a:spcPct val="0"/>
              </a:spcAft>
              <a:buClr>
                <a:schemeClr val="accent1"/>
              </a:buClr>
              <a:buSzPct val="95000"/>
            </a:pPr>
            <a:r>
              <a:rPr lang="en-GB" sz="800" dirty="0">
                <a:latin typeface="+mj-lt"/>
              </a:rPr>
              <a:t>New</a:t>
            </a:r>
          </a:p>
        </p:txBody>
      </p:sp>
      <p:sp>
        <p:nvSpPr>
          <p:cNvPr id="102" name="Rectangle 101">
            <a:extLst>
              <a:ext uri="{FF2B5EF4-FFF2-40B4-BE49-F238E27FC236}">
                <a16:creationId xmlns:a16="http://schemas.microsoft.com/office/drawing/2014/main" id="{A5B4BF9D-5A5B-9C5B-3B53-B1DFF8CD4D93}"/>
              </a:ext>
            </a:extLst>
          </p:cNvPr>
          <p:cNvSpPr/>
          <p:nvPr/>
        </p:nvSpPr>
        <p:spPr bwMode="auto">
          <a:xfrm>
            <a:off x="8388430" y="6330422"/>
            <a:ext cx="1605195" cy="124137"/>
          </a:xfrm>
          <a:prstGeom prst="rect">
            <a:avLst/>
          </a:prstGeom>
          <a:solidFill>
            <a:srgbClr val="FFCC66"/>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775423" eaLnBrk="0" fontAlgn="base" hangingPunct="0">
              <a:spcBef>
                <a:spcPct val="50000"/>
              </a:spcBef>
              <a:spcAft>
                <a:spcPct val="0"/>
              </a:spcAft>
              <a:buClr>
                <a:srgbClr val="42145F"/>
              </a:buClr>
              <a:buSzPct val="95000"/>
            </a:pPr>
            <a:r>
              <a:rPr lang="en-GB" sz="800" dirty="0">
                <a:solidFill>
                  <a:prstClr val="black"/>
                </a:solidFill>
                <a:latin typeface="+mj-lt"/>
                <a:cs typeface="Arial" pitchFamily="34" charset="0"/>
              </a:rPr>
              <a:t>Existing - Changed </a:t>
            </a:r>
          </a:p>
        </p:txBody>
      </p:sp>
      <p:sp>
        <p:nvSpPr>
          <p:cNvPr id="103" name="Rectangle 102">
            <a:extLst>
              <a:ext uri="{FF2B5EF4-FFF2-40B4-BE49-F238E27FC236}">
                <a16:creationId xmlns:a16="http://schemas.microsoft.com/office/drawing/2014/main" id="{0F20758B-6FC9-C56F-7FB8-23DDE38EF559}"/>
              </a:ext>
            </a:extLst>
          </p:cNvPr>
          <p:cNvSpPr/>
          <p:nvPr/>
        </p:nvSpPr>
        <p:spPr bwMode="auto">
          <a:xfrm>
            <a:off x="6655200" y="6530023"/>
            <a:ext cx="1605195" cy="123640"/>
          </a:xfrm>
          <a:prstGeom prst="rect">
            <a:avLst/>
          </a:prstGeom>
          <a:solidFill>
            <a:srgbClr val="66FFFF">
              <a:alpha val="52157"/>
            </a:srgbClr>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775423" eaLnBrk="0" fontAlgn="base" hangingPunct="0">
              <a:spcBef>
                <a:spcPct val="50000"/>
              </a:spcBef>
              <a:spcAft>
                <a:spcPct val="0"/>
              </a:spcAft>
              <a:buClr>
                <a:srgbClr val="42145F"/>
              </a:buClr>
              <a:buSzPct val="95000"/>
            </a:pPr>
            <a:r>
              <a:rPr lang="en-GB" sz="800" dirty="0">
                <a:solidFill>
                  <a:prstClr val="black"/>
                </a:solidFill>
                <a:latin typeface="+mj-lt"/>
                <a:cs typeface="Arial" pitchFamily="34" charset="0"/>
              </a:rPr>
              <a:t>Existing - unchanged </a:t>
            </a:r>
          </a:p>
        </p:txBody>
      </p:sp>
      <p:sp>
        <p:nvSpPr>
          <p:cNvPr id="104" name="Content Placeholder 1">
            <a:extLst>
              <a:ext uri="{FF2B5EF4-FFF2-40B4-BE49-F238E27FC236}">
                <a16:creationId xmlns:a16="http://schemas.microsoft.com/office/drawing/2014/main" id="{58038226-52DD-3197-6A47-A8F4DED6FEC0}"/>
              </a:ext>
            </a:extLst>
          </p:cNvPr>
          <p:cNvSpPr txBox="1">
            <a:spLocks/>
          </p:cNvSpPr>
          <p:nvPr/>
        </p:nvSpPr>
        <p:spPr bwMode="gray">
          <a:xfrm>
            <a:off x="415582" y="1278586"/>
            <a:ext cx="8311639" cy="3286392"/>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endParaRPr lang="en-US"/>
          </a:p>
          <a:p>
            <a:endParaRPr lang="en-US"/>
          </a:p>
        </p:txBody>
      </p:sp>
      <p:sp>
        <p:nvSpPr>
          <p:cNvPr id="105" name="Slide Number Placeholder 2">
            <a:extLst>
              <a:ext uri="{FF2B5EF4-FFF2-40B4-BE49-F238E27FC236}">
                <a16:creationId xmlns:a16="http://schemas.microsoft.com/office/drawing/2014/main" id="{DF78851D-C9AA-E00A-8805-3221265A77E8}"/>
              </a:ext>
            </a:extLst>
          </p:cNvPr>
          <p:cNvSpPr txBox="1">
            <a:spLocks/>
          </p:cNvSpPr>
          <p:nvPr/>
        </p:nvSpPr>
        <p:spPr bwMode="gray">
          <a:xfrm>
            <a:off x="4373165" y="5522990"/>
            <a:ext cx="401817" cy="186300"/>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endParaRPr lang="en-GB" dirty="0"/>
          </a:p>
        </p:txBody>
      </p:sp>
      <p:sp>
        <p:nvSpPr>
          <p:cNvPr id="106" name="Title 3">
            <a:extLst>
              <a:ext uri="{FF2B5EF4-FFF2-40B4-BE49-F238E27FC236}">
                <a16:creationId xmlns:a16="http://schemas.microsoft.com/office/drawing/2014/main" id="{537AD6EE-D01D-B54C-9CB9-7B214CA168AE}"/>
              </a:ext>
            </a:extLst>
          </p:cNvPr>
          <p:cNvSpPr txBox="1">
            <a:spLocks/>
          </p:cNvSpPr>
          <p:nvPr/>
        </p:nvSpPr>
        <p:spPr bwMode="gray">
          <a:xfrm>
            <a:off x="3335500" y="2314267"/>
            <a:ext cx="1462754" cy="193500"/>
          </a:xfrm>
          <a:prstGeom prst="rect">
            <a:avLst/>
          </a:prstGeom>
        </p:spPr>
        <p:txBody>
          <a:bodyPr vert="horz" wrap="none" lIns="0" tIns="0" rIns="0" bIns="0" rtlCol="0" anchor="t">
            <a:noAutofit/>
          </a:bodyPr>
          <a:lstStyle>
            <a:lvl1pPr algn="l" defTabSz="1034701" rtl="0" eaLnBrk="1" latinLnBrk="0" hangingPunct="1">
              <a:lnSpc>
                <a:spcPct val="100000"/>
              </a:lnSpc>
              <a:spcBef>
                <a:spcPct val="0"/>
              </a:spcBef>
              <a:buNone/>
              <a:defRPr sz="2400" b="0" kern="1200" baseline="0">
                <a:solidFill>
                  <a:schemeClr val="tx2"/>
                </a:solidFill>
                <a:effectLst/>
                <a:latin typeface="RN House Sans Regular" panose="020B0504020203020204" pitchFamily="34" charset="0"/>
                <a:ea typeface="+mj-ea"/>
                <a:cs typeface="+mj-cs"/>
              </a:defRPr>
            </a:lvl1pPr>
          </a:lstStyle>
          <a:p>
            <a:pPr algn="ctr"/>
            <a:endParaRPr lang="en-GB" sz="952" dirty="0"/>
          </a:p>
        </p:txBody>
      </p:sp>
      <p:pic>
        <p:nvPicPr>
          <p:cNvPr id="107" name="Graphic 106" descr="User">
            <a:extLst>
              <a:ext uri="{FF2B5EF4-FFF2-40B4-BE49-F238E27FC236}">
                <a16:creationId xmlns:a16="http://schemas.microsoft.com/office/drawing/2014/main" id="{CFE3507A-ECF8-6414-F391-89FE6152D3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8892" y="2201428"/>
            <a:ext cx="275197" cy="275197"/>
          </a:xfrm>
          <a:prstGeom prst="rect">
            <a:avLst/>
          </a:prstGeom>
        </p:spPr>
      </p:pic>
      <p:sp>
        <p:nvSpPr>
          <p:cNvPr id="108" name="Rectangle 107">
            <a:extLst>
              <a:ext uri="{FF2B5EF4-FFF2-40B4-BE49-F238E27FC236}">
                <a16:creationId xmlns:a16="http://schemas.microsoft.com/office/drawing/2014/main" id="{BF8CF581-341B-A305-AEB0-FF57D88DC874}"/>
              </a:ext>
            </a:extLst>
          </p:cNvPr>
          <p:cNvSpPr/>
          <p:nvPr/>
        </p:nvSpPr>
        <p:spPr>
          <a:xfrm>
            <a:off x="2178319" y="1501546"/>
            <a:ext cx="1228201" cy="637941"/>
          </a:xfrm>
          <a:prstGeom prst="rect">
            <a:avLst/>
          </a:prstGeom>
          <a:solidFill>
            <a:srgbClr val="99FFCC"/>
          </a:solidFill>
        </p:spPr>
        <p:style>
          <a:lnRef idx="2">
            <a:schemeClr val="dk1"/>
          </a:lnRef>
          <a:fillRef idx="1">
            <a:schemeClr val="lt1"/>
          </a:fillRef>
          <a:effectRef idx="0">
            <a:schemeClr val="dk1"/>
          </a:effectRef>
          <a:fontRef idx="minor">
            <a:schemeClr val="dk1"/>
          </a:fontRef>
        </p:style>
        <p:txBody>
          <a:bodyPr rtlCol="0" anchor="ctr"/>
          <a:lstStyle/>
          <a:p>
            <a:pPr algn="ctr"/>
            <a:r>
              <a:rPr lang="en-US" sz="816" dirty="0">
                <a:latin typeface="Calibri" panose="020F0502020204030204" pitchFamily="34" charset="0"/>
                <a:cs typeface="Calibri" panose="020F0502020204030204" pitchFamily="34" charset="0"/>
              </a:rPr>
              <a:t>N</a:t>
            </a:r>
            <a:r>
              <a:rPr lang="en-GB" sz="816" dirty="0">
                <a:latin typeface="Calibri" panose="020F0502020204030204" pitchFamily="34" charset="0"/>
                <a:cs typeface="Calibri" panose="020F0502020204030204" pitchFamily="34" charset="0"/>
              </a:rPr>
              <a:t>WG Internet Pages</a:t>
            </a:r>
          </a:p>
          <a:p>
            <a:pPr algn="ctr"/>
            <a:r>
              <a:rPr lang="en-GB" sz="816" dirty="0">
                <a:latin typeface="Calibri" panose="020F0502020204030204" pitchFamily="34" charset="0"/>
                <a:cs typeface="Calibri" panose="020F0502020204030204" pitchFamily="34" charset="0"/>
              </a:rPr>
              <a:t>(Brochureware)</a:t>
            </a:r>
          </a:p>
          <a:p>
            <a:pPr algn="ctr"/>
            <a:r>
              <a:rPr lang="en-GB" sz="544" dirty="0">
                <a:latin typeface="Calibri" panose="020F0502020204030204" pitchFamily="34" charset="0"/>
                <a:cs typeface="Calibri" panose="020F0502020204030204" pitchFamily="34" charset="0"/>
              </a:rPr>
              <a:t>https://www.rbs.co.uk/</a:t>
            </a:r>
          </a:p>
          <a:p>
            <a:pPr algn="ctr"/>
            <a:r>
              <a:rPr lang="en-GB" sz="544" dirty="0">
                <a:latin typeface="Calibri" panose="020F0502020204030204" pitchFamily="34" charset="0"/>
                <a:cs typeface="Calibri" panose="020F0502020204030204" pitchFamily="34" charset="0"/>
              </a:rPr>
              <a:t>https://www.natwest.com/</a:t>
            </a:r>
          </a:p>
        </p:txBody>
      </p:sp>
      <p:sp>
        <p:nvSpPr>
          <p:cNvPr id="109" name="TextBox 108">
            <a:extLst>
              <a:ext uri="{FF2B5EF4-FFF2-40B4-BE49-F238E27FC236}">
                <a16:creationId xmlns:a16="http://schemas.microsoft.com/office/drawing/2014/main" id="{286B5ACE-5D05-DB43-AFD7-D9449354160E}"/>
              </a:ext>
            </a:extLst>
          </p:cNvPr>
          <p:cNvSpPr txBox="1"/>
          <p:nvPr/>
        </p:nvSpPr>
        <p:spPr>
          <a:xfrm>
            <a:off x="6152618" y="2444675"/>
            <a:ext cx="1296392" cy="217880"/>
          </a:xfrm>
          <a:prstGeom prst="rect">
            <a:avLst/>
          </a:prstGeom>
          <a:noFill/>
        </p:spPr>
        <p:txBody>
          <a:bodyPr wrap="square" rtlCol="0">
            <a:spAutoFit/>
          </a:bodyPr>
          <a:lstStyle/>
          <a:p>
            <a:pPr algn="ctr"/>
            <a:r>
              <a:rPr lang="en-GB" sz="816" dirty="0">
                <a:latin typeface="Calibri" panose="020F0502020204030204" pitchFamily="34" charset="0"/>
                <a:cs typeface="Calibri" panose="020F0502020204030204" pitchFamily="34" charset="0"/>
              </a:rPr>
              <a:t>eForms Authors </a:t>
            </a:r>
          </a:p>
        </p:txBody>
      </p:sp>
      <p:cxnSp>
        <p:nvCxnSpPr>
          <p:cNvPr id="110" name="Connector: Elbow 109">
            <a:extLst>
              <a:ext uri="{FF2B5EF4-FFF2-40B4-BE49-F238E27FC236}">
                <a16:creationId xmlns:a16="http://schemas.microsoft.com/office/drawing/2014/main" id="{DBCEFAAB-F30C-852F-D0D0-3A8059C0E457}"/>
              </a:ext>
            </a:extLst>
          </p:cNvPr>
          <p:cNvCxnSpPr>
            <a:cxnSpLocks/>
          </p:cNvCxnSpPr>
          <p:nvPr/>
        </p:nvCxnSpPr>
        <p:spPr>
          <a:xfrm rot="10800000" flipV="1">
            <a:off x="5091906" y="2489507"/>
            <a:ext cx="670992" cy="432147"/>
          </a:xfrm>
          <a:prstGeom prst="bentConnector3">
            <a:avLst>
              <a:gd name="adj1" fmla="val 230"/>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pic>
        <p:nvPicPr>
          <p:cNvPr id="111" name="Graphic 110" descr="User">
            <a:extLst>
              <a:ext uri="{FF2B5EF4-FFF2-40B4-BE49-F238E27FC236}">
                <a16:creationId xmlns:a16="http://schemas.microsoft.com/office/drawing/2014/main" id="{DDC628EB-0F98-E798-D922-EBBC3B9902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8270" y="2261311"/>
            <a:ext cx="275197" cy="275197"/>
          </a:xfrm>
          <a:prstGeom prst="rect">
            <a:avLst/>
          </a:prstGeom>
        </p:spPr>
      </p:pic>
      <p:cxnSp>
        <p:nvCxnSpPr>
          <p:cNvPr id="112" name="Straight Connector 111">
            <a:extLst>
              <a:ext uri="{FF2B5EF4-FFF2-40B4-BE49-F238E27FC236}">
                <a16:creationId xmlns:a16="http://schemas.microsoft.com/office/drawing/2014/main" id="{8A5D8A3D-AA66-34D7-F31A-D8CF34743CA7}"/>
              </a:ext>
            </a:extLst>
          </p:cNvPr>
          <p:cNvCxnSpPr>
            <a:cxnSpLocks/>
          </p:cNvCxnSpPr>
          <p:nvPr/>
        </p:nvCxnSpPr>
        <p:spPr>
          <a:xfrm flipH="1">
            <a:off x="4449909" y="3062967"/>
            <a:ext cx="8331" cy="812788"/>
          </a:xfrm>
          <a:prstGeom prst="line">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pic>
        <p:nvPicPr>
          <p:cNvPr id="113" name="Graphic 112" descr="User">
            <a:extLst>
              <a:ext uri="{FF2B5EF4-FFF2-40B4-BE49-F238E27FC236}">
                <a16:creationId xmlns:a16="http://schemas.microsoft.com/office/drawing/2014/main" id="{33E2009C-28C0-43EE-8965-BFE919070F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17370" y="3753440"/>
            <a:ext cx="275197" cy="275197"/>
          </a:xfrm>
          <a:prstGeom prst="rect">
            <a:avLst/>
          </a:prstGeom>
        </p:spPr>
      </p:pic>
      <p:cxnSp>
        <p:nvCxnSpPr>
          <p:cNvPr id="114" name="Connector: Elbow 113">
            <a:extLst>
              <a:ext uri="{FF2B5EF4-FFF2-40B4-BE49-F238E27FC236}">
                <a16:creationId xmlns:a16="http://schemas.microsoft.com/office/drawing/2014/main" id="{24D2CF47-C28B-B235-9BA8-B4F8FF4D0533}"/>
              </a:ext>
            </a:extLst>
          </p:cNvPr>
          <p:cNvCxnSpPr>
            <a:cxnSpLocks/>
            <a:stCxn id="141" idx="3"/>
            <a:endCxn id="113" idx="1"/>
          </p:cNvCxnSpPr>
          <p:nvPr/>
        </p:nvCxnSpPr>
        <p:spPr>
          <a:xfrm flipV="1">
            <a:off x="7043622" y="3891039"/>
            <a:ext cx="1173748" cy="442908"/>
          </a:xfrm>
          <a:prstGeom prst="bentConnector3">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8735DA7F-CA38-9AC3-F223-B025EB217D75}"/>
              </a:ext>
            </a:extLst>
          </p:cNvPr>
          <p:cNvSpPr txBox="1"/>
          <p:nvPr/>
        </p:nvSpPr>
        <p:spPr>
          <a:xfrm>
            <a:off x="5124568" y="2647246"/>
            <a:ext cx="631267" cy="252230"/>
          </a:xfrm>
          <a:prstGeom prst="rect">
            <a:avLst/>
          </a:prstGeom>
          <a:noFill/>
        </p:spPr>
        <p:txBody>
          <a:bodyPr wrap="square" lIns="0" tIns="0" rIns="0" bIns="0" rtlCol="0">
            <a:noAutofit/>
          </a:bodyPr>
          <a:lstStyle/>
          <a:p>
            <a:r>
              <a:rPr lang="en-US" sz="650" dirty="0">
                <a:solidFill>
                  <a:schemeClr val="tx2"/>
                </a:solidFill>
                <a:cs typeface="Arial" panose="020B0604020202020204" pitchFamily="34" charset="0"/>
              </a:rPr>
              <a:t>a. Create/update PBBA forms.</a:t>
            </a:r>
            <a:endParaRPr lang="en-GB" sz="650" dirty="0" err="1">
              <a:solidFill>
                <a:schemeClr val="tx2"/>
              </a:solidFill>
              <a:cs typeface="Arial" panose="020B0604020202020204" pitchFamily="34" charset="0"/>
            </a:endParaRPr>
          </a:p>
        </p:txBody>
      </p:sp>
      <p:sp>
        <p:nvSpPr>
          <p:cNvPr id="116" name="TextBox 115">
            <a:extLst>
              <a:ext uri="{FF2B5EF4-FFF2-40B4-BE49-F238E27FC236}">
                <a16:creationId xmlns:a16="http://schemas.microsoft.com/office/drawing/2014/main" id="{6C6F27FA-850E-B884-48EA-9808D7E6CA80}"/>
              </a:ext>
            </a:extLst>
          </p:cNvPr>
          <p:cNvSpPr txBox="1"/>
          <p:nvPr/>
        </p:nvSpPr>
        <p:spPr>
          <a:xfrm>
            <a:off x="7022956" y="3727629"/>
            <a:ext cx="631267" cy="375286"/>
          </a:xfrm>
          <a:prstGeom prst="rect">
            <a:avLst/>
          </a:prstGeom>
          <a:noFill/>
        </p:spPr>
        <p:txBody>
          <a:bodyPr wrap="square" lIns="0" tIns="0" rIns="0" bIns="0" rtlCol="0">
            <a:noAutofit/>
          </a:bodyPr>
          <a:lstStyle/>
          <a:p>
            <a:r>
              <a:rPr lang="en-US" sz="650" dirty="0">
                <a:solidFill>
                  <a:schemeClr val="tx2"/>
                </a:solidFill>
                <a:cs typeface="Arial" panose="020B0604020202020204" pitchFamily="34" charset="0"/>
              </a:rPr>
              <a:t>5. Ops staff read Email from mailbox and fulfill requests</a:t>
            </a:r>
            <a:endParaRPr lang="en-GB" sz="650" dirty="0" err="1">
              <a:solidFill>
                <a:schemeClr val="tx2"/>
              </a:solidFill>
              <a:cs typeface="Arial" panose="020B0604020202020204" pitchFamily="34" charset="0"/>
            </a:endParaRPr>
          </a:p>
        </p:txBody>
      </p:sp>
      <p:sp>
        <p:nvSpPr>
          <p:cNvPr id="117" name="TextBox 116">
            <a:extLst>
              <a:ext uri="{FF2B5EF4-FFF2-40B4-BE49-F238E27FC236}">
                <a16:creationId xmlns:a16="http://schemas.microsoft.com/office/drawing/2014/main" id="{509AFF1B-7B57-1BBC-4732-6BA5F1BBC090}"/>
              </a:ext>
            </a:extLst>
          </p:cNvPr>
          <p:cNvSpPr txBox="1"/>
          <p:nvPr/>
        </p:nvSpPr>
        <p:spPr>
          <a:xfrm>
            <a:off x="1060391" y="2535424"/>
            <a:ext cx="962528" cy="407600"/>
          </a:xfrm>
          <a:prstGeom prst="rect">
            <a:avLst/>
          </a:prstGeom>
          <a:noFill/>
        </p:spPr>
        <p:txBody>
          <a:bodyPr wrap="square" lIns="0" tIns="0" rIns="0" bIns="0" rtlCol="0">
            <a:noAutofit/>
          </a:bodyPr>
          <a:lstStyle/>
          <a:p>
            <a:pPr algn="just"/>
            <a:r>
              <a:rPr lang="en-US" sz="650" dirty="0">
                <a:solidFill>
                  <a:schemeClr val="tx2"/>
                </a:solidFill>
                <a:cs typeface="Arial" panose="020B0604020202020204" pitchFamily="34" charset="0"/>
              </a:rPr>
              <a:t>1.Customer navigates to Unauthenticated Channels (Brochureware, CORA</a:t>
            </a:r>
            <a:r>
              <a:rPr lang="en-US" sz="612" dirty="0">
                <a:solidFill>
                  <a:schemeClr val="tx2"/>
                </a:solidFill>
                <a:cs typeface="Arial" panose="020B0604020202020204" pitchFamily="34" charset="0"/>
              </a:rPr>
              <a:t>)</a:t>
            </a:r>
            <a:endParaRPr lang="en-GB" sz="612" dirty="0" err="1">
              <a:solidFill>
                <a:schemeClr val="tx2"/>
              </a:solidFill>
              <a:cs typeface="Arial" panose="020B0604020202020204" pitchFamily="34" charset="0"/>
            </a:endParaRPr>
          </a:p>
        </p:txBody>
      </p:sp>
      <p:sp>
        <p:nvSpPr>
          <p:cNvPr id="118" name="TextBox 117">
            <a:extLst>
              <a:ext uri="{FF2B5EF4-FFF2-40B4-BE49-F238E27FC236}">
                <a16:creationId xmlns:a16="http://schemas.microsoft.com/office/drawing/2014/main" id="{A03A7CEE-220E-59B7-3047-F9D3C719BC20}"/>
              </a:ext>
            </a:extLst>
          </p:cNvPr>
          <p:cNvSpPr txBox="1"/>
          <p:nvPr/>
        </p:nvSpPr>
        <p:spPr>
          <a:xfrm>
            <a:off x="1767770" y="2960044"/>
            <a:ext cx="1232790" cy="407600"/>
          </a:xfrm>
          <a:prstGeom prst="rect">
            <a:avLst/>
          </a:prstGeom>
          <a:noFill/>
        </p:spPr>
        <p:txBody>
          <a:bodyPr wrap="square" lIns="0" tIns="0" rIns="0" bIns="0" rtlCol="0">
            <a:noAutofit/>
          </a:bodyPr>
          <a:lstStyle/>
          <a:p>
            <a:pPr algn="just"/>
            <a:r>
              <a:rPr lang="en-US" sz="650" dirty="0">
                <a:solidFill>
                  <a:schemeClr val="tx2"/>
                </a:solidFill>
                <a:cs typeface="Arial" panose="020B0604020202020204" pitchFamily="34" charset="0"/>
              </a:rPr>
              <a:t>2. Customer goes to section which requires customer to fill form so eform link will be presented to customer and by clicking it, customer will be redirected to external eform </a:t>
            </a:r>
            <a:endParaRPr lang="en-GB" sz="650" dirty="0" err="1">
              <a:solidFill>
                <a:schemeClr val="tx2"/>
              </a:solidFill>
              <a:cs typeface="Arial" panose="020B0604020202020204" pitchFamily="34" charset="0"/>
            </a:endParaRPr>
          </a:p>
        </p:txBody>
      </p:sp>
      <p:cxnSp>
        <p:nvCxnSpPr>
          <p:cNvPr id="119" name="Connector: Elbow 118">
            <a:extLst>
              <a:ext uri="{FF2B5EF4-FFF2-40B4-BE49-F238E27FC236}">
                <a16:creationId xmlns:a16="http://schemas.microsoft.com/office/drawing/2014/main" id="{2CB23DAC-5D84-B079-EE7E-37E380774ECE}"/>
              </a:ext>
            </a:extLst>
          </p:cNvPr>
          <p:cNvCxnSpPr>
            <a:cxnSpLocks/>
          </p:cNvCxnSpPr>
          <p:nvPr/>
        </p:nvCxnSpPr>
        <p:spPr>
          <a:xfrm rot="16200000" flipH="1">
            <a:off x="3142994" y="1930917"/>
            <a:ext cx="193961" cy="1479228"/>
          </a:xfrm>
          <a:prstGeom prst="bentConnector2">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E6766F48-63A2-D89D-B576-878DEB247D92}"/>
              </a:ext>
            </a:extLst>
          </p:cNvPr>
          <p:cNvCxnSpPr>
            <a:cxnSpLocks/>
          </p:cNvCxnSpPr>
          <p:nvPr/>
        </p:nvCxnSpPr>
        <p:spPr>
          <a:xfrm rot="10800000" flipV="1">
            <a:off x="2830855" y="2478645"/>
            <a:ext cx="3631362" cy="81701"/>
          </a:xfrm>
          <a:prstGeom prst="bentConnector3">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F79DC436-1287-BC6D-3280-9E5622FE2FFB}"/>
              </a:ext>
            </a:extLst>
          </p:cNvPr>
          <p:cNvSpPr txBox="1"/>
          <p:nvPr/>
        </p:nvSpPr>
        <p:spPr>
          <a:xfrm>
            <a:off x="3635040" y="2183129"/>
            <a:ext cx="823200" cy="431559"/>
          </a:xfrm>
          <a:prstGeom prst="rect">
            <a:avLst/>
          </a:prstGeom>
          <a:noFill/>
        </p:spPr>
        <p:txBody>
          <a:bodyPr wrap="square" lIns="0" tIns="0" rIns="0" bIns="0" rtlCol="0">
            <a:noAutofit/>
          </a:bodyPr>
          <a:lstStyle/>
          <a:p>
            <a:r>
              <a:rPr lang="en-US" sz="612" dirty="0">
                <a:cs typeface="Arial" panose="020B0604020202020204" pitchFamily="34" charset="0"/>
              </a:rPr>
              <a:t>b</a:t>
            </a:r>
            <a:r>
              <a:rPr lang="en-US" sz="650" dirty="0">
                <a:cs typeface="Arial" panose="020B0604020202020204" pitchFamily="34" charset="0"/>
              </a:rPr>
              <a:t>. Update form URL/links in Brochureware/CORA</a:t>
            </a:r>
            <a:endParaRPr lang="en-GB" sz="650" dirty="0" err="1">
              <a:cs typeface="Arial" panose="020B0604020202020204" pitchFamily="34" charset="0"/>
            </a:endParaRPr>
          </a:p>
        </p:txBody>
      </p:sp>
      <p:sp>
        <p:nvSpPr>
          <p:cNvPr id="122" name="TextBox 121">
            <a:extLst>
              <a:ext uri="{FF2B5EF4-FFF2-40B4-BE49-F238E27FC236}">
                <a16:creationId xmlns:a16="http://schemas.microsoft.com/office/drawing/2014/main" id="{7EF829F4-E0F2-C372-7042-F5BDBEB76377}"/>
              </a:ext>
            </a:extLst>
          </p:cNvPr>
          <p:cNvSpPr txBox="1"/>
          <p:nvPr/>
        </p:nvSpPr>
        <p:spPr>
          <a:xfrm>
            <a:off x="3587290" y="3098611"/>
            <a:ext cx="698462" cy="654829"/>
          </a:xfrm>
          <a:prstGeom prst="rect">
            <a:avLst/>
          </a:prstGeom>
          <a:noFill/>
        </p:spPr>
        <p:txBody>
          <a:bodyPr wrap="square" lIns="0" tIns="0" rIns="0" bIns="0" rtlCol="0">
            <a:noAutofit/>
          </a:bodyPr>
          <a:lstStyle/>
          <a:p>
            <a:pPr algn="just"/>
            <a:r>
              <a:rPr lang="en-US" sz="650" dirty="0">
                <a:solidFill>
                  <a:schemeClr val="tx2"/>
                </a:solidFill>
                <a:cs typeface="Arial" panose="020B0604020202020204" pitchFamily="34" charset="0"/>
              </a:rPr>
              <a:t>3. Customer fills form and submit it. Submitted form will be stored in event store with an entry</a:t>
            </a:r>
          </a:p>
          <a:p>
            <a:pPr algn="just"/>
            <a:r>
              <a:rPr lang="en-US" sz="650" b="1" dirty="0">
                <a:solidFill>
                  <a:srgbClr val="00B050"/>
                </a:solidFill>
                <a:cs typeface="Arial" panose="020B0604020202020204" pitchFamily="34" charset="0"/>
              </a:rPr>
              <a:t>“event_class” : “SUBMITTED”</a:t>
            </a:r>
            <a:endParaRPr lang="en-GB" sz="650" b="1" dirty="0">
              <a:solidFill>
                <a:srgbClr val="00B050"/>
              </a:solidFill>
              <a:cs typeface="Arial" panose="020B0604020202020204" pitchFamily="34" charset="0"/>
            </a:endParaRPr>
          </a:p>
          <a:p>
            <a:pPr algn="just"/>
            <a:endParaRPr lang="en-US" sz="650" dirty="0">
              <a:solidFill>
                <a:schemeClr val="tx2"/>
              </a:solidFill>
              <a:cs typeface="Arial" panose="020B0604020202020204" pitchFamily="34" charset="0"/>
            </a:endParaRPr>
          </a:p>
          <a:p>
            <a:pPr algn="just"/>
            <a:r>
              <a:rPr lang="en-US" sz="650" dirty="0">
                <a:solidFill>
                  <a:schemeClr val="tx2"/>
                </a:solidFill>
                <a:cs typeface="Arial" panose="020B0604020202020204" pitchFamily="34" charset="0"/>
              </a:rPr>
              <a:t> </a:t>
            </a:r>
            <a:endParaRPr lang="en-GB" sz="650" dirty="0" err="1">
              <a:solidFill>
                <a:schemeClr val="tx2"/>
              </a:solidFill>
              <a:cs typeface="Arial" panose="020B0604020202020204" pitchFamily="34" charset="0"/>
            </a:endParaRPr>
          </a:p>
        </p:txBody>
      </p:sp>
      <p:pic>
        <p:nvPicPr>
          <p:cNvPr id="123" name="Picture 2">
            <a:extLst>
              <a:ext uri="{FF2B5EF4-FFF2-40B4-BE49-F238E27FC236}">
                <a16:creationId xmlns:a16="http://schemas.microsoft.com/office/drawing/2014/main" id="{A82512AB-2D99-AA57-5C96-B282112696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1610" y="2230222"/>
            <a:ext cx="596091" cy="596091"/>
          </a:xfrm>
          <a:prstGeom prst="rect">
            <a:avLst/>
          </a:prstGeom>
          <a:noFill/>
          <a:extLst>
            <a:ext uri="{909E8E84-426E-40DD-AFC4-6F175D3DCCD1}">
              <a14:hiddenFill xmlns:a14="http://schemas.microsoft.com/office/drawing/2010/main">
                <a:solidFill>
                  <a:srgbClr val="FFFFFF"/>
                </a:solidFill>
              </a14:hiddenFill>
            </a:ext>
          </a:extLst>
        </p:spPr>
      </p:pic>
      <p:cxnSp>
        <p:nvCxnSpPr>
          <p:cNvPr id="124" name="Connector: Elbow 123">
            <a:extLst>
              <a:ext uri="{FF2B5EF4-FFF2-40B4-BE49-F238E27FC236}">
                <a16:creationId xmlns:a16="http://schemas.microsoft.com/office/drawing/2014/main" id="{FB351096-F1C5-6291-4990-92FEEFBDC0F3}"/>
              </a:ext>
            </a:extLst>
          </p:cNvPr>
          <p:cNvCxnSpPr>
            <a:cxnSpLocks/>
          </p:cNvCxnSpPr>
          <p:nvPr/>
        </p:nvCxnSpPr>
        <p:spPr>
          <a:xfrm>
            <a:off x="2787081" y="2156116"/>
            <a:ext cx="1165940" cy="710672"/>
          </a:xfrm>
          <a:prstGeom prst="bentConnector3">
            <a:avLst>
              <a:gd name="adj1" fmla="val 962"/>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sp>
        <p:nvSpPr>
          <p:cNvPr id="125" name="Title 8">
            <a:extLst>
              <a:ext uri="{FF2B5EF4-FFF2-40B4-BE49-F238E27FC236}">
                <a16:creationId xmlns:a16="http://schemas.microsoft.com/office/drawing/2014/main" id="{78BCB2BC-BD72-D575-5ED8-8896A6E821C6}"/>
              </a:ext>
            </a:extLst>
          </p:cNvPr>
          <p:cNvSpPr txBox="1">
            <a:spLocks/>
          </p:cNvSpPr>
          <p:nvPr/>
        </p:nvSpPr>
        <p:spPr bwMode="gray">
          <a:xfrm>
            <a:off x="415925" y="336550"/>
            <a:ext cx="7326313" cy="627063"/>
          </a:xfrm>
          <a:prstGeom prst="rect">
            <a:avLst/>
          </a:prstGeom>
        </p:spPr>
        <p:txBody>
          <a:bodyPr vert="horz" wrap="none" lIns="0" tIns="0" rIns="0" bIns="0" rtlCol="0" anchor="t">
            <a:noAutofit/>
          </a:bodyPr>
          <a:lstStyle>
            <a:lvl1pPr algn="l" defTabSz="1034701" rtl="0" eaLnBrk="1" latinLnBrk="0" hangingPunct="1">
              <a:lnSpc>
                <a:spcPct val="100000"/>
              </a:lnSpc>
              <a:spcBef>
                <a:spcPct val="0"/>
              </a:spcBef>
              <a:buNone/>
              <a:defRPr sz="2400" b="0" kern="1200" baseline="0">
                <a:solidFill>
                  <a:schemeClr val="tx2"/>
                </a:solidFill>
                <a:effectLst/>
                <a:latin typeface="RN House Sans Regular" panose="020B0504020203020204" pitchFamily="34" charset="0"/>
                <a:ea typeface="+mj-ea"/>
                <a:cs typeface="+mj-cs"/>
              </a:defRPr>
            </a:lvl1pPr>
          </a:lstStyle>
          <a:p>
            <a:endParaRPr lang="en-US" dirty="0">
              <a:latin typeface="RN House Sans Regular"/>
            </a:endParaRPr>
          </a:p>
        </p:txBody>
      </p:sp>
      <p:sp>
        <p:nvSpPr>
          <p:cNvPr id="126" name="Rectangle 125">
            <a:extLst>
              <a:ext uri="{FF2B5EF4-FFF2-40B4-BE49-F238E27FC236}">
                <a16:creationId xmlns:a16="http://schemas.microsoft.com/office/drawing/2014/main" id="{7891FD26-B99D-A64F-E6BF-9BA8B9AFE688}"/>
              </a:ext>
            </a:extLst>
          </p:cNvPr>
          <p:cNvSpPr/>
          <p:nvPr/>
        </p:nvSpPr>
        <p:spPr>
          <a:xfrm>
            <a:off x="3444771" y="3875755"/>
            <a:ext cx="1941053" cy="842961"/>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err="1">
              <a:solidFill>
                <a:schemeClr val="bg1"/>
              </a:solidFill>
            </a:endParaRPr>
          </a:p>
        </p:txBody>
      </p:sp>
      <p:pic>
        <p:nvPicPr>
          <p:cNvPr id="127" name="Picture 21" descr="A picture containing clipart, tableware, cup&#10;&#10;Description automatically generated">
            <a:extLst>
              <a:ext uri="{FF2B5EF4-FFF2-40B4-BE49-F238E27FC236}">
                <a16:creationId xmlns:a16="http://schemas.microsoft.com/office/drawing/2014/main" id="{917D6FC3-347C-FCDC-8B67-2169ACEDB5E8}"/>
              </a:ext>
            </a:extLst>
          </p:cNvPr>
          <p:cNvPicPr>
            <a:picLocks noChangeAspect="1"/>
          </p:cNvPicPr>
          <p:nvPr/>
        </p:nvPicPr>
        <p:blipFill>
          <a:blip r:embed="rId5"/>
          <a:stretch>
            <a:fillRect/>
          </a:stretch>
        </p:blipFill>
        <p:spPr>
          <a:xfrm>
            <a:off x="4497136" y="3943418"/>
            <a:ext cx="536957" cy="597698"/>
          </a:xfrm>
          <a:prstGeom prst="rect">
            <a:avLst/>
          </a:prstGeom>
        </p:spPr>
      </p:pic>
      <p:sp>
        <p:nvSpPr>
          <p:cNvPr id="128" name="TextBox 127">
            <a:extLst>
              <a:ext uri="{FF2B5EF4-FFF2-40B4-BE49-F238E27FC236}">
                <a16:creationId xmlns:a16="http://schemas.microsoft.com/office/drawing/2014/main" id="{2BB8346B-3138-CED7-A59D-DD2AB204A6EC}"/>
              </a:ext>
            </a:extLst>
          </p:cNvPr>
          <p:cNvSpPr txBox="1"/>
          <p:nvPr/>
        </p:nvSpPr>
        <p:spPr>
          <a:xfrm>
            <a:off x="4250509" y="4535959"/>
            <a:ext cx="1095489" cy="1261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820" b="1" dirty="0">
                <a:solidFill>
                  <a:schemeClr val="tx2"/>
                </a:solidFill>
                <a:latin typeface="Calibri" panose="020F0502020204030204" pitchFamily="34" charset="0"/>
                <a:cs typeface="Calibri" panose="020F0502020204030204" pitchFamily="34" charset="0"/>
              </a:rPr>
              <a:t>Mongo-Db Event Store</a:t>
            </a:r>
            <a:endParaRPr lang="en-US" sz="820" dirty="0">
              <a:solidFill>
                <a:schemeClr val="tx2"/>
              </a:solidFill>
              <a:latin typeface="Calibri" panose="020F0502020204030204" pitchFamily="34" charset="0"/>
              <a:cs typeface="Calibri" panose="020F0502020204030204" pitchFamily="34" charset="0"/>
            </a:endParaRPr>
          </a:p>
        </p:txBody>
      </p:sp>
      <p:sp>
        <p:nvSpPr>
          <p:cNvPr id="129" name="TextBox 128">
            <a:extLst>
              <a:ext uri="{FF2B5EF4-FFF2-40B4-BE49-F238E27FC236}">
                <a16:creationId xmlns:a16="http://schemas.microsoft.com/office/drawing/2014/main" id="{FD7EC3F7-04A2-ADFC-C063-6492A3AED09E}"/>
              </a:ext>
            </a:extLst>
          </p:cNvPr>
          <p:cNvSpPr txBox="1"/>
          <p:nvPr/>
        </p:nvSpPr>
        <p:spPr>
          <a:xfrm>
            <a:off x="3531690" y="3934911"/>
            <a:ext cx="722955" cy="126188"/>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GB" sz="820" b="1" dirty="0">
                <a:solidFill>
                  <a:schemeClr val="tx2"/>
                </a:solidFill>
                <a:latin typeface="Calibri" panose="020F0502020204030204" pitchFamily="34" charset="0"/>
                <a:cs typeface="Calibri" panose="020F0502020204030204" pitchFamily="34" charset="0"/>
              </a:rPr>
              <a:t>Retaileforms_db</a:t>
            </a:r>
          </a:p>
        </p:txBody>
      </p:sp>
      <p:cxnSp>
        <p:nvCxnSpPr>
          <p:cNvPr id="130" name="Straight Arrow Connector 129">
            <a:extLst>
              <a:ext uri="{FF2B5EF4-FFF2-40B4-BE49-F238E27FC236}">
                <a16:creationId xmlns:a16="http://schemas.microsoft.com/office/drawing/2014/main" id="{68B53F2D-0376-BF65-1C6D-C18ECF7F6B9E}"/>
              </a:ext>
            </a:extLst>
          </p:cNvPr>
          <p:cNvCxnSpPr>
            <a:cxnSpLocks/>
            <a:stCxn id="126" idx="3"/>
          </p:cNvCxnSpPr>
          <p:nvPr/>
        </p:nvCxnSpPr>
        <p:spPr>
          <a:xfrm>
            <a:off x="5385824" y="4297236"/>
            <a:ext cx="852446" cy="9619"/>
          </a:xfrm>
          <a:prstGeom prst="straightConnector1">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40D37A4A-3D75-F50B-79C8-788FA115140D}"/>
              </a:ext>
            </a:extLst>
          </p:cNvPr>
          <p:cNvCxnSpPr>
            <a:cxnSpLocks/>
            <a:stCxn id="126" idx="2"/>
          </p:cNvCxnSpPr>
          <p:nvPr/>
        </p:nvCxnSpPr>
        <p:spPr>
          <a:xfrm flipH="1">
            <a:off x="4409330" y="4718716"/>
            <a:ext cx="5968" cy="478145"/>
          </a:xfrm>
          <a:prstGeom prst="straightConnector1">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E9DEBCCC-F89E-241E-8FFD-A1B0FE33ADDB}"/>
              </a:ext>
            </a:extLst>
          </p:cNvPr>
          <p:cNvSpPr txBox="1"/>
          <p:nvPr/>
        </p:nvSpPr>
        <p:spPr>
          <a:xfrm>
            <a:off x="2848065" y="4781647"/>
            <a:ext cx="1001542" cy="759961"/>
          </a:xfrm>
          <a:prstGeom prst="rect">
            <a:avLst/>
          </a:prstGeom>
          <a:noFill/>
        </p:spPr>
        <p:txBody>
          <a:bodyPr wrap="square" lIns="0" tIns="0" rIns="0" bIns="0" rtlCol="0">
            <a:noAutofit/>
          </a:bodyPr>
          <a:lstStyle/>
          <a:p>
            <a:pPr algn="just"/>
            <a:r>
              <a:rPr lang="en-US" sz="650" dirty="0">
                <a:solidFill>
                  <a:schemeClr val="tx2"/>
                </a:solidFill>
                <a:cs typeface="Arial" panose="020B0604020202020204" pitchFamily="34" charset="0"/>
              </a:rPr>
              <a:t>4 (a). If the entry in event store is  not valid i.e., last entry in the event store contains </a:t>
            </a:r>
            <a:r>
              <a:rPr lang="en-US" sz="650" b="1" dirty="0">
                <a:solidFill>
                  <a:schemeClr val="accent6"/>
                </a:solidFill>
                <a:cs typeface="Arial" panose="020B0604020202020204" pitchFamily="34" charset="0"/>
              </a:rPr>
              <a:t>“event_class”:: “SEND_FAILURE” </a:t>
            </a:r>
            <a:r>
              <a:rPr lang="en-US" sz="650" dirty="0">
                <a:solidFill>
                  <a:schemeClr val="tx2"/>
                </a:solidFill>
                <a:cs typeface="Arial" panose="020B0604020202020204" pitchFamily="34" charset="0"/>
              </a:rPr>
              <a:t>then it means the form is not submitted correctly</a:t>
            </a:r>
            <a:endParaRPr lang="en-GB" sz="650" dirty="0">
              <a:solidFill>
                <a:schemeClr val="tx2"/>
              </a:solidFill>
              <a:cs typeface="Arial" panose="020B0604020202020204" pitchFamily="34" charset="0"/>
            </a:endParaRPr>
          </a:p>
        </p:txBody>
      </p:sp>
      <p:sp>
        <p:nvSpPr>
          <p:cNvPr id="133" name="TextBox 132">
            <a:extLst>
              <a:ext uri="{FF2B5EF4-FFF2-40B4-BE49-F238E27FC236}">
                <a16:creationId xmlns:a16="http://schemas.microsoft.com/office/drawing/2014/main" id="{737DA67D-1A8A-E8F9-3E85-32C670ED90B2}"/>
              </a:ext>
            </a:extLst>
          </p:cNvPr>
          <p:cNvSpPr txBox="1"/>
          <p:nvPr/>
        </p:nvSpPr>
        <p:spPr>
          <a:xfrm>
            <a:off x="5446169" y="3593104"/>
            <a:ext cx="1146561" cy="654829"/>
          </a:xfrm>
          <a:prstGeom prst="rect">
            <a:avLst/>
          </a:prstGeom>
          <a:noFill/>
        </p:spPr>
        <p:txBody>
          <a:bodyPr wrap="square" lIns="0" tIns="0" rIns="0" bIns="0" rtlCol="0">
            <a:noAutofit/>
          </a:bodyPr>
          <a:lstStyle/>
          <a:p>
            <a:r>
              <a:rPr lang="en-US" sz="650" dirty="0">
                <a:solidFill>
                  <a:schemeClr val="tx2"/>
                </a:solidFill>
                <a:cs typeface="Arial" panose="020B0604020202020204" pitchFamily="34" charset="0"/>
              </a:rPr>
              <a:t>4 (b). Copy of Submitted form present in the event store will be send to email and an entry will be made in event store as </a:t>
            </a:r>
          </a:p>
          <a:p>
            <a:r>
              <a:rPr lang="en-US" sz="650" b="1" dirty="0">
                <a:solidFill>
                  <a:srgbClr val="00B050"/>
                </a:solidFill>
                <a:cs typeface="Arial" panose="020B0604020202020204" pitchFamily="34" charset="0"/>
              </a:rPr>
              <a:t>“event_class” :  “SEND_SUCCESS</a:t>
            </a:r>
            <a:endParaRPr lang="en-GB" sz="650" b="1" dirty="0" err="1">
              <a:solidFill>
                <a:srgbClr val="00B050"/>
              </a:solidFill>
              <a:cs typeface="Arial" panose="020B0604020202020204" pitchFamily="34" charset="0"/>
            </a:endParaRPr>
          </a:p>
        </p:txBody>
      </p:sp>
      <p:cxnSp>
        <p:nvCxnSpPr>
          <p:cNvPr id="135" name="Connector: Elbow 134">
            <a:extLst>
              <a:ext uri="{FF2B5EF4-FFF2-40B4-BE49-F238E27FC236}">
                <a16:creationId xmlns:a16="http://schemas.microsoft.com/office/drawing/2014/main" id="{211B8E2F-599E-19A1-C114-324F2D032386}"/>
              </a:ext>
            </a:extLst>
          </p:cNvPr>
          <p:cNvCxnSpPr>
            <a:cxnSpLocks/>
            <a:stCxn id="126" idx="3"/>
          </p:cNvCxnSpPr>
          <p:nvPr/>
        </p:nvCxnSpPr>
        <p:spPr>
          <a:xfrm>
            <a:off x="5385824" y="4297236"/>
            <a:ext cx="880206" cy="782673"/>
          </a:xfrm>
          <a:prstGeom prst="bentConnector3">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5F72182-1F37-457C-18F8-92F98EAD52B6}"/>
              </a:ext>
            </a:extLst>
          </p:cNvPr>
          <p:cNvSpPr txBox="1"/>
          <p:nvPr/>
        </p:nvSpPr>
        <p:spPr>
          <a:xfrm>
            <a:off x="7866262" y="3593104"/>
            <a:ext cx="1277737" cy="174362"/>
          </a:xfrm>
          <a:prstGeom prst="rect">
            <a:avLst/>
          </a:prstGeom>
          <a:noFill/>
        </p:spPr>
        <p:txBody>
          <a:bodyPr wrap="square" lIns="0" tIns="0" rIns="0" bIns="0" rtlCol="0">
            <a:noAutofit/>
          </a:bodyPr>
          <a:lstStyle/>
          <a:p>
            <a:r>
              <a:rPr lang="en-IN" sz="650" dirty="0">
                <a:solidFill>
                  <a:schemeClr val="tx2"/>
                </a:solidFill>
                <a:latin typeface="Arial" panose="020B0604020202020204" pitchFamily="34" charset="0"/>
                <a:cs typeface="Arial" panose="020B0604020202020204" pitchFamily="34" charset="0"/>
              </a:rPr>
              <a:t>               Ops Staff</a:t>
            </a:r>
          </a:p>
          <a:p>
            <a:r>
              <a:rPr lang="en-IN" sz="650" dirty="0">
                <a:solidFill>
                  <a:schemeClr val="tx2"/>
                </a:solidFill>
                <a:cs typeface="Arial" panose="020B0604020202020204" pitchFamily="34" charset="0"/>
              </a:rPr>
              <a:t>      </a:t>
            </a:r>
            <a:r>
              <a:rPr lang="en-IN" sz="650" dirty="0">
                <a:solidFill>
                  <a:schemeClr val="tx2"/>
                </a:solidFill>
                <a:latin typeface="Arial" panose="020B0604020202020204" pitchFamily="34" charset="0"/>
                <a:cs typeface="Arial" panose="020B0604020202020204" pitchFamily="34" charset="0"/>
              </a:rPr>
              <a:t>/Downstream Application</a:t>
            </a:r>
            <a:endParaRPr lang="en-US" sz="650" dirty="0" err="1">
              <a:solidFill>
                <a:schemeClr val="tx2"/>
              </a:solidFill>
              <a:latin typeface="Arial" panose="020B0604020202020204" pitchFamily="34" charset="0"/>
              <a:cs typeface="Arial" panose="020B0604020202020204" pitchFamily="34" charset="0"/>
            </a:endParaRPr>
          </a:p>
        </p:txBody>
      </p:sp>
      <p:sp>
        <p:nvSpPr>
          <p:cNvPr id="138" name="TextBox 137">
            <a:extLst>
              <a:ext uri="{FF2B5EF4-FFF2-40B4-BE49-F238E27FC236}">
                <a16:creationId xmlns:a16="http://schemas.microsoft.com/office/drawing/2014/main" id="{765C7804-C215-08FA-0B6B-3FF06C754D72}"/>
              </a:ext>
            </a:extLst>
          </p:cNvPr>
          <p:cNvSpPr txBox="1"/>
          <p:nvPr/>
        </p:nvSpPr>
        <p:spPr>
          <a:xfrm>
            <a:off x="5168627" y="5114141"/>
            <a:ext cx="1499815" cy="558309"/>
          </a:xfrm>
          <a:prstGeom prst="rect">
            <a:avLst/>
          </a:prstGeom>
          <a:noFill/>
        </p:spPr>
        <p:txBody>
          <a:bodyPr wrap="square" lIns="0" tIns="0" rIns="0" bIns="0" rtlCol="0">
            <a:noAutofit/>
          </a:bodyPr>
          <a:lstStyle/>
          <a:p>
            <a:r>
              <a:rPr lang="en-US" sz="650" dirty="0">
                <a:solidFill>
                  <a:schemeClr val="tx2"/>
                </a:solidFill>
                <a:cs typeface="Arial" panose="020B0604020202020204" pitchFamily="34" charset="0"/>
              </a:rPr>
              <a:t>4 (c). Form Lifecycle Event </a:t>
            </a:r>
          </a:p>
          <a:p>
            <a:r>
              <a:rPr lang="en-US" sz="650" dirty="0">
                <a:solidFill>
                  <a:schemeClr val="tx2"/>
                </a:solidFill>
                <a:cs typeface="Arial" panose="020B0604020202020204" pitchFamily="34" charset="0"/>
              </a:rPr>
              <a:t>Driven Message would be </a:t>
            </a:r>
          </a:p>
          <a:p>
            <a:r>
              <a:rPr lang="en-US" sz="650" dirty="0">
                <a:solidFill>
                  <a:schemeClr val="tx2"/>
                </a:solidFill>
                <a:cs typeface="Arial" panose="020B0604020202020204" pitchFamily="34" charset="0"/>
              </a:rPr>
              <a:t>published on the Kafka Topic and an entry will be made in event store as </a:t>
            </a:r>
          </a:p>
          <a:p>
            <a:r>
              <a:rPr lang="en-US" sz="650" b="1" dirty="0">
                <a:solidFill>
                  <a:srgbClr val="00B050"/>
                </a:solidFill>
                <a:cs typeface="Arial" panose="020B0604020202020204" pitchFamily="34" charset="0"/>
              </a:rPr>
              <a:t>“</a:t>
            </a:r>
            <a:r>
              <a:rPr lang="en-US" sz="650" b="1" dirty="0" err="1">
                <a:solidFill>
                  <a:srgbClr val="00B050"/>
                </a:solidFill>
                <a:cs typeface="Arial" panose="020B0604020202020204" pitchFamily="34" charset="0"/>
              </a:rPr>
              <a:t>event_class</a:t>
            </a:r>
            <a:r>
              <a:rPr lang="en-US" sz="650" b="1" dirty="0">
                <a:solidFill>
                  <a:srgbClr val="00B050"/>
                </a:solidFill>
                <a:cs typeface="Arial" panose="020B0604020202020204" pitchFamily="34" charset="0"/>
              </a:rPr>
              <a:t>” :  “SENT”</a:t>
            </a:r>
            <a:endParaRPr lang="en-GB" sz="650" b="1" dirty="0">
              <a:solidFill>
                <a:srgbClr val="00B050"/>
              </a:solidFill>
              <a:cs typeface="Arial" panose="020B0604020202020204" pitchFamily="34" charset="0"/>
            </a:endParaRPr>
          </a:p>
          <a:p>
            <a:endParaRPr lang="en-US" sz="650" dirty="0">
              <a:solidFill>
                <a:schemeClr val="tx2"/>
              </a:solidFill>
              <a:cs typeface="Arial" panose="020B0604020202020204" pitchFamily="34" charset="0"/>
            </a:endParaRPr>
          </a:p>
          <a:p>
            <a:endParaRPr lang="en-GB" sz="650" b="1" dirty="0" err="1">
              <a:solidFill>
                <a:srgbClr val="00B050"/>
              </a:solidFill>
              <a:cs typeface="Arial" panose="020B0604020202020204" pitchFamily="34" charset="0"/>
            </a:endParaRPr>
          </a:p>
        </p:txBody>
      </p:sp>
      <p:sp>
        <p:nvSpPr>
          <p:cNvPr id="139" name="TextBox 138">
            <a:extLst>
              <a:ext uri="{FF2B5EF4-FFF2-40B4-BE49-F238E27FC236}">
                <a16:creationId xmlns:a16="http://schemas.microsoft.com/office/drawing/2014/main" id="{26F2E6FB-269C-CB98-A415-2AA1F0EB7C86}"/>
              </a:ext>
            </a:extLst>
          </p:cNvPr>
          <p:cNvSpPr txBox="1"/>
          <p:nvPr/>
        </p:nvSpPr>
        <p:spPr>
          <a:xfrm>
            <a:off x="7171959" y="4623058"/>
            <a:ext cx="1319020" cy="368370"/>
          </a:xfrm>
          <a:prstGeom prst="rect">
            <a:avLst/>
          </a:prstGeom>
          <a:noFill/>
        </p:spPr>
        <p:txBody>
          <a:bodyPr wrap="square" lIns="0" tIns="0" rIns="0" bIns="0" rtlCol="0">
            <a:noAutofit/>
          </a:bodyPr>
          <a:lstStyle/>
          <a:p>
            <a:r>
              <a:rPr lang="en-US" sz="650" dirty="0">
                <a:solidFill>
                  <a:schemeClr val="tx2"/>
                </a:solidFill>
                <a:cs typeface="Arial" panose="020B0604020202020204" pitchFamily="34" charset="0"/>
              </a:rPr>
              <a:t>Forms data subscriber can read the message published on the Kafka Topic and take the appropriate action</a:t>
            </a:r>
          </a:p>
          <a:p>
            <a:endParaRPr lang="en-GB" sz="650" b="1" dirty="0" err="1">
              <a:solidFill>
                <a:srgbClr val="00B050"/>
              </a:solidFill>
              <a:cs typeface="Arial" panose="020B0604020202020204" pitchFamily="34" charset="0"/>
            </a:endParaRPr>
          </a:p>
        </p:txBody>
      </p:sp>
      <p:sp>
        <p:nvSpPr>
          <p:cNvPr id="140" name="Rectangle 139">
            <a:extLst>
              <a:ext uri="{FF2B5EF4-FFF2-40B4-BE49-F238E27FC236}">
                <a16:creationId xmlns:a16="http://schemas.microsoft.com/office/drawing/2014/main" id="{D93C2200-C65F-DA56-1B75-7E3CC119C655}"/>
              </a:ext>
            </a:extLst>
          </p:cNvPr>
          <p:cNvSpPr/>
          <p:nvPr/>
        </p:nvSpPr>
        <p:spPr>
          <a:xfrm>
            <a:off x="8388430" y="6529524"/>
            <a:ext cx="1619792" cy="124138"/>
          </a:xfrm>
          <a:prstGeom prst="rect">
            <a:avLst/>
          </a:prstGeom>
          <a:solidFill>
            <a:srgbClr val="CAEFF1"/>
          </a:solidFill>
          <a:ln>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800" dirty="0">
              <a:solidFill>
                <a:prstClr val="black"/>
              </a:solidFill>
              <a:latin typeface="+mj-lt"/>
              <a:cs typeface="Arial" pitchFamily="34" charset="0"/>
            </a:endParaRPr>
          </a:p>
          <a:p>
            <a:pPr algn="ctr"/>
            <a:r>
              <a:rPr lang="en-GB" sz="800" dirty="0">
                <a:solidFill>
                  <a:prstClr val="black"/>
                </a:solidFill>
                <a:latin typeface="+mj-lt"/>
                <a:cs typeface="Arial" pitchFamily="34" charset="0"/>
              </a:rPr>
              <a:t>Existing – new deployment </a:t>
            </a:r>
          </a:p>
          <a:p>
            <a:pPr algn="ctr"/>
            <a:endParaRPr lang="en-GB" sz="900" dirty="0">
              <a:latin typeface="Calibri" panose="020F0502020204030204" pitchFamily="34" charset="0"/>
              <a:cs typeface="Calibri" panose="020F0502020204030204" pitchFamily="34" charset="0"/>
            </a:endParaRPr>
          </a:p>
        </p:txBody>
      </p:sp>
      <p:sp>
        <p:nvSpPr>
          <p:cNvPr id="141" name="Rectangle 140">
            <a:extLst>
              <a:ext uri="{FF2B5EF4-FFF2-40B4-BE49-F238E27FC236}">
                <a16:creationId xmlns:a16="http://schemas.microsoft.com/office/drawing/2014/main" id="{BFB075D8-E016-BB2D-E40E-DB41F283D23D}"/>
              </a:ext>
            </a:extLst>
          </p:cNvPr>
          <p:cNvSpPr/>
          <p:nvPr/>
        </p:nvSpPr>
        <p:spPr bwMode="auto">
          <a:xfrm>
            <a:off x="6238270" y="4142382"/>
            <a:ext cx="805352" cy="383129"/>
          </a:xfrm>
          <a:prstGeom prst="rect">
            <a:avLst/>
          </a:prstGeom>
          <a:solidFill>
            <a:srgbClr val="66FFFF">
              <a:alpha val="52157"/>
            </a:srgbClr>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775423" eaLnBrk="0" fontAlgn="base" hangingPunct="0">
              <a:spcBef>
                <a:spcPct val="50000"/>
              </a:spcBef>
              <a:spcAft>
                <a:spcPct val="0"/>
              </a:spcAft>
              <a:buClr>
                <a:srgbClr val="42145F"/>
              </a:buClr>
              <a:buSzPct val="95000"/>
            </a:pPr>
            <a:r>
              <a:rPr lang="en-GB" sz="800" dirty="0">
                <a:solidFill>
                  <a:prstClr val="black"/>
                </a:solidFill>
                <a:latin typeface="+mj-lt"/>
                <a:cs typeface="Arial" pitchFamily="34" charset="0"/>
              </a:rPr>
              <a:t>Email Triggered</a:t>
            </a:r>
          </a:p>
        </p:txBody>
      </p:sp>
      <p:sp>
        <p:nvSpPr>
          <p:cNvPr id="142" name="Rectangle 141">
            <a:extLst>
              <a:ext uri="{FF2B5EF4-FFF2-40B4-BE49-F238E27FC236}">
                <a16:creationId xmlns:a16="http://schemas.microsoft.com/office/drawing/2014/main" id="{C329F65B-E76B-2ACB-36EB-60DFFCB90EC4}"/>
              </a:ext>
            </a:extLst>
          </p:cNvPr>
          <p:cNvSpPr/>
          <p:nvPr/>
        </p:nvSpPr>
        <p:spPr bwMode="auto">
          <a:xfrm>
            <a:off x="4042828" y="5206674"/>
            <a:ext cx="805352" cy="383129"/>
          </a:xfrm>
          <a:prstGeom prst="rect">
            <a:avLst/>
          </a:prstGeom>
          <a:solidFill>
            <a:srgbClr val="66FFFF">
              <a:alpha val="52157"/>
            </a:srgbClr>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775423" eaLnBrk="0" fontAlgn="base" hangingPunct="0">
              <a:spcBef>
                <a:spcPct val="50000"/>
              </a:spcBef>
              <a:spcAft>
                <a:spcPct val="0"/>
              </a:spcAft>
              <a:buClr>
                <a:srgbClr val="42145F"/>
              </a:buClr>
              <a:buSzPct val="95000"/>
            </a:pPr>
            <a:r>
              <a:rPr lang="en-GB" sz="800" dirty="0">
                <a:solidFill>
                  <a:prstClr val="black"/>
                </a:solidFill>
                <a:latin typeface="+mj-lt"/>
                <a:cs typeface="Arial" pitchFamily="34" charset="0"/>
              </a:rPr>
              <a:t>Email  Not</a:t>
            </a:r>
          </a:p>
          <a:p>
            <a:pPr algn="ctr" defTabSz="775423" eaLnBrk="0" fontAlgn="base" hangingPunct="0">
              <a:spcBef>
                <a:spcPct val="50000"/>
              </a:spcBef>
              <a:spcAft>
                <a:spcPct val="0"/>
              </a:spcAft>
              <a:buClr>
                <a:srgbClr val="42145F"/>
              </a:buClr>
              <a:buSzPct val="95000"/>
            </a:pPr>
            <a:r>
              <a:rPr lang="en-GB" sz="800" dirty="0">
                <a:solidFill>
                  <a:prstClr val="black"/>
                </a:solidFill>
                <a:latin typeface="+mj-lt"/>
                <a:cs typeface="Arial" pitchFamily="34" charset="0"/>
              </a:rPr>
              <a:t> Triggered</a:t>
            </a:r>
          </a:p>
        </p:txBody>
      </p:sp>
      <p:sp>
        <p:nvSpPr>
          <p:cNvPr id="143" name="Rectangle 142">
            <a:extLst>
              <a:ext uri="{FF2B5EF4-FFF2-40B4-BE49-F238E27FC236}">
                <a16:creationId xmlns:a16="http://schemas.microsoft.com/office/drawing/2014/main" id="{0BAAB61C-8253-E13E-E392-7D8CAC838063}"/>
              </a:ext>
            </a:extLst>
          </p:cNvPr>
          <p:cNvSpPr/>
          <p:nvPr/>
        </p:nvSpPr>
        <p:spPr bwMode="auto">
          <a:xfrm>
            <a:off x="4094460" y="2689651"/>
            <a:ext cx="805352" cy="383129"/>
          </a:xfrm>
          <a:prstGeom prst="rect">
            <a:avLst/>
          </a:prstGeom>
          <a:solidFill>
            <a:srgbClr val="66FFFF">
              <a:alpha val="52157"/>
            </a:srgbClr>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775423" eaLnBrk="0" fontAlgn="base" hangingPunct="0">
              <a:spcBef>
                <a:spcPct val="50000"/>
              </a:spcBef>
              <a:spcAft>
                <a:spcPct val="0"/>
              </a:spcAft>
              <a:buClr>
                <a:srgbClr val="42145F"/>
              </a:buClr>
              <a:buSzPct val="95000"/>
            </a:pPr>
            <a:r>
              <a:rPr lang="en-GB" sz="800" dirty="0" err="1">
                <a:solidFill>
                  <a:prstClr val="black"/>
                </a:solidFill>
                <a:latin typeface="+mj-lt"/>
                <a:cs typeface="Arial" pitchFamily="34" charset="0"/>
              </a:rPr>
              <a:t>Eforms</a:t>
            </a:r>
            <a:r>
              <a:rPr lang="en-GB" sz="800" dirty="0">
                <a:solidFill>
                  <a:prstClr val="black"/>
                </a:solidFill>
                <a:latin typeface="+mj-lt"/>
                <a:cs typeface="Arial" pitchFamily="34" charset="0"/>
              </a:rPr>
              <a:t> (Retail)</a:t>
            </a:r>
          </a:p>
          <a:p>
            <a:pPr algn="ctr" defTabSz="775423" eaLnBrk="0" fontAlgn="base" hangingPunct="0">
              <a:spcBef>
                <a:spcPct val="50000"/>
              </a:spcBef>
              <a:spcAft>
                <a:spcPct val="0"/>
              </a:spcAft>
              <a:buClr>
                <a:srgbClr val="42145F"/>
              </a:buClr>
              <a:buSzPct val="95000"/>
            </a:pPr>
            <a:r>
              <a:rPr lang="en-GB" sz="800" dirty="0">
                <a:solidFill>
                  <a:prstClr val="black"/>
                </a:solidFill>
                <a:latin typeface="+mj-lt"/>
                <a:cs typeface="Arial" pitchFamily="34" charset="0"/>
              </a:rPr>
              <a:t>Microservice</a:t>
            </a:r>
          </a:p>
        </p:txBody>
      </p:sp>
      <p:sp>
        <p:nvSpPr>
          <p:cNvPr id="2" name="Rectangle 1">
            <a:extLst>
              <a:ext uri="{FF2B5EF4-FFF2-40B4-BE49-F238E27FC236}">
                <a16:creationId xmlns:a16="http://schemas.microsoft.com/office/drawing/2014/main" id="{E52C7D92-E57F-AD0A-3430-96670E266733}"/>
              </a:ext>
            </a:extLst>
          </p:cNvPr>
          <p:cNvSpPr/>
          <p:nvPr/>
        </p:nvSpPr>
        <p:spPr bwMode="auto">
          <a:xfrm>
            <a:off x="6258693" y="4944894"/>
            <a:ext cx="734578" cy="308397"/>
          </a:xfrm>
          <a:prstGeom prst="rect">
            <a:avLst/>
          </a:prstGeom>
          <a:solidFill>
            <a:srgbClr val="F5786B"/>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r>
              <a:rPr lang="en-GB" sz="800" dirty="0">
                <a:latin typeface="Calibri" panose="020F0502020204030204" pitchFamily="34" charset="0"/>
                <a:cs typeface="Calibri" panose="020F0502020204030204" pitchFamily="34" charset="0"/>
              </a:rPr>
              <a:t>Event  Published </a:t>
            </a:r>
          </a:p>
          <a:p>
            <a:pPr algn="ctr"/>
            <a:r>
              <a:rPr lang="en-GB" sz="800" dirty="0">
                <a:latin typeface="Calibri" panose="020F0502020204030204" pitchFamily="34" charset="0"/>
                <a:cs typeface="Calibri" panose="020F0502020204030204" pitchFamily="34" charset="0"/>
              </a:rPr>
              <a:t>on Kafka topic</a:t>
            </a:r>
          </a:p>
        </p:txBody>
      </p:sp>
      <p:cxnSp>
        <p:nvCxnSpPr>
          <p:cNvPr id="9" name="Straight Arrow Connector 8">
            <a:extLst>
              <a:ext uri="{FF2B5EF4-FFF2-40B4-BE49-F238E27FC236}">
                <a16:creationId xmlns:a16="http://schemas.microsoft.com/office/drawing/2014/main" id="{CD928A80-263C-3264-9403-30C5D720EFF6}"/>
              </a:ext>
            </a:extLst>
          </p:cNvPr>
          <p:cNvCxnSpPr>
            <a:cxnSpLocks/>
            <a:stCxn id="2" idx="3"/>
          </p:cNvCxnSpPr>
          <p:nvPr/>
        </p:nvCxnSpPr>
        <p:spPr>
          <a:xfrm flipV="1">
            <a:off x="6993271" y="5081485"/>
            <a:ext cx="1497708" cy="17608"/>
          </a:xfrm>
          <a:prstGeom prst="straightConnector1">
            <a:avLst/>
          </a:prstGeom>
          <a:ln w="12700">
            <a:solidFill>
              <a:srgbClr val="69616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58C67C7-50DE-160D-5194-E840E848D929}"/>
              </a:ext>
            </a:extLst>
          </p:cNvPr>
          <p:cNvSpPr/>
          <p:nvPr/>
        </p:nvSpPr>
        <p:spPr bwMode="auto">
          <a:xfrm>
            <a:off x="8511837" y="4812206"/>
            <a:ext cx="1481788" cy="505485"/>
          </a:xfrm>
          <a:prstGeom prst="rect">
            <a:avLst/>
          </a:prstGeom>
          <a:solidFill>
            <a:srgbClr val="66FFFF">
              <a:alpha val="52157"/>
            </a:srgbClr>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775423" eaLnBrk="0" fontAlgn="base" hangingPunct="0">
              <a:spcBef>
                <a:spcPct val="50000"/>
              </a:spcBef>
              <a:spcAft>
                <a:spcPct val="0"/>
              </a:spcAft>
              <a:buClr>
                <a:srgbClr val="42145F"/>
              </a:buClr>
              <a:buSzPct val="95000"/>
            </a:pPr>
            <a:r>
              <a:rPr lang="en-GB" sz="800" dirty="0">
                <a:solidFill>
                  <a:prstClr val="black"/>
                </a:solidFill>
                <a:latin typeface="+mj-lt"/>
                <a:cs typeface="Arial" pitchFamily="34" charset="0"/>
              </a:rPr>
              <a:t>Downstream System</a:t>
            </a:r>
          </a:p>
          <a:p>
            <a:pPr algn="ctr" defTabSz="775423" eaLnBrk="0" fontAlgn="base" hangingPunct="0">
              <a:spcBef>
                <a:spcPct val="50000"/>
              </a:spcBef>
              <a:spcAft>
                <a:spcPct val="0"/>
              </a:spcAft>
              <a:buClr>
                <a:srgbClr val="42145F"/>
              </a:buClr>
              <a:buSzPct val="95000"/>
            </a:pPr>
            <a:r>
              <a:rPr lang="en-GB" sz="800" dirty="0">
                <a:solidFill>
                  <a:prstClr val="black"/>
                </a:solidFill>
                <a:latin typeface="+mj-lt"/>
                <a:cs typeface="Arial" pitchFamily="34" charset="0"/>
              </a:rPr>
              <a:t>(consumer)</a:t>
            </a:r>
          </a:p>
        </p:txBody>
      </p:sp>
      <p:sp>
        <p:nvSpPr>
          <p:cNvPr id="4" name="TextBox 3">
            <a:extLst>
              <a:ext uri="{FF2B5EF4-FFF2-40B4-BE49-F238E27FC236}">
                <a16:creationId xmlns:a16="http://schemas.microsoft.com/office/drawing/2014/main" id="{6183F540-B882-1434-D6CB-5E6938748BFF}"/>
              </a:ext>
            </a:extLst>
          </p:cNvPr>
          <p:cNvSpPr txBox="1"/>
          <p:nvPr/>
        </p:nvSpPr>
        <p:spPr>
          <a:xfrm>
            <a:off x="686847" y="6274003"/>
            <a:ext cx="5551423" cy="599197"/>
          </a:xfrm>
          <a:prstGeom prst="rect">
            <a:avLst/>
          </a:prstGeom>
          <a:noFill/>
        </p:spPr>
        <p:txBody>
          <a:bodyPr wrap="square" lIns="0" tIns="0" rIns="0" bIns="0" rtlCol="0">
            <a:noAutofit/>
          </a:bodyPr>
          <a:lstStyle/>
          <a:p>
            <a:pPr algn="just"/>
            <a:r>
              <a:rPr lang="en-US" sz="900" b="1" dirty="0">
                <a:solidFill>
                  <a:schemeClr val="tx2"/>
                </a:solidFill>
                <a:latin typeface="Arial" panose="020B0604020202020204" pitchFamily="34" charset="0"/>
                <a:cs typeface="Arial" panose="020B0604020202020204" pitchFamily="34" charset="0"/>
              </a:rPr>
              <a:t>* Downstream systems will be able to consume submitted form’s raw data via Kafka events and that will replace the process of extracting form’s data via emails generated via Email Integration</a:t>
            </a:r>
            <a:endParaRPr lang="en-GB" sz="900" b="1" dirty="0" err="1">
              <a:solidFill>
                <a:schemeClr val="tx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D17F665-36F5-01FA-21ED-64FAAFD70DD5}"/>
              </a:ext>
            </a:extLst>
          </p:cNvPr>
          <p:cNvSpPr txBox="1"/>
          <p:nvPr/>
        </p:nvSpPr>
        <p:spPr>
          <a:xfrm>
            <a:off x="7062087" y="5323752"/>
            <a:ext cx="3000697" cy="392415"/>
          </a:xfrm>
          <a:prstGeom prst="rect">
            <a:avLst/>
          </a:prstGeom>
          <a:noFill/>
        </p:spPr>
        <p:txBody>
          <a:bodyPr wrap="square">
            <a:spAutoFit/>
          </a:bodyPr>
          <a:lstStyle/>
          <a:p>
            <a:r>
              <a:rPr lang="en-GB" sz="650" dirty="0">
                <a:solidFill>
                  <a:schemeClr val="tx2"/>
                </a:solidFill>
                <a:cs typeface="Arial" panose="020B0604020202020204" pitchFamily="34" charset="0"/>
              </a:rPr>
              <a:t>OIDS should be set up as a consumer</a:t>
            </a:r>
          </a:p>
          <a:p>
            <a:r>
              <a:rPr lang="en-GB" sz="650" dirty="0">
                <a:solidFill>
                  <a:schemeClr val="tx2"/>
                </a:solidFill>
                <a:cs typeface="Arial" panose="020B0604020202020204" pitchFamily="34" charset="0"/>
              </a:rPr>
              <a:t>for ALL eForms Enterprise Events </a:t>
            </a:r>
          </a:p>
          <a:p>
            <a:r>
              <a:rPr lang="en-GB" sz="650" dirty="0">
                <a:solidFill>
                  <a:schemeClr val="tx2"/>
                </a:solidFill>
                <a:cs typeface="Arial" panose="020B0604020202020204" pitchFamily="34" charset="0"/>
              </a:rPr>
              <a:t>published via Kafka </a:t>
            </a:r>
          </a:p>
        </p:txBody>
      </p:sp>
    </p:spTree>
    <p:extLst>
      <p:ext uri="{BB962C8B-B14F-4D97-AF65-F5344CB8AC3E}">
        <p14:creationId xmlns:p14="http://schemas.microsoft.com/office/powerpoint/2010/main" val="2701673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A4B676-E3BF-422D-8C8C-7E5D04B7CFB6}"/>
              </a:ext>
            </a:extLst>
          </p:cNvPr>
          <p:cNvSpPr>
            <a:spLocks noGrp="1"/>
          </p:cNvSpPr>
          <p:nvPr>
            <p:ph sz="quarter" idx="11"/>
          </p:nvPr>
        </p:nvSpPr>
        <p:spPr>
          <a:xfrm>
            <a:off x="486000" y="3593353"/>
            <a:ext cx="9720000" cy="3527633"/>
          </a:xfrm>
          <a:solidFill>
            <a:schemeClr val="bg1">
              <a:lumMod val="95000"/>
            </a:schemeClr>
          </a:solidFill>
        </p:spPr>
        <p:txBody>
          <a:bodyPr/>
          <a:lstStyle/>
          <a:p>
            <a:pPr>
              <a:spcBef>
                <a:spcPts val="300"/>
              </a:spcBef>
              <a:tabLst>
                <a:tab pos="190500" algn="l"/>
              </a:tabLst>
              <a:defRPr/>
            </a:pPr>
            <a:r>
              <a:rPr lang="en-GB" sz="1200" b="1" dirty="0"/>
              <a:t>Completion Guidance</a:t>
            </a:r>
          </a:p>
          <a:p>
            <a:pPr marL="171450" indent="-171450">
              <a:spcBef>
                <a:spcPts val="300"/>
              </a:spcBef>
              <a:buFont typeface="Arial" panose="020B0604020202020204" pitchFamily="34" charset="0"/>
              <a:buChar char="•"/>
              <a:tabLst>
                <a:tab pos="190500" algn="l"/>
              </a:tabLst>
              <a:defRPr/>
            </a:pPr>
            <a:r>
              <a:rPr lang="en-GB" sz="1000" dirty="0"/>
              <a:t>This template is for the presentation of a proposed Solution Design to the appropriate authority Governing the Design</a:t>
            </a:r>
          </a:p>
          <a:p>
            <a:pPr marL="171450" indent="-171450">
              <a:spcBef>
                <a:spcPts val="300"/>
              </a:spcBef>
              <a:buFont typeface="Arial" panose="020B0604020202020204" pitchFamily="34" charset="0"/>
              <a:buChar char="•"/>
              <a:tabLst>
                <a:tab pos="190500" algn="l"/>
              </a:tabLst>
              <a:defRPr/>
            </a:pPr>
            <a:r>
              <a:rPr lang="en-GB" sz="1000" dirty="0"/>
              <a:t>This document serves the full role of a High Level Solution Design for I2V purposes. To satisfy this role, it should meet the Quality Criteria given in the Appendix.</a:t>
            </a:r>
          </a:p>
          <a:p>
            <a:pPr marL="171450" indent="-171450">
              <a:spcBef>
                <a:spcPts val="300"/>
              </a:spcBef>
              <a:buFont typeface="Arial" panose="020B0604020202020204" pitchFamily="34" charset="0"/>
              <a:buChar char="•"/>
              <a:tabLst>
                <a:tab pos="190500" algn="l"/>
              </a:tabLst>
              <a:defRPr/>
            </a:pPr>
            <a:r>
              <a:rPr lang="en-GB" sz="1000" dirty="0"/>
              <a:t>The main document should contain enough detail to allow the reviewing authority to understand: </a:t>
            </a:r>
          </a:p>
          <a:p>
            <a:pPr marL="571500" indent="-190500">
              <a:spcBef>
                <a:spcPts val="300"/>
              </a:spcBef>
              <a:buFont typeface="Arial" panose="020B0604020202020204" pitchFamily="34" charset="0"/>
              <a:buChar char="–"/>
              <a:tabLst>
                <a:tab pos="190500" algn="l"/>
              </a:tabLst>
              <a:defRPr/>
            </a:pPr>
            <a:r>
              <a:rPr lang="en-GB" sz="1000" dirty="0"/>
              <a:t>The requirements</a:t>
            </a:r>
          </a:p>
          <a:p>
            <a:pPr marL="571500" indent="-190500">
              <a:spcBef>
                <a:spcPts val="300"/>
              </a:spcBef>
              <a:buFont typeface="Arial" panose="020B0604020202020204" pitchFamily="34" charset="0"/>
              <a:buChar char="–"/>
              <a:tabLst>
                <a:tab pos="190500" algn="l"/>
              </a:tabLst>
              <a:defRPr/>
            </a:pPr>
            <a:r>
              <a:rPr lang="en-GB" sz="1000" dirty="0"/>
              <a:t>A list of key functions being delivered</a:t>
            </a:r>
          </a:p>
          <a:p>
            <a:pPr marL="571500" indent="-190500">
              <a:spcBef>
                <a:spcPts val="300"/>
              </a:spcBef>
              <a:buFont typeface="Arial" panose="020B0604020202020204" pitchFamily="34" charset="0"/>
              <a:buChar char="–"/>
              <a:tabLst>
                <a:tab pos="190500" algn="l"/>
              </a:tabLst>
              <a:defRPr/>
            </a:pPr>
            <a:r>
              <a:rPr lang="en-GB" sz="1000" dirty="0"/>
              <a:t>A list of interconnected systems identified to deliver each function</a:t>
            </a:r>
          </a:p>
          <a:p>
            <a:pPr marL="571500" indent="-190500">
              <a:spcBef>
                <a:spcPts val="300"/>
              </a:spcBef>
              <a:buFont typeface="Arial" panose="020B0604020202020204" pitchFamily="34" charset="0"/>
              <a:buChar char="–"/>
              <a:tabLst>
                <a:tab pos="190500" algn="l"/>
              </a:tabLst>
              <a:defRPr/>
            </a:pPr>
            <a:r>
              <a:rPr lang="en-GB" sz="1000" dirty="0"/>
              <a:t>The architectural changes being made</a:t>
            </a:r>
          </a:p>
          <a:p>
            <a:pPr marL="571500" indent="-190500">
              <a:spcBef>
                <a:spcPts val="300"/>
              </a:spcBef>
              <a:buFont typeface="Arial" panose="020B0604020202020204" pitchFamily="34" charset="0"/>
              <a:buChar char="–"/>
              <a:tabLst>
                <a:tab pos="190500" algn="l"/>
              </a:tabLst>
              <a:defRPr/>
            </a:pPr>
            <a:r>
              <a:rPr lang="en-GB" sz="1000" dirty="0"/>
              <a:t>The system context diagram</a:t>
            </a:r>
          </a:p>
          <a:p>
            <a:pPr marL="571500" indent="-190500">
              <a:spcBef>
                <a:spcPts val="300"/>
              </a:spcBef>
              <a:buFont typeface="Arial" panose="020B0604020202020204" pitchFamily="34" charset="0"/>
              <a:buChar char="–"/>
              <a:tabLst>
                <a:tab pos="190500" algn="l"/>
              </a:tabLst>
              <a:defRPr/>
            </a:pPr>
            <a:r>
              <a:rPr lang="en-GB" sz="1000" dirty="0"/>
              <a:t>How the design meets the requirements</a:t>
            </a:r>
          </a:p>
          <a:p>
            <a:pPr marL="571500" indent="-190500">
              <a:spcBef>
                <a:spcPts val="300"/>
              </a:spcBef>
              <a:buFont typeface="Arial" panose="020B0604020202020204" pitchFamily="34" charset="0"/>
              <a:buChar char="–"/>
              <a:tabLst>
                <a:tab pos="190500" algn="l"/>
              </a:tabLst>
              <a:defRPr/>
            </a:pPr>
            <a:r>
              <a:rPr lang="en-GB" sz="1000" dirty="0"/>
              <a:t>The key design decisions made</a:t>
            </a:r>
          </a:p>
          <a:p>
            <a:pPr marL="171450" indent="-171450">
              <a:spcBef>
                <a:spcPts val="300"/>
              </a:spcBef>
              <a:buFont typeface="Arial" panose="020B0604020202020204" pitchFamily="34" charset="0"/>
              <a:buChar char="•"/>
              <a:tabLst>
                <a:tab pos="190500" algn="l"/>
              </a:tabLst>
              <a:defRPr/>
            </a:pPr>
            <a:r>
              <a:rPr lang="en-GB" sz="1200" b="1" dirty="0"/>
              <a:t>The document should not contain any embedded design documents and should be complete in itself</a:t>
            </a:r>
          </a:p>
          <a:p>
            <a:pPr marL="171450" indent="-171450">
              <a:spcBef>
                <a:spcPts val="300"/>
              </a:spcBef>
              <a:buFont typeface="Arial" panose="020B0604020202020204" pitchFamily="34" charset="0"/>
              <a:buChar char="•"/>
              <a:tabLst>
                <a:tab pos="190500" algn="l"/>
              </a:tabLst>
              <a:defRPr/>
            </a:pPr>
            <a:r>
              <a:rPr lang="en-GB" sz="1000" dirty="0"/>
              <a:t>Depending on the scale of the project and stage in the lifecycle, slides can be added based on the needs of the design. If a slide is not applicable then do not delete it, but make a brief statement to justify why it isn’t required.</a:t>
            </a:r>
          </a:p>
          <a:p>
            <a:pPr marL="171450" indent="-171450">
              <a:spcBef>
                <a:spcPts val="300"/>
              </a:spcBef>
              <a:buFont typeface="Arial" panose="020B0604020202020204" pitchFamily="34" charset="0"/>
              <a:buChar char="•"/>
              <a:tabLst>
                <a:tab pos="190500" algn="l"/>
              </a:tabLst>
              <a:defRPr/>
            </a:pPr>
            <a:r>
              <a:rPr lang="en-GB" sz="1000" dirty="0"/>
              <a:t>Once approved by the Design Authority, this document should be added to ServiceNow project documentation for ORP and to feed into the Environment Design process.</a:t>
            </a:r>
          </a:p>
          <a:p>
            <a:pPr marL="171450" indent="-171450">
              <a:spcBef>
                <a:spcPts val="300"/>
              </a:spcBef>
              <a:buFont typeface="Arial" panose="020B0604020202020204" pitchFamily="34" charset="0"/>
              <a:buChar char="•"/>
              <a:tabLst>
                <a:tab pos="190500" algn="l"/>
              </a:tabLst>
              <a:defRPr/>
            </a:pPr>
            <a:r>
              <a:rPr lang="en-GB" sz="1000" dirty="0"/>
              <a:t>Project must go through the </a:t>
            </a:r>
            <a:r>
              <a:rPr lang="en-GB" sz="1000" dirty="0">
                <a:hlinkClick r:id="rId3"/>
              </a:rPr>
              <a:t>Workload Placement Decision Tree</a:t>
            </a:r>
            <a:r>
              <a:rPr lang="en-GB" sz="1000" dirty="0"/>
              <a:t> (WPDT) at early stage to determine the most appropriate hosting location for the service.</a:t>
            </a:r>
          </a:p>
          <a:p>
            <a:pPr marL="171450" indent="-171450">
              <a:spcBef>
                <a:spcPts val="300"/>
              </a:spcBef>
              <a:buFont typeface="Arial" panose="020B0604020202020204" pitchFamily="34" charset="0"/>
              <a:buChar char="•"/>
              <a:tabLst>
                <a:tab pos="190500" algn="l"/>
              </a:tabLst>
              <a:defRPr/>
            </a:pPr>
            <a:r>
              <a:rPr lang="en-GB" sz="1000" b="1" dirty="0">
                <a:solidFill>
                  <a:srgbClr val="92D050"/>
                </a:solidFill>
              </a:rPr>
              <a:t>When being used for a HLSD+-lite scenario then please complete as appropriate including, at least, sections marked with this symbol</a:t>
            </a:r>
          </a:p>
        </p:txBody>
      </p:sp>
      <p:sp>
        <p:nvSpPr>
          <p:cNvPr id="3" name="Slide Number Placeholder 2">
            <a:extLst>
              <a:ext uri="{FF2B5EF4-FFF2-40B4-BE49-F238E27FC236}">
                <a16:creationId xmlns:a16="http://schemas.microsoft.com/office/drawing/2014/main" id="{D007DFCE-4BE4-43EC-BC32-956D9CF8AC59}"/>
              </a:ext>
            </a:extLst>
          </p:cNvPr>
          <p:cNvSpPr>
            <a:spLocks noGrp="1"/>
          </p:cNvSpPr>
          <p:nvPr>
            <p:ph type="sldNum" sz="quarter" idx="10"/>
          </p:nvPr>
        </p:nvSpPr>
        <p:spPr/>
        <p:txBody>
          <a:bodyPr/>
          <a:lstStyle/>
          <a:p>
            <a:fld id="{08BDDC8D-36E9-467E-8CF1-750845950A7F}" type="slidenum">
              <a:rPr lang="en-GB" smtClean="0"/>
              <a:pPr/>
              <a:t>2</a:t>
            </a:fld>
            <a:endParaRPr lang="en-GB"/>
          </a:p>
        </p:txBody>
      </p:sp>
      <p:sp>
        <p:nvSpPr>
          <p:cNvPr id="4" name="Title 3">
            <a:extLst>
              <a:ext uri="{FF2B5EF4-FFF2-40B4-BE49-F238E27FC236}">
                <a16:creationId xmlns:a16="http://schemas.microsoft.com/office/drawing/2014/main" id="{3A1B06D4-49FF-493A-8F45-2CA2D1E0C1BB}"/>
              </a:ext>
            </a:extLst>
          </p:cNvPr>
          <p:cNvSpPr>
            <a:spLocks noGrp="1"/>
          </p:cNvSpPr>
          <p:nvPr>
            <p:ph type="title"/>
          </p:nvPr>
        </p:nvSpPr>
        <p:spPr/>
        <p:txBody>
          <a:bodyPr/>
          <a:lstStyle/>
          <a:p>
            <a:r>
              <a:rPr lang="en-GB" altLang="en-US" dirty="0"/>
              <a:t>Solution Design and Template Completion Guidance</a:t>
            </a:r>
            <a:endParaRPr lang="en-GB" dirty="0"/>
          </a:p>
        </p:txBody>
      </p:sp>
      <p:pic>
        <p:nvPicPr>
          <p:cNvPr id="5" name="Graphic 4" descr="Send">
            <a:extLst>
              <a:ext uri="{FF2B5EF4-FFF2-40B4-BE49-F238E27FC236}">
                <a16:creationId xmlns:a16="http://schemas.microsoft.com/office/drawing/2014/main" id="{07C7AE5F-626A-4DCE-961A-3D35DB404D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888" y="669701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1">
            <a:extLst>
              <a:ext uri="{FF2B5EF4-FFF2-40B4-BE49-F238E27FC236}">
                <a16:creationId xmlns:a16="http://schemas.microsoft.com/office/drawing/2014/main" id="{B9F94567-904A-4F90-BA6F-608DD7BF8492}"/>
              </a:ext>
            </a:extLst>
          </p:cNvPr>
          <p:cNvSpPr txBox="1">
            <a:spLocks/>
          </p:cNvSpPr>
          <p:nvPr/>
        </p:nvSpPr>
        <p:spPr bwMode="gray">
          <a:xfrm>
            <a:off x="482952" y="1488441"/>
            <a:ext cx="9720000" cy="2010573"/>
          </a:xfrm>
          <a:prstGeom prst="rect">
            <a:avLst/>
          </a:prstGeom>
          <a:solidFill>
            <a:schemeClr val="bg1">
              <a:lumMod val="95000"/>
            </a:schemeClr>
          </a:solidFill>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spcBef>
                <a:spcPts val="300"/>
              </a:spcBef>
              <a:tabLst>
                <a:tab pos="190500" algn="l"/>
              </a:tabLst>
              <a:defRPr/>
            </a:pPr>
            <a:r>
              <a:rPr lang="en-GB" sz="1200" b="1" dirty="0"/>
              <a:t>Solution Design Guidance</a:t>
            </a:r>
          </a:p>
          <a:p>
            <a:pPr marL="171450" indent="-171450">
              <a:spcBef>
                <a:spcPts val="300"/>
              </a:spcBef>
              <a:buFont typeface="Arial" panose="020B0604020202020204" pitchFamily="34" charset="0"/>
              <a:buChar char="•"/>
              <a:tabLst>
                <a:tab pos="190500" algn="l"/>
              </a:tabLst>
              <a:defRPr/>
            </a:pPr>
            <a:r>
              <a:rPr lang="en-GB" sz="1000" dirty="0"/>
              <a:t>The systems, processes and operating models are in place bank-wide to be able to successfully process </a:t>
            </a:r>
            <a:r>
              <a:rPr lang="en-GB" sz="1000" u="sng" dirty="0"/>
              <a:t>zero and Negative Interest Rate</a:t>
            </a:r>
            <a:r>
              <a:rPr lang="en-GB" sz="1000" dirty="0"/>
              <a:t> products.  For applications that handle interest rates, we must continue to ensure the application will not fall over if zero or negative rates are entered.</a:t>
            </a:r>
          </a:p>
          <a:p>
            <a:pPr marL="358650" lvl="1" indent="-171450">
              <a:spcBef>
                <a:spcPts val="300"/>
              </a:spcBef>
              <a:buFont typeface="Arial" panose="020B0604020202020204" pitchFamily="34" charset="0"/>
              <a:buChar char="•"/>
              <a:tabLst>
                <a:tab pos="190500" algn="l"/>
              </a:tabLst>
              <a:defRPr/>
            </a:pPr>
            <a:r>
              <a:rPr lang="en-GB" sz="1000" dirty="0"/>
              <a:t>For applications that handle interest rates, if there is a proposed change requested, please ensure your application can handle zero or negative rates should they ever occur. We must ensure the application will not fall over if zero or negative rates are entered.</a:t>
            </a:r>
          </a:p>
          <a:p>
            <a:pPr marL="358650" lvl="1" indent="-171450">
              <a:spcBef>
                <a:spcPts val="300"/>
              </a:spcBef>
              <a:buFont typeface="Arial" panose="020B0604020202020204" pitchFamily="34" charset="0"/>
              <a:buChar char="•"/>
              <a:tabLst>
                <a:tab pos="190500" algn="l"/>
              </a:tabLst>
              <a:defRPr/>
            </a:pPr>
            <a:r>
              <a:rPr lang="en-GB" sz="1000" dirty="0"/>
              <a:t>As part of the Negative Interest Rates Programme, a bank wide assessment was carried out across all the existing application to firstly identify the ones that have an interest rate element within them, secondly we identified the applications that required changes/enhancements so they could handle/tolerate zero or negative interest rates. These enhancements were all put in place.</a:t>
            </a:r>
          </a:p>
          <a:p>
            <a:pPr marL="358650" lvl="1" indent="-171450">
              <a:spcBef>
                <a:spcPts val="300"/>
              </a:spcBef>
              <a:buFont typeface="Arial" panose="020B0604020202020204" pitchFamily="34" charset="0"/>
              <a:buChar char="•"/>
              <a:tabLst>
                <a:tab pos="190500" algn="l"/>
              </a:tabLst>
              <a:defRPr/>
            </a:pPr>
            <a:r>
              <a:rPr lang="en-GB" sz="1000" dirty="0"/>
              <a:t>Moving forward, we need to ensure that application changes or introducing new applications that deal with interest rates do not make a change which might undo or prevent zero or negative interest rates from working within the application.</a:t>
            </a:r>
          </a:p>
          <a:p>
            <a:pPr marL="171450" indent="-171450">
              <a:spcBef>
                <a:spcPts val="300"/>
              </a:spcBef>
              <a:buFont typeface="Arial" panose="020B0604020202020204" pitchFamily="34" charset="0"/>
              <a:buChar char="•"/>
              <a:tabLst>
                <a:tab pos="190500" algn="l"/>
              </a:tabLst>
              <a:defRPr/>
            </a:pPr>
            <a:r>
              <a:rPr lang="en-GB" sz="1000" dirty="0"/>
              <a:t>Designers should consider </a:t>
            </a:r>
            <a:r>
              <a:rPr lang="en-GB" sz="1000" dirty="0">
                <a:hlinkClick r:id="rId5"/>
              </a:rPr>
              <a:t>NatWest Technology Principles</a:t>
            </a:r>
            <a:r>
              <a:rPr lang="en-GB" sz="1000" dirty="0"/>
              <a:t> while designing solutions.</a:t>
            </a:r>
            <a:endParaRPr lang="en-GB" sz="1000" b="1" dirty="0">
              <a:solidFill>
                <a:srgbClr val="92D050"/>
              </a:solidFill>
            </a:endParaRPr>
          </a:p>
        </p:txBody>
      </p:sp>
    </p:spTree>
    <p:extLst>
      <p:ext uri="{BB962C8B-B14F-4D97-AF65-F5344CB8AC3E}">
        <p14:creationId xmlns:p14="http://schemas.microsoft.com/office/powerpoint/2010/main" val="1309368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lide Number Placeholder 2">
            <a:extLst>
              <a:ext uri="{FF2B5EF4-FFF2-40B4-BE49-F238E27FC236}">
                <a16:creationId xmlns:a16="http://schemas.microsoft.com/office/drawing/2014/main" id="{B9875AE1-1056-FAC7-8ADA-32D0A7A75FB2}"/>
              </a:ext>
            </a:extLst>
          </p:cNvPr>
          <p:cNvSpPr>
            <a:spLocks noGrp="1"/>
          </p:cNvSpPr>
          <p:nvPr>
            <p:ph type="sldNum" sz="quarter" idx="10"/>
          </p:nvPr>
        </p:nvSpPr>
        <p:spPr>
          <a:xfrm>
            <a:off x="5054400" y="7239279"/>
            <a:ext cx="590696" cy="273873"/>
          </a:xfrm>
        </p:spPr>
        <p:txBody>
          <a:bodyPr/>
          <a:lstStyle/>
          <a:p>
            <a:fld id="{08BDDC8D-36E9-467E-8CF1-750845950A7F}" type="slidenum">
              <a:rPr lang="en-GB" smtClean="0"/>
              <a:pPr/>
              <a:t>20</a:t>
            </a:fld>
            <a:endParaRPr lang="en-GB"/>
          </a:p>
        </p:txBody>
      </p:sp>
      <p:sp>
        <p:nvSpPr>
          <p:cNvPr id="98" name="Slide Number Placeholder 2">
            <a:extLst>
              <a:ext uri="{FF2B5EF4-FFF2-40B4-BE49-F238E27FC236}">
                <a16:creationId xmlns:a16="http://schemas.microsoft.com/office/drawing/2014/main" id="{09B67E6C-651F-F37D-9280-F6321E8E43AA}"/>
              </a:ext>
            </a:extLst>
          </p:cNvPr>
          <p:cNvSpPr txBox="1">
            <a:spLocks/>
          </p:cNvSpPr>
          <p:nvPr/>
        </p:nvSpPr>
        <p:spPr bwMode="gray">
          <a:xfrm>
            <a:off x="5054400" y="723927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20</a:t>
            </a:fld>
            <a:endParaRPr lang="en-GB"/>
          </a:p>
        </p:txBody>
      </p:sp>
      <p:sp>
        <p:nvSpPr>
          <p:cNvPr id="3" name="Slide Number Placeholder 2">
            <a:extLst>
              <a:ext uri="{FF2B5EF4-FFF2-40B4-BE49-F238E27FC236}">
                <a16:creationId xmlns:a16="http://schemas.microsoft.com/office/drawing/2014/main" id="{F0AE7F55-09AE-CE23-D97E-F958EB4FC870}"/>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20</a:t>
            </a:fld>
            <a:endParaRPr lang="en-GB"/>
          </a:p>
        </p:txBody>
      </p:sp>
      <p:sp>
        <p:nvSpPr>
          <p:cNvPr id="4" name="Title 3">
            <a:extLst>
              <a:ext uri="{FF2B5EF4-FFF2-40B4-BE49-F238E27FC236}">
                <a16:creationId xmlns:a16="http://schemas.microsoft.com/office/drawing/2014/main" id="{0576A818-1FB9-4CBE-62D3-84A4975835EF}"/>
              </a:ext>
            </a:extLst>
          </p:cNvPr>
          <p:cNvSpPr>
            <a:spLocks noGrp="1"/>
          </p:cNvSpPr>
          <p:nvPr>
            <p:ph type="title"/>
          </p:nvPr>
        </p:nvSpPr>
        <p:spPr>
          <a:xfrm>
            <a:off x="486000" y="495300"/>
            <a:ext cx="8568000" cy="536058"/>
          </a:xfrm>
        </p:spPr>
        <p:txBody>
          <a:bodyPr/>
          <a:lstStyle/>
          <a:p>
            <a:r>
              <a:rPr lang="en-GB" altLang="en-US" dirty="0"/>
              <a:t>System Context –  EE eForms Platform</a:t>
            </a:r>
            <a:endParaRPr lang="en-GB" dirty="0"/>
          </a:p>
        </p:txBody>
      </p:sp>
      <p:sp>
        <p:nvSpPr>
          <p:cNvPr id="5" name="Rectangle 4">
            <a:extLst>
              <a:ext uri="{FF2B5EF4-FFF2-40B4-BE49-F238E27FC236}">
                <a16:creationId xmlns:a16="http://schemas.microsoft.com/office/drawing/2014/main" id="{7E4E457C-EB1D-104A-13FB-71987F8E5609}"/>
              </a:ext>
            </a:extLst>
          </p:cNvPr>
          <p:cNvSpPr/>
          <p:nvPr/>
        </p:nvSpPr>
        <p:spPr>
          <a:xfrm>
            <a:off x="5618303" y="1711998"/>
            <a:ext cx="2391313" cy="3651602"/>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200"/>
          </a:p>
        </p:txBody>
      </p:sp>
      <p:sp>
        <p:nvSpPr>
          <p:cNvPr id="6" name="Rectangle 5">
            <a:extLst>
              <a:ext uri="{FF2B5EF4-FFF2-40B4-BE49-F238E27FC236}">
                <a16:creationId xmlns:a16="http://schemas.microsoft.com/office/drawing/2014/main" id="{C58CF319-B9DF-07EF-651D-ABDB93485437}"/>
              </a:ext>
            </a:extLst>
          </p:cNvPr>
          <p:cNvSpPr/>
          <p:nvPr/>
        </p:nvSpPr>
        <p:spPr>
          <a:xfrm>
            <a:off x="1904474" y="1930400"/>
            <a:ext cx="2615618" cy="3374616"/>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1200"/>
          </a:p>
        </p:txBody>
      </p:sp>
      <p:sp>
        <p:nvSpPr>
          <p:cNvPr id="7" name="Rectangle 6">
            <a:extLst>
              <a:ext uri="{FF2B5EF4-FFF2-40B4-BE49-F238E27FC236}">
                <a16:creationId xmlns:a16="http://schemas.microsoft.com/office/drawing/2014/main" id="{F13C6760-02BB-D22E-3FA6-37630F045481}"/>
              </a:ext>
            </a:extLst>
          </p:cNvPr>
          <p:cNvSpPr/>
          <p:nvPr/>
        </p:nvSpPr>
        <p:spPr>
          <a:xfrm>
            <a:off x="2156915" y="2513374"/>
            <a:ext cx="1753835" cy="506783"/>
          </a:xfrm>
          <a:prstGeom prst="rect">
            <a:avLst/>
          </a:prstGeom>
          <a:solidFill>
            <a:srgbClr val="C3DCB4"/>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err="1">
                <a:latin typeface="Calibri" panose="020F0502020204030204" pitchFamily="34" charset="0"/>
                <a:cs typeface="Calibri" panose="020F0502020204030204" pitchFamily="34" charset="0"/>
              </a:rPr>
              <a:t>Eforms</a:t>
            </a:r>
            <a:r>
              <a:rPr lang="en-GB" sz="1200" dirty="0">
                <a:latin typeface="Calibri" panose="020F0502020204030204" pitchFamily="34" charset="0"/>
                <a:cs typeface="Calibri" panose="020F0502020204030204" pitchFamily="34" charset="0"/>
              </a:rPr>
              <a:t> Design SPA</a:t>
            </a:r>
          </a:p>
        </p:txBody>
      </p:sp>
      <p:sp>
        <p:nvSpPr>
          <p:cNvPr id="8" name="Rectangle 7">
            <a:extLst>
              <a:ext uri="{FF2B5EF4-FFF2-40B4-BE49-F238E27FC236}">
                <a16:creationId xmlns:a16="http://schemas.microsoft.com/office/drawing/2014/main" id="{58649C9D-53C2-1223-EA01-083823F1F93B}"/>
              </a:ext>
            </a:extLst>
          </p:cNvPr>
          <p:cNvSpPr/>
          <p:nvPr/>
        </p:nvSpPr>
        <p:spPr>
          <a:xfrm>
            <a:off x="2156916" y="3603131"/>
            <a:ext cx="1753834" cy="506783"/>
          </a:xfrm>
          <a:prstGeom prst="rect">
            <a:avLst/>
          </a:prstGeom>
          <a:solidFill>
            <a:srgbClr val="C3DCB4"/>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err="1">
                <a:latin typeface="Calibri" panose="020F0502020204030204" pitchFamily="34" charset="0"/>
                <a:cs typeface="Calibri" panose="020F0502020204030204" pitchFamily="34" charset="0"/>
              </a:rPr>
              <a:t>Eforms</a:t>
            </a:r>
            <a:r>
              <a:rPr lang="en-GB" sz="1200" dirty="0">
                <a:latin typeface="Calibri" panose="020F0502020204030204" pitchFamily="34" charset="0"/>
                <a:cs typeface="Calibri" panose="020F0502020204030204" pitchFamily="34" charset="0"/>
              </a:rPr>
              <a:t> Design Microservice</a:t>
            </a:r>
          </a:p>
        </p:txBody>
      </p:sp>
      <p:sp>
        <p:nvSpPr>
          <p:cNvPr id="9" name="TextBox 8">
            <a:extLst>
              <a:ext uri="{FF2B5EF4-FFF2-40B4-BE49-F238E27FC236}">
                <a16:creationId xmlns:a16="http://schemas.microsoft.com/office/drawing/2014/main" id="{52DD0B88-EC59-D05D-2EE4-AF315EEB827F}"/>
              </a:ext>
            </a:extLst>
          </p:cNvPr>
          <p:cNvSpPr txBox="1"/>
          <p:nvPr/>
        </p:nvSpPr>
        <p:spPr>
          <a:xfrm>
            <a:off x="216407" y="3361147"/>
            <a:ext cx="1688068" cy="2492990"/>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Eform definitions are developed and released by internal authors.</a:t>
            </a:r>
          </a:p>
          <a:p>
            <a:endParaRPr lang="en-GB" sz="1200" dirty="0">
              <a:latin typeface="Calibri" panose="020F0502020204030204" pitchFamily="34" charset="0"/>
              <a:cs typeface="Calibri" panose="020F0502020204030204" pitchFamily="34" charset="0"/>
            </a:endParaRPr>
          </a:p>
          <a:p>
            <a:r>
              <a:rPr lang="en-GB" sz="1200" dirty="0" err="1">
                <a:latin typeface="Calibri" panose="020F0502020204030204" pitchFamily="34" charset="0"/>
                <a:cs typeface="Calibri" panose="020F0502020204030204" pitchFamily="34" charset="0"/>
              </a:rPr>
              <a:t>Eforms</a:t>
            </a:r>
            <a:r>
              <a:rPr lang="en-GB" sz="1200" dirty="0">
                <a:latin typeface="Calibri" panose="020F0502020204030204" pitchFamily="34" charset="0"/>
                <a:cs typeface="Calibri" panose="020F0502020204030204" pitchFamily="34" charset="0"/>
              </a:rPr>
              <a:t> provide library of UI components  / widgets, which could be dragged and dropped  to build smart web forms.</a:t>
            </a:r>
          </a:p>
          <a:p>
            <a:r>
              <a:rPr lang="en-GB" sz="1200" dirty="0">
                <a:latin typeface="Calibri" panose="020F0502020204030204" pitchFamily="34" charset="0"/>
                <a:cs typeface="Calibri" panose="020F0502020204030204" pitchFamily="34" charset="0"/>
              </a:rPr>
              <a:t>See  </a:t>
            </a:r>
            <a:r>
              <a:rPr lang="en-GB" sz="1200" dirty="0">
                <a:latin typeface="Calibri" panose="020F0502020204030204" pitchFamily="34" charset="0"/>
                <a:cs typeface="Calibri" panose="020F0502020204030204" pitchFamily="34" charset="0"/>
                <a:hlinkClick r:id="" action="ppaction://noaction"/>
              </a:rPr>
              <a:t>Appendix B – </a:t>
            </a:r>
            <a:r>
              <a:rPr lang="en-GB" sz="1200" dirty="0" err="1">
                <a:latin typeface="Calibri" panose="020F0502020204030204" pitchFamily="34" charset="0"/>
                <a:cs typeface="Calibri" panose="020F0502020204030204" pitchFamily="34" charset="0"/>
                <a:hlinkClick r:id="" action="ppaction://noaction"/>
              </a:rPr>
              <a:t>Eforms</a:t>
            </a:r>
            <a:r>
              <a:rPr lang="en-GB" sz="1200" dirty="0">
                <a:latin typeface="Calibri" panose="020F0502020204030204" pitchFamily="34" charset="0"/>
                <a:cs typeface="Calibri" panose="020F0502020204030204" pitchFamily="34" charset="0"/>
                <a:hlinkClick r:id="" action="ppaction://noaction"/>
              </a:rPr>
              <a:t> Editor or </a:t>
            </a:r>
            <a:r>
              <a:rPr lang="en-GB" sz="1200" dirty="0" err="1">
                <a:latin typeface="Calibri" panose="020F0502020204030204" pitchFamily="34" charset="0"/>
                <a:cs typeface="Calibri" panose="020F0502020204030204" pitchFamily="34" charset="0"/>
                <a:hlinkClick r:id="" action="ppaction://noaction"/>
              </a:rPr>
              <a:t>Designtime</a:t>
            </a:r>
            <a:r>
              <a:rPr lang="en-GB" sz="1200" dirty="0">
                <a:latin typeface="Calibri" panose="020F0502020204030204" pitchFamily="34" charset="0"/>
                <a:cs typeface="Calibri" panose="020F0502020204030204" pitchFamily="34" charset="0"/>
                <a:hlinkClick r:id="" action="ppaction://noaction"/>
              </a:rPr>
              <a:t> SPA </a:t>
            </a:r>
            <a:endParaRPr lang="en-GB" sz="12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684C390C-09F2-9CF2-1F1D-9E3E985C7E53}"/>
              </a:ext>
            </a:extLst>
          </p:cNvPr>
          <p:cNvSpPr txBox="1"/>
          <p:nvPr/>
        </p:nvSpPr>
        <p:spPr>
          <a:xfrm>
            <a:off x="2207019" y="4832281"/>
            <a:ext cx="2306589" cy="276999"/>
          </a:xfrm>
          <a:prstGeom prst="rect">
            <a:avLst/>
          </a:prstGeom>
          <a:noFill/>
        </p:spPr>
        <p:txBody>
          <a:bodyPr wrap="square" rtlCol="0">
            <a:spAutoFit/>
          </a:bodyPr>
          <a:lstStyle/>
          <a:p>
            <a:pPr algn="ctr"/>
            <a:r>
              <a:rPr lang="en-GB" sz="1200" b="1" dirty="0" err="1">
                <a:latin typeface="Calibri" panose="020F0502020204030204" pitchFamily="34" charset="0"/>
                <a:cs typeface="Calibri" panose="020F0502020204030204" pitchFamily="34" charset="0"/>
              </a:rPr>
              <a:t>Eforms</a:t>
            </a:r>
            <a:r>
              <a:rPr lang="en-GB" sz="1200" b="1" dirty="0">
                <a:latin typeface="Calibri" panose="020F0502020204030204" pitchFamily="34" charset="0"/>
                <a:cs typeface="Calibri" panose="020F0502020204030204" pitchFamily="34" charset="0"/>
              </a:rPr>
              <a:t> Design Aspect</a:t>
            </a:r>
          </a:p>
        </p:txBody>
      </p:sp>
      <p:sp>
        <p:nvSpPr>
          <p:cNvPr id="11" name="Rectangle 10">
            <a:extLst>
              <a:ext uri="{FF2B5EF4-FFF2-40B4-BE49-F238E27FC236}">
                <a16:creationId xmlns:a16="http://schemas.microsoft.com/office/drawing/2014/main" id="{E15F1002-B289-2821-BA8B-B22E47AD7981}"/>
              </a:ext>
            </a:extLst>
          </p:cNvPr>
          <p:cNvSpPr/>
          <p:nvPr/>
        </p:nvSpPr>
        <p:spPr>
          <a:xfrm>
            <a:off x="5887677" y="2119654"/>
            <a:ext cx="1664349" cy="508695"/>
          </a:xfrm>
          <a:prstGeom prst="rect">
            <a:avLst/>
          </a:prstGeom>
          <a:solidFill>
            <a:srgbClr val="C3DCB4"/>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err="1">
                <a:latin typeface="Calibri" panose="020F0502020204030204" pitchFamily="34" charset="0"/>
                <a:cs typeface="Calibri" panose="020F0502020204030204" pitchFamily="34" charset="0"/>
              </a:rPr>
              <a:t>Eforms</a:t>
            </a:r>
            <a:r>
              <a:rPr lang="en-GB" sz="1200" dirty="0">
                <a:latin typeface="Calibri" panose="020F0502020204030204" pitchFamily="34" charset="0"/>
                <a:cs typeface="Calibri" panose="020F0502020204030204" pitchFamily="34" charset="0"/>
              </a:rPr>
              <a:t> Runtime SPA</a:t>
            </a:r>
          </a:p>
        </p:txBody>
      </p:sp>
      <p:sp>
        <p:nvSpPr>
          <p:cNvPr id="12" name="Rectangle 11">
            <a:extLst>
              <a:ext uri="{FF2B5EF4-FFF2-40B4-BE49-F238E27FC236}">
                <a16:creationId xmlns:a16="http://schemas.microsoft.com/office/drawing/2014/main" id="{F2379908-B701-EF49-46B7-C939C9746112}"/>
              </a:ext>
            </a:extLst>
          </p:cNvPr>
          <p:cNvSpPr/>
          <p:nvPr/>
        </p:nvSpPr>
        <p:spPr>
          <a:xfrm>
            <a:off x="5860928" y="3020157"/>
            <a:ext cx="1717845" cy="571395"/>
          </a:xfrm>
          <a:prstGeom prst="rect">
            <a:avLst/>
          </a:prstGeom>
          <a:solidFill>
            <a:srgbClr val="C3DCB4"/>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err="1">
                <a:latin typeface="Calibri" panose="020F0502020204030204" pitchFamily="34" charset="0"/>
                <a:cs typeface="Calibri" panose="020F0502020204030204" pitchFamily="34" charset="0"/>
              </a:rPr>
              <a:t>Eforms</a:t>
            </a:r>
            <a:r>
              <a:rPr lang="en-GB" sz="1200" dirty="0">
                <a:latin typeface="Calibri" panose="020F0502020204030204" pitchFamily="34" charset="0"/>
                <a:cs typeface="Calibri" panose="020F0502020204030204" pitchFamily="34" charset="0"/>
              </a:rPr>
              <a:t> Runtime Microservice</a:t>
            </a:r>
          </a:p>
        </p:txBody>
      </p:sp>
      <p:sp>
        <p:nvSpPr>
          <p:cNvPr id="13" name="Rectangle 12">
            <a:extLst>
              <a:ext uri="{FF2B5EF4-FFF2-40B4-BE49-F238E27FC236}">
                <a16:creationId xmlns:a16="http://schemas.microsoft.com/office/drawing/2014/main" id="{A0D9072F-4064-FC8F-4163-A6A922C54299}"/>
              </a:ext>
            </a:extLst>
          </p:cNvPr>
          <p:cNvSpPr/>
          <p:nvPr/>
        </p:nvSpPr>
        <p:spPr>
          <a:xfrm>
            <a:off x="5805612" y="4176931"/>
            <a:ext cx="1828476" cy="498621"/>
          </a:xfrm>
          <a:prstGeom prst="rect">
            <a:avLst/>
          </a:prstGeom>
          <a:solidFill>
            <a:srgbClr val="C3DCB4"/>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a:latin typeface="Calibri" panose="020F0502020204030204" pitchFamily="34" charset="0"/>
                <a:cs typeface="Calibri" panose="020F0502020204030204" pitchFamily="34" charset="0"/>
              </a:rPr>
              <a:t>Integration Microservice</a:t>
            </a:r>
          </a:p>
        </p:txBody>
      </p:sp>
      <p:sp>
        <p:nvSpPr>
          <p:cNvPr id="14" name="TextBox 13">
            <a:extLst>
              <a:ext uri="{FF2B5EF4-FFF2-40B4-BE49-F238E27FC236}">
                <a16:creationId xmlns:a16="http://schemas.microsoft.com/office/drawing/2014/main" id="{D12D9F49-0C89-8E3B-DED0-20E7AB576F6D}"/>
              </a:ext>
            </a:extLst>
          </p:cNvPr>
          <p:cNvSpPr txBox="1"/>
          <p:nvPr/>
        </p:nvSpPr>
        <p:spPr>
          <a:xfrm>
            <a:off x="8079081" y="2918290"/>
            <a:ext cx="2335377" cy="1015663"/>
          </a:xfrm>
          <a:prstGeom prst="rect">
            <a:avLst/>
          </a:prstGeom>
          <a:noFill/>
        </p:spPr>
        <p:txBody>
          <a:bodyPr wrap="square" rtlCol="0">
            <a:spAutoFit/>
          </a:bodyPr>
          <a:lstStyle/>
          <a:p>
            <a:r>
              <a:rPr lang="en-GB" sz="1200" dirty="0" err="1">
                <a:latin typeface="Calibri" panose="020F0502020204030204" pitchFamily="34" charset="0"/>
                <a:cs typeface="Calibri" panose="020F0502020204030204" pitchFamily="34" charset="0"/>
              </a:rPr>
              <a:t>Eforms</a:t>
            </a:r>
            <a:r>
              <a:rPr lang="en-GB" sz="1200" dirty="0">
                <a:latin typeface="Calibri" panose="020F0502020204030204" pitchFamily="34" charset="0"/>
                <a:cs typeface="Calibri" panose="020F0502020204030204" pitchFamily="34" charset="0"/>
              </a:rPr>
              <a:t> definitions are referenced by customers or internal users, rendered by the runtime SPA and instances are persisted via runtime microservice</a:t>
            </a:r>
          </a:p>
        </p:txBody>
      </p:sp>
      <p:sp>
        <p:nvSpPr>
          <p:cNvPr id="15" name="TextBox 14">
            <a:extLst>
              <a:ext uri="{FF2B5EF4-FFF2-40B4-BE49-F238E27FC236}">
                <a16:creationId xmlns:a16="http://schemas.microsoft.com/office/drawing/2014/main" id="{B37CCB7B-3E6C-3AC6-FAEF-806E7752D955}"/>
              </a:ext>
            </a:extLst>
          </p:cNvPr>
          <p:cNvSpPr txBox="1"/>
          <p:nvPr/>
        </p:nvSpPr>
        <p:spPr>
          <a:xfrm>
            <a:off x="8124482" y="4077184"/>
            <a:ext cx="2159385" cy="1569660"/>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Integration microservices listen to eform state transitions and enrich the form state depending upon the function they perform. There are number of out of box integration services and custom integrations could also be built.</a:t>
            </a:r>
          </a:p>
        </p:txBody>
      </p:sp>
      <p:sp>
        <p:nvSpPr>
          <p:cNvPr id="16" name="TextBox 15">
            <a:extLst>
              <a:ext uri="{FF2B5EF4-FFF2-40B4-BE49-F238E27FC236}">
                <a16:creationId xmlns:a16="http://schemas.microsoft.com/office/drawing/2014/main" id="{0B3FC855-C8B1-0D12-02D4-7709170A49EB}"/>
              </a:ext>
            </a:extLst>
          </p:cNvPr>
          <p:cNvSpPr txBox="1"/>
          <p:nvPr/>
        </p:nvSpPr>
        <p:spPr>
          <a:xfrm>
            <a:off x="5887677" y="5005732"/>
            <a:ext cx="1691096" cy="276999"/>
          </a:xfrm>
          <a:prstGeom prst="rect">
            <a:avLst/>
          </a:prstGeom>
          <a:noFill/>
        </p:spPr>
        <p:txBody>
          <a:bodyPr wrap="square" rtlCol="0">
            <a:spAutoFit/>
          </a:bodyPr>
          <a:lstStyle/>
          <a:p>
            <a:pPr algn="ctr"/>
            <a:r>
              <a:rPr lang="en-GB" sz="1200" b="1" dirty="0" err="1">
                <a:latin typeface="Calibri" panose="020F0502020204030204" pitchFamily="34" charset="0"/>
                <a:cs typeface="Calibri" panose="020F0502020204030204" pitchFamily="34" charset="0"/>
              </a:rPr>
              <a:t>Eforms</a:t>
            </a:r>
            <a:r>
              <a:rPr lang="en-GB" sz="1200" b="1" dirty="0">
                <a:latin typeface="Calibri" panose="020F0502020204030204" pitchFamily="34" charset="0"/>
                <a:cs typeface="Calibri" panose="020F0502020204030204" pitchFamily="34" charset="0"/>
              </a:rPr>
              <a:t> Runtime Aspect</a:t>
            </a:r>
          </a:p>
        </p:txBody>
      </p:sp>
      <p:pic>
        <p:nvPicPr>
          <p:cNvPr id="17" name="Graphic 16" descr="User">
            <a:extLst>
              <a:ext uri="{FF2B5EF4-FFF2-40B4-BE49-F238E27FC236}">
                <a16:creationId xmlns:a16="http://schemas.microsoft.com/office/drawing/2014/main" id="{5F29C435-A393-B386-F42F-D2DA17EC79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14572" y="2170455"/>
            <a:ext cx="404556" cy="404556"/>
          </a:xfrm>
          <a:prstGeom prst="rect">
            <a:avLst/>
          </a:prstGeom>
        </p:spPr>
      </p:pic>
      <p:cxnSp>
        <p:nvCxnSpPr>
          <p:cNvPr id="18" name="Straight Arrow Connector 17">
            <a:extLst>
              <a:ext uri="{FF2B5EF4-FFF2-40B4-BE49-F238E27FC236}">
                <a16:creationId xmlns:a16="http://schemas.microsoft.com/office/drawing/2014/main" id="{B74BA50B-EE95-E2FE-B853-5E1944E6D2FF}"/>
              </a:ext>
            </a:extLst>
          </p:cNvPr>
          <p:cNvCxnSpPr>
            <a:cxnSpLocks/>
            <a:stCxn id="17" idx="1"/>
            <a:endCxn id="11" idx="3"/>
          </p:cNvCxnSpPr>
          <p:nvPr/>
        </p:nvCxnSpPr>
        <p:spPr>
          <a:xfrm flipH="1">
            <a:off x="7552026" y="2372733"/>
            <a:ext cx="1062546" cy="12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439A4DA-B83C-4F98-7181-20EFCEA17C21}"/>
              </a:ext>
            </a:extLst>
          </p:cNvPr>
          <p:cNvCxnSpPr>
            <a:cxnSpLocks/>
            <a:stCxn id="11" idx="2"/>
            <a:endCxn id="12" idx="0"/>
          </p:cNvCxnSpPr>
          <p:nvPr/>
        </p:nvCxnSpPr>
        <p:spPr>
          <a:xfrm flipH="1">
            <a:off x="6719851" y="2628349"/>
            <a:ext cx="1" cy="3918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D88A364-651C-C7AA-EACE-C6B65C97A167}"/>
              </a:ext>
            </a:extLst>
          </p:cNvPr>
          <p:cNvCxnSpPr>
            <a:cxnSpLocks/>
            <a:stCxn id="12" idx="2"/>
            <a:endCxn id="13" idx="0"/>
          </p:cNvCxnSpPr>
          <p:nvPr/>
        </p:nvCxnSpPr>
        <p:spPr>
          <a:xfrm flipH="1">
            <a:off x="6719850" y="3591552"/>
            <a:ext cx="1" cy="5853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10877BD-8D55-4EA2-629D-E032CD7840E1}"/>
              </a:ext>
            </a:extLst>
          </p:cNvPr>
          <p:cNvCxnSpPr>
            <a:cxnSpLocks/>
            <a:endCxn id="7" idx="1"/>
          </p:cNvCxnSpPr>
          <p:nvPr/>
        </p:nvCxnSpPr>
        <p:spPr>
          <a:xfrm>
            <a:off x="1665962" y="2766766"/>
            <a:ext cx="4909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B78BF8D-0444-E966-CEA0-6AE0133C8AF9}"/>
              </a:ext>
            </a:extLst>
          </p:cNvPr>
          <p:cNvCxnSpPr>
            <a:cxnSpLocks/>
            <a:stCxn id="7" idx="2"/>
            <a:endCxn id="8" idx="0"/>
          </p:cNvCxnSpPr>
          <p:nvPr/>
        </p:nvCxnSpPr>
        <p:spPr>
          <a:xfrm>
            <a:off x="3033833" y="3020157"/>
            <a:ext cx="0" cy="5829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Database">
            <a:extLst>
              <a:ext uri="{FF2B5EF4-FFF2-40B4-BE49-F238E27FC236}">
                <a16:creationId xmlns:a16="http://schemas.microsoft.com/office/drawing/2014/main" id="{CA4B4338-A5AF-EE68-8D7D-C80DCB923E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57843" y="3350926"/>
            <a:ext cx="790995" cy="790995"/>
          </a:xfrm>
          <a:prstGeom prst="rect">
            <a:avLst/>
          </a:prstGeom>
        </p:spPr>
      </p:pic>
      <p:sp>
        <p:nvSpPr>
          <p:cNvPr id="24" name="TextBox 23">
            <a:extLst>
              <a:ext uri="{FF2B5EF4-FFF2-40B4-BE49-F238E27FC236}">
                <a16:creationId xmlns:a16="http://schemas.microsoft.com/office/drawing/2014/main" id="{68E7FE4F-4A08-DC00-FFB0-37FA01DDB57D}"/>
              </a:ext>
            </a:extLst>
          </p:cNvPr>
          <p:cNvSpPr txBox="1"/>
          <p:nvPr/>
        </p:nvSpPr>
        <p:spPr>
          <a:xfrm>
            <a:off x="4478610" y="4141921"/>
            <a:ext cx="1494597" cy="276999"/>
          </a:xfrm>
          <a:prstGeom prst="rect">
            <a:avLst/>
          </a:prstGeom>
          <a:noFill/>
        </p:spPr>
        <p:txBody>
          <a:bodyPr wrap="square" rtlCol="0">
            <a:spAutoFit/>
          </a:bodyPr>
          <a:lstStyle/>
          <a:p>
            <a:pPr algn="ctr"/>
            <a:r>
              <a:rPr lang="en-GB" sz="1200" dirty="0">
                <a:latin typeface="Calibri" panose="020F0502020204030204" pitchFamily="34" charset="0"/>
                <a:cs typeface="Calibri" panose="020F0502020204030204" pitchFamily="34" charset="0"/>
              </a:rPr>
              <a:t>MongoDB</a:t>
            </a:r>
          </a:p>
        </p:txBody>
      </p:sp>
      <p:sp>
        <p:nvSpPr>
          <p:cNvPr id="25" name="TextBox 24">
            <a:extLst>
              <a:ext uri="{FF2B5EF4-FFF2-40B4-BE49-F238E27FC236}">
                <a16:creationId xmlns:a16="http://schemas.microsoft.com/office/drawing/2014/main" id="{C78B7D91-554D-58D5-A457-A9D1EEECF5E6}"/>
              </a:ext>
            </a:extLst>
          </p:cNvPr>
          <p:cNvSpPr txBox="1"/>
          <p:nvPr/>
        </p:nvSpPr>
        <p:spPr>
          <a:xfrm>
            <a:off x="216407" y="3023383"/>
            <a:ext cx="1905776" cy="276999"/>
          </a:xfrm>
          <a:prstGeom prst="rect">
            <a:avLst/>
          </a:prstGeom>
          <a:noFill/>
        </p:spPr>
        <p:txBody>
          <a:bodyPr wrap="square" rtlCol="0">
            <a:spAutoFit/>
          </a:bodyPr>
          <a:lstStyle/>
          <a:p>
            <a:pPr algn="ctr"/>
            <a:r>
              <a:rPr lang="en-GB" sz="1200" b="1" dirty="0">
                <a:latin typeface="Calibri" panose="020F0502020204030204" pitchFamily="34" charset="0"/>
                <a:cs typeface="Calibri" panose="020F0502020204030204" pitchFamily="34" charset="0"/>
              </a:rPr>
              <a:t>eForms Authors</a:t>
            </a:r>
            <a:r>
              <a:rPr lang="en-GB" sz="1200" dirty="0">
                <a:latin typeface="Calibri" panose="020F0502020204030204" pitchFamily="34" charset="0"/>
                <a:cs typeface="Calibri" panose="020F0502020204030204" pitchFamily="34" charset="0"/>
              </a:rPr>
              <a:t> </a:t>
            </a:r>
          </a:p>
        </p:txBody>
      </p:sp>
      <p:sp>
        <p:nvSpPr>
          <p:cNvPr id="26" name="TextBox 25">
            <a:extLst>
              <a:ext uri="{FF2B5EF4-FFF2-40B4-BE49-F238E27FC236}">
                <a16:creationId xmlns:a16="http://schemas.microsoft.com/office/drawing/2014/main" id="{7BACAB7D-3FD1-F96C-71B3-0852241A518B}"/>
              </a:ext>
            </a:extLst>
          </p:cNvPr>
          <p:cNvSpPr txBox="1"/>
          <p:nvPr/>
        </p:nvSpPr>
        <p:spPr>
          <a:xfrm>
            <a:off x="7718308" y="2555262"/>
            <a:ext cx="1905776" cy="276999"/>
          </a:xfrm>
          <a:prstGeom prst="rect">
            <a:avLst/>
          </a:prstGeom>
          <a:noFill/>
        </p:spPr>
        <p:txBody>
          <a:bodyPr wrap="square" rtlCol="0">
            <a:spAutoFit/>
          </a:bodyPr>
          <a:lstStyle/>
          <a:p>
            <a:pPr algn="ctr"/>
            <a:r>
              <a:rPr lang="en-GB" sz="1200" b="1" dirty="0">
                <a:latin typeface="Calibri" panose="020F0502020204030204" pitchFamily="34" charset="0"/>
                <a:cs typeface="Calibri" panose="020F0502020204030204" pitchFamily="34" charset="0"/>
              </a:rPr>
              <a:t>End Users</a:t>
            </a:r>
          </a:p>
        </p:txBody>
      </p:sp>
      <p:cxnSp>
        <p:nvCxnSpPr>
          <p:cNvPr id="27" name="Connector: Elbow 26">
            <a:extLst>
              <a:ext uri="{FF2B5EF4-FFF2-40B4-BE49-F238E27FC236}">
                <a16:creationId xmlns:a16="http://schemas.microsoft.com/office/drawing/2014/main" id="{54CC5E7F-E473-2F3A-6D5B-61D731984172}"/>
              </a:ext>
            </a:extLst>
          </p:cNvPr>
          <p:cNvCxnSpPr>
            <a:cxnSpLocks/>
            <a:stCxn id="8" idx="3"/>
            <a:endCxn id="23" idx="1"/>
          </p:cNvCxnSpPr>
          <p:nvPr/>
        </p:nvCxnSpPr>
        <p:spPr>
          <a:xfrm flipV="1">
            <a:off x="3910750" y="3746424"/>
            <a:ext cx="847093" cy="110099"/>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8E03F84-22BB-1D0D-2E3C-DF386E1BBB1E}"/>
              </a:ext>
            </a:extLst>
          </p:cNvPr>
          <p:cNvCxnSpPr>
            <a:cxnSpLocks/>
            <a:stCxn id="12" idx="1"/>
            <a:endCxn id="23" idx="3"/>
          </p:cNvCxnSpPr>
          <p:nvPr/>
        </p:nvCxnSpPr>
        <p:spPr>
          <a:xfrm rot="10800000" flipV="1">
            <a:off x="5548838" y="3305854"/>
            <a:ext cx="312090" cy="440569"/>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27BAF14-95AF-D6D4-D350-331E9D086934}"/>
              </a:ext>
            </a:extLst>
          </p:cNvPr>
          <p:cNvCxnSpPr>
            <a:cxnSpLocks/>
            <a:stCxn id="13" idx="1"/>
            <a:endCxn id="24" idx="2"/>
          </p:cNvCxnSpPr>
          <p:nvPr/>
        </p:nvCxnSpPr>
        <p:spPr>
          <a:xfrm rot="10800000">
            <a:off x="5225910" y="4418920"/>
            <a:ext cx="579703" cy="7322"/>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4B26829-B8A6-FCCE-B267-A79630A44F6D}"/>
              </a:ext>
            </a:extLst>
          </p:cNvPr>
          <p:cNvSpPr/>
          <p:nvPr/>
        </p:nvSpPr>
        <p:spPr>
          <a:xfrm>
            <a:off x="5920479" y="4058598"/>
            <a:ext cx="1828476" cy="498621"/>
          </a:xfrm>
          <a:prstGeom prst="rect">
            <a:avLst/>
          </a:prstGeom>
          <a:solidFill>
            <a:srgbClr val="C3DCB4"/>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a:latin typeface="Calibri" panose="020F0502020204030204" pitchFamily="34" charset="0"/>
                <a:cs typeface="Calibri" panose="020F0502020204030204" pitchFamily="34" charset="0"/>
              </a:rPr>
              <a:t>Integration Microservice</a:t>
            </a:r>
          </a:p>
        </p:txBody>
      </p:sp>
      <p:pic>
        <p:nvPicPr>
          <p:cNvPr id="31" name="Graphic 30" descr="User">
            <a:extLst>
              <a:ext uri="{FF2B5EF4-FFF2-40B4-BE49-F238E27FC236}">
                <a16:creationId xmlns:a16="http://schemas.microsoft.com/office/drawing/2014/main" id="{C852A5AD-A3CE-F7AC-A197-5282293049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893" y="2558063"/>
            <a:ext cx="404556" cy="404556"/>
          </a:xfrm>
          <a:prstGeom prst="rect">
            <a:avLst/>
          </a:prstGeom>
        </p:spPr>
      </p:pic>
    </p:spTree>
    <p:extLst>
      <p:ext uri="{BB962C8B-B14F-4D97-AF65-F5344CB8AC3E}">
        <p14:creationId xmlns:p14="http://schemas.microsoft.com/office/powerpoint/2010/main" val="1621274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01FAE9-20BF-496F-AC5F-43AF8E3713A5}"/>
              </a:ext>
            </a:extLst>
          </p:cNvPr>
          <p:cNvSpPr>
            <a:spLocks noGrp="1"/>
          </p:cNvSpPr>
          <p:nvPr>
            <p:ph type="sldNum" sz="quarter" idx="10"/>
          </p:nvPr>
        </p:nvSpPr>
        <p:spPr/>
        <p:txBody>
          <a:bodyPr/>
          <a:lstStyle/>
          <a:p>
            <a:fld id="{08BDDC8D-36E9-467E-8CF1-750845950A7F}" type="slidenum">
              <a:rPr lang="en-GB" smtClean="0"/>
              <a:pPr/>
              <a:t>21</a:t>
            </a:fld>
            <a:endParaRPr lang="en-GB"/>
          </a:p>
        </p:txBody>
      </p:sp>
      <p:sp>
        <p:nvSpPr>
          <p:cNvPr id="10" name="Slide Number Placeholder 2">
            <a:extLst>
              <a:ext uri="{FF2B5EF4-FFF2-40B4-BE49-F238E27FC236}">
                <a16:creationId xmlns:a16="http://schemas.microsoft.com/office/drawing/2014/main" id="{E58B326B-CE27-060A-97BB-A020CA6948B0}"/>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21</a:t>
            </a:fld>
            <a:endParaRPr lang="en-GB"/>
          </a:p>
        </p:txBody>
      </p:sp>
      <p:sp>
        <p:nvSpPr>
          <p:cNvPr id="11" name="Title 3">
            <a:extLst>
              <a:ext uri="{FF2B5EF4-FFF2-40B4-BE49-F238E27FC236}">
                <a16:creationId xmlns:a16="http://schemas.microsoft.com/office/drawing/2014/main" id="{029BBCD2-5DEE-4580-DEF7-9C83B8BE9B94}"/>
              </a:ext>
            </a:extLst>
          </p:cNvPr>
          <p:cNvSpPr>
            <a:spLocks noGrp="1"/>
          </p:cNvSpPr>
          <p:nvPr>
            <p:ph type="title"/>
          </p:nvPr>
        </p:nvSpPr>
        <p:spPr>
          <a:xfrm>
            <a:off x="486000" y="329610"/>
            <a:ext cx="8568000" cy="616688"/>
          </a:xfrm>
        </p:spPr>
        <p:txBody>
          <a:bodyPr/>
          <a:lstStyle/>
          <a:p>
            <a:r>
              <a:rPr lang="en-GB" altLang="en-US" dirty="0"/>
              <a:t>Design: EE eForms Platform Architecture (AS IS)</a:t>
            </a:r>
            <a:endParaRPr lang="en-GB" dirty="0"/>
          </a:p>
        </p:txBody>
      </p:sp>
      <p:sp>
        <p:nvSpPr>
          <p:cNvPr id="12" name="Slide Number Placeholder 2">
            <a:extLst>
              <a:ext uri="{FF2B5EF4-FFF2-40B4-BE49-F238E27FC236}">
                <a16:creationId xmlns:a16="http://schemas.microsoft.com/office/drawing/2014/main" id="{4CD4917F-1EE8-2653-214C-B1855D8C251B}"/>
              </a:ext>
            </a:extLst>
          </p:cNvPr>
          <p:cNvSpPr txBox="1">
            <a:spLocks/>
          </p:cNvSpPr>
          <p:nvPr/>
        </p:nvSpPr>
        <p:spPr bwMode="gray">
          <a:xfrm>
            <a:off x="5054400" y="7150290"/>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21</a:t>
            </a:fld>
            <a:endParaRPr lang="en-GB"/>
          </a:p>
        </p:txBody>
      </p:sp>
      <p:pic>
        <p:nvPicPr>
          <p:cNvPr id="13" name="Graphic 12" descr="Checkmark with solid fill">
            <a:extLst>
              <a:ext uri="{FF2B5EF4-FFF2-40B4-BE49-F238E27FC236}">
                <a16:creationId xmlns:a16="http://schemas.microsoft.com/office/drawing/2014/main" id="{4B03E294-10B5-A690-A54D-2BB2DFDD05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22024" y="6679292"/>
            <a:ext cx="201408" cy="201408"/>
          </a:xfrm>
          <a:prstGeom prst="rect">
            <a:avLst/>
          </a:prstGeom>
        </p:spPr>
      </p:pic>
      <p:sp>
        <p:nvSpPr>
          <p:cNvPr id="14" name="TextBox 13">
            <a:extLst>
              <a:ext uri="{FF2B5EF4-FFF2-40B4-BE49-F238E27FC236}">
                <a16:creationId xmlns:a16="http://schemas.microsoft.com/office/drawing/2014/main" id="{5C452FB1-E575-3F7D-9173-14605A65C3B4}"/>
              </a:ext>
            </a:extLst>
          </p:cNvPr>
          <p:cNvSpPr txBox="1"/>
          <p:nvPr/>
        </p:nvSpPr>
        <p:spPr>
          <a:xfrm>
            <a:off x="5902160" y="6660686"/>
            <a:ext cx="1071154" cy="289664"/>
          </a:xfrm>
          <a:prstGeom prst="rect">
            <a:avLst/>
          </a:prstGeom>
          <a:noFill/>
        </p:spPr>
        <p:txBody>
          <a:bodyPr wrap="square" lIns="0" tIns="0" rIns="0" bIns="0" rtlCol="0">
            <a:noAutofit/>
          </a:bodyPr>
          <a:lstStyle/>
          <a:p>
            <a:r>
              <a:rPr lang="en-US" sz="1100" dirty="0">
                <a:solidFill>
                  <a:schemeClr val="tx2"/>
                </a:solidFill>
                <a:latin typeface="Arial" panose="020B0604020202020204" pitchFamily="34" charset="0"/>
                <a:cs typeface="Arial" panose="020B0604020202020204" pitchFamily="34" charset="0"/>
              </a:rPr>
              <a:t>Available for prod use</a:t>
            </a:r>
            <a:endParaRPr lang="en-GB" sz="1100" dirty="0" err="1">
              <a:solidFill>
                <a:schemeClr val="tx2"/>
              </a:solidFill>
              <a:latin typeface="Arial" panose="020B0604020202020204" pitchFamily="34" charset="0"/>
              <a:cs typeface="Arial" panose="020B0604020202020204" pitchFamily="34" charset="0"/>
            </a:endParaRPr>
          </a:p>
        </p:txBody>
      </p:sp>
      <p:pic>
        <p:nvPicPr>
          <p:cNvPr id="15" name="Graphic 14" descr="Checkmark with solid fill">
            <a:extLst>
              <a:ext uri="{FF2B5EF4-FFF2-40B4-BE49-F238E27FC236}">
                <a16:creationId xmlns:a16="http://schemas.microsoft.com/office/drawing/2014/main" id="{EF2596EF-8A51-F6EF-A24A-E6E3AF4B4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94219" y="6679292"/>
            <a:ext cx="201408" cy="201408"/>
          </a:xfrm>
          <a:prstGeom prst="rect">
            <a:avLst/>
          </a:prstGeom>
        </p:spPr>
      </p:pic>
      <p:sp>
        <p:nvSpPr>
          <p:cNvPr id="16" name="TextBox 15">
            <a:extLst>
              <a:ext uri="{FF2B5EF4-FFF2-40B4-BE49-F238E27FC236}">
                <a16:creationId xmlns:a16="http://schemas.microsoft.com/office/drawing/2014/main" id="{18EFE1FF-A6B8-07EC-01F6-07341D2707F5}"/>
              </a:ext>
            </a:extLst>
          </p:cNvPr>
          <p:cNvSpPr txBox="1"/>
          <p:nvPr/>
        </p:nvSpPr>
        <p:spPr>
          <a:xfrm>
            <a:off x="7674355" y="6685847"/>
            <a:ext cx="1071154" cy="289664"/>
          </a:xfrm>
          <a:prstGeom prst="rect">
            <a:avLst/>
          </a:prstGeom>
          <a:noFill/>
        </p:spPr>
        <p:txBody>
          <a:bodyPr wrap="square" lIns="0" tIns="0" rIns="0" bIns="0" rtlCol="0">
            <a:noAutofit/>
          </a:bodyPr>
          <a:lstStyle/>
          <a:p>
            <a:r>
              <a:rPr lang="en-US" sz="1100" dirty="0">
                <a:solidFill>
                  <a:schemeClr val="tx2"/>
                </a:solidFill>
                <a:latin typeface="Arial" panose="020B0604020202020204" pitchFamily="34" charset="0"/>
                <a:cs typeface="Arial" panose="020B0604020202020204" pitchFamily="34" charset="0"/>
              </a:rPr>
              <a:t>In progress</a:t>
            </a:r>
            <a:endParaRPr lang="en-GB" sz="1100" dirty="0" err="1">
              <a:solidFill>
                <a:schemeClr val="tx2"/>
              </a:solidFill>
              <a:latin typeface="Arial" panose="020B0604020202020204" pitchFamily="34" charset="0"/>
              <a:cs typeface="Arial" panose="020B0604020202020204" pitchFamily="34" charset="0"/>
            </a:endParaRPr>
          </a:p>
        </p:txBody>
      </p:sp>
      <p:pic>
        <p:nvPicPr>
          <p:cNvPr id="17" name="Graphic 16" descr="Close with solid fill">
            <a:extLst>
              <a:ext uri="{FF2B5EF4-FFF2-40B4-BE49-F238E27FC236}">
                <a16:creationId xmlns:a16="http://schemas.microsoft.com/office/drawing/2014/main" id="{5E50CA3F-202E-6A85-538C-0ACBF108A6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41804" y="6679292"/>
            <a:ext cx="201168" cy="201168"/>
          </a:xfrm>
          <a:prstGeom prst="rect">
            <a:avLst/>
          </a:prstGeom>
        </p:spPr>
      </p:pic>
      <p:sp>
        <p:nvSpPr>
          <p:cNvPr id="18" name="TextBox 17">
            <a:extLst>
              <a:ext uri="{FF2B5EF4-FFF2-40B4-BE49-F238E27FC236}">
                <a16:creationId xmlns:a16="http://schemas.microsoft.com/office/drawing/2014/main" id="{ED0E3860-571B-4299-830E-5CCD3A420E9B}"/>
              </a:ext>
            </a:extLst>
          </p:cNvPr>
          <p:cNvSpPr txBox="1"/>
          <p:nvPr/>
        </p:nvSpPr>
        <p:spPr>
          <a:xfrm>
            <a:off x="9215772" y="6686581"/>
            <a:ext cx="1071154" cy="289664"/>
          </a:xfrm>
          <a:prstGeom prst="rect">
            <a:avLst/>
          </a:prstGeom>
          <a:noFill/>
        </p:spPr>
        <p:txBody>
          <a:bodyPr wrap="square" lIns="0" tIns="0" rIns="0" bIns="0" rtlCol="0">
            <a:noAutofit/>
          </a:bodyPr>
          <a:lstStyle/>
          <a:p>
            <a:r>
              <a:rPr lang="en-US" sz="1100" dirty="0">
                <a:solidFill>
                  <a:schemeClr val="tx2"/>
                </a:solidFill>
                <a:latin typeface="Arial" panose="020B0604020202020204" pitchFamily="34" charset="0"/>
                <a:cs typeface="Arial" panose="020B0604020202020204" pitchFamily="34" charset="0"/>
              </a:rPr>
              <a:t>Not available </a:t>
            </a:r>
            <a:endParaRPr lang="en-GB" sz="1100" dirty="0" err="1">
              <a:solidFill>
                <a:schemeClr val="tx2"/>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0DCAF7E2-34EF-84DE-A98F-9917AB0132A3}"/>
              </a:ext>
            </a:extLst>
          </p:cNvPr>
          <p:cNvSpPr txBox="1"/>
          <p:nvPr/>
        </p:nvSpPr>
        <p:spPr>
          <a:xfrm>
            <a:off x="486000" y="6636516"/>
            <a:ext cx="3737498" cy="289665"/>
          </a:xfrm>
          <a:prstGeom prst="rect">
            <a:avLst/>
          </a:prstGeom>
          <a:noFill/>
        </p:spPr>
        <p:txBody>
          <a:bodyPr wrap="square" lIns="0" tIns="0" rIns="0" bIns="0" rtlCol="0">
            <a:noAutofit/>
          </a:bodyPr>
          <a:lstStyle/>
          <a:p>
            <a:r>
              <a:rPr lang="en-US" sz="1100" dirty="0">
                <a:solidFill>
                  <a:schemeClr val="tx2"/>
                </a:solidFill>
                <a:latin typeface="Arial" panose="020B0604020202020204" pitchFamily="34" charset="0"/>
                <a:cs typeface="Arial" panose="020B0604020202020204" pitchFamily="34" charset="0"/>
              </a:rPr>
              <a:t>The details of each can be found in EE </a:t>
            </a:r>
            <a:r>
              <a:rPr lang="en-US" sz="1100" dirty="0" err="1">
                <a:solidFill>
                  <a:schemeClr val="tx2"/>
                </a:solidFill>
                <a:latin typeface="Arial" panose="020B0604020202020204" pitchFamily="34" charset="0"/>
                <a:cs typeface="Arial" panose="020B0604020202020204" pitchFamily="34" charset="0"/>
              </a:rPr>
              <a:t>eForms</a:t>
            </a:r>
            <a:r>
              <a:rPr lang="en-US" sz="1100" dirty="0">
                <a:solidFill>
                  <a:schemeClr val="tx2"/>
                </a:solidFill>
                <a:latin typeface="Arial" panose="020B0604020202020204" pitchFamily="34" charset="0"/>
                <a:cs typeface="Arial" panose="020B0604020202020204" pitchFamily="34" charset="0"/>
              </a:rPr>
              <a:t> platform design  </a:t>
            </a:r>
            <a:r>
              <a:rPr lang="en-US" sz="1100" dirty="0">
                <a:solidFill>
                  <a:schemeClr val="tx2"/>
                </a:solidFill>
                <a:latin typeface="Arial" panose="020B0604020202020204" pitchFamily="34" charset="0"/>
                <a:cs typeface="Arial" panose="020B0604020202020204" pitchFamily="34" charset="0"/>
                <a:hlinkClick r:id="rId8"/>
              </a:rPr>
              <a:t>here</a:t>
            </a:r>
            <a:endParaRPr lang="en-US" sz="1100" dirty="0">
              <a:solidFill>
                <a:schemeClr val="tx2"/>
              </a:solidFill>
              <a:latin typeface="Arial" panose="020B0604020202020204" pitchFamily="34" charset="0"/>
              <a:cs typeface="Arial" panose="020B0604020202020204" pitchFamily="34" charset="0"/>
            </a:endParaRPr>
          </a:p>
          <a:p>
            <a:endParaRPr lang="en-GB" sz="1100" dirty="0" err="1">
              <a:solidFill>
                <a:schemeClr val="tx2"/>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EDA1339-0811-40BC-C87C-F2FEF76EB3DE}"/>
              </a:ext>
            </a:extLst>
          </p:cNvPr>
          <p:cNvSpPr txBox="1"/>
          <p:nvPr/>
        </p:nvSpPr>
        <p:spPr>
          <a:xfrm>
            <a:off x="5543296" y="6660685"/>
            <a:ext cx="4619607" cy="767407"/>
          </a:xfrm>
          <a:prstGeom prst="rect">
            <a:avLst/>
          </a:prstGeom>
          <a:noFill/>
          <a:ln>
            <a:solidFill>
              <a:schemeClr val="tx1"/>
            </a:solidFill>
          </a:ln>
        </p:spPr>
        <p:txBody>
          <a:bodyPr wrap="square" lIns="0" tIns="0" rIns="0" bIns="0" rtlCol="0">
            <a:noAutofit/>
          </a:bodyPr>
          <a:lstStyle/>
          <a:p>
            <a:endParaRPr lang="en-US" sz="1100" dirty="0">
              <a:solidFill>
                <a:schemeClr val="tx2"/>
              </a:solidFill>
              <a:latin typeface="Arial" panose="020B0604020202020204" pitchFamily="34" charset="0"/>
              <a:cs typeface="Arial" panose="020B0604020202020204" pitchFamily="34" charset="0"/>
            </a:endParaRPr>
          </a:p>
          <a:p>
            <a:endParaRPr lang="en-GB" sz="1100" dirty="0">
              <a:solidFill>
                <a:schemeClr val="tx2"/>
              </a:solidFill>
              <a:latin typeface="Arial" panose="020B0604020202020204" pitchFamily="34" charset="0"/>
              <a:cs typeface="Arial" panose="020B0604020202020204" pitchFamily="34" charset="0"/>
            </a:endParaRPr>
          </a:p>
          <a:p>
            <a:r>
              <a:rPr lang="en-GB" sz="1100" dirty="0">
                <a:solidFill>
                  <a:schemeClr val="tx2"/>
                </a:solidFill>
                <a:latin typeface="Arial" panose="020B0604020202020204" pitchFamily="34" charset="0"/>
                <a:cs typeface="Arial" panose="020B0604020202020204" pitchFamily="34" charset="0"/>
              </a:rPr>
              <a:t> </a:t>
            </a:r>
          </a:p>
          <a:p>
            <a:r>
              <a:rPr lang="en-GB" sz="1100" dirty="0">
                <a:solidFill>
                  <a:schemeClr val="tx2"/>
                </a:solidFill>
                <a:latin typeface="Arial" panose="020B0604020202020204" pitchFamily="34" charset="0"/>
                <a:cs typeface="Arial" panose="020B0604020202020204" pitchFamily="34" charset="0"/>
              </a:rPr>
              <a:t>       This is status of integration at the time of drafting this design</a:t>
            </a:r>
          </a:p>
        </p:txBody>
      </p:sp>
      <p:pic>
        <p:nvPicPr>
          <p:cNvPr id="21" name="Picture 20">
            <a:extLst>
              <a:ext uri="{FF2B5EF4-FFF2-40B4-BE49-F238E27FC236}">
                <a16:creationId xmlns:a16="http://schemas.microsoft.com/office/drawing/2014/main" id="{56F04D2C-4381-4591-A308-0DBDA4D23298}"/>
              </a:ext>
            </a:extLst>
          </p:cNvPr>
          <p:cNvPicPr>
            <a:picLocks noChangeAspect="1"/>
          </p:cNvPicPr>
          <p:nvPr/>
        </p:nvPicPr>
        <p:blipFill>
          <a:blip r:embed="rId9"/>
          <a:stretch>
            <a:fillRect/>
          </a:stretch>
        </p:blipFill>
        <p:spPr>
          <a:xfrm>
            <a:off x="598143" y="1478800"/>
            <a:ext cx="9477657" cy="4955689"/>
          </a:xfrm>
          <a:prstGeom prst="rect">
            <a:avLst/>
          </a:prstGeom>
        </p:spPr>
      </p:pic>
      <p:pic>
        <p:nvPicPr>
          <p:cNvPr id="22" name="Graphic 21" descr="Checkmark with solid fill">
            <a:extLst>
              <a:ext uri="{FF2B5EF4-FFF2-40B4-BE49-F238E27FC236}">
                <a16:creationId xmlns:a16="http://schemas.microsoft.com/office/drawing/2014/main" id="{2D2D3F1A-AAF4-6B87-5939-CB74643361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01456" y="4313429"/>
            <a:ext cx="201408" cy="201408"/>
          </a:xfrm>
          <a:prstGeom prst="rect">
            <a:avLst/>
          </a:prstGeom>
        </p:spPr>
      </p:pic>
      <p:pic>
        <p:nvPicPr>
          <p:cNvPr id="23" name="Graphic 22" descr="Checkmark with solid fill">
            <a:extLst>
              <a:ext uri="{FF2B5EF4-FFF2-40B4-BE49-F238E27FC236}">
                <a16:creationId xmlns:a16="http://schemas.microsoft.com/office/drawing/2014/main" id="{4F5EC5B5-57FC-AABA-D895-B4F49FD475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3696" y="4696264"/>
            <a:ext cx="201408" cy="201408"/>
          </a:xfrm>
          <a:prstGeom prst="rect">
            <a:avLst/>
          </a:prstGeom>
        </p:spPr>
      </p:pic>
      <p:pic>
        <p:nvPicPr>
          <p:cNvPr id="24" name="Graphic 23" descr="Checkmark with solid fill">
            <a:extLst>
              <a:ext uri="{FF2B5EF4-FFF2-40B4-BE49-F238E27FC236}">
                <a16:creationId xmlns:a16="http://schemas.microsoft.com/office/drawing/2014/main" id="{BEFC707E-9730-2C7A-BDD4-E8421D1376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22698" y="4671329"/>
            <a:ext cx="201408" cy="201408"/>
          </a:xfrm>
          <a:prstGeom prst="rect">
            <a:avLst/>
          </a:prstGeom>
        </p:spPr>
      </p:pic>
      <p:pic>
        <p:nvPicPr>
          <p:cNvPr id="25" name="Graphic 24" descr="Checkmark with solid fill">
            <a:extLst>
              <a:ext uri="{FF2B5EF4-FFF2-40B4-BE49-F238E27FC236}">
                <a16:creationId xmlns:a16="http://schemas.microsoft.com/office/drawing/2014/main" id="{6501C120-E222-30A1-4452-0571676ED8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2811" y="4346037"/>
            <a:ext cx="201408" cy="201408"/>
          </a:xfrm>
          <a:prstGeom prst="rect">
            <a:avLst/>
          </a:prstGeom>
        </p:spPr>
      </p:pic>
      <p:pic>
        <p:nvPicPr>
          <p:cNvPr id="26" name="Graphic 25" descr="Checkmark with solid fill">
            <a:extLst>
              <a:ext uri="{FF2B5EF4-FFF2-40B4-BE49-F238E27FC236}">
                <a16:creationId xmlns:a16="http://schemas.microsoft.com/office/drawing/2014/main" id="{06AE7E91-5A06-6939-8BD5-0F283C1EEA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09228" y="4313429"/>
            <a:ext cx="201408" cy="201408"/>
          </a:xfrm>
          <a:prstGeom prst="rect">
            <a:avLst/>
          </a:prstGeom>
        </p:spPr>
      </p:pic>
      <p:pic>
        <p:nvPicPr>
          <p:cNvPr id="27" name="Graphic 26" descr="Close with solid fill">
            <a:extLst>
              <a:ext uri="{FF2B5EF4-FFF2-40B4-BE49-F238E27FC236}">
                <a16:creationId xmlns:a16="http://schemas.microsoft.com/office/drawing/2014/main" id="{F717B6A0-E78C-AF34-45A7-11B0D03EDF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0446" y="4346277"/>
            <a:ext cx="201168" cy="201168"/>
          </a:xfrm>
          <a:prstGeom prst="rect">
            <a:avLst/>
          </a:prstGeom>
        </p:spPr>
      </p:pic>
      <p:pic>
        <p:nvPicPr>
          <p:cNvPr id="28" name="Graphic 27" descr="Close with solid fill">
            <a:extLst>
              <a:ext uri="{FF2B5EF4-FFF2-40B4-BE49-F238E27FC236}">
                <a16:creationId xmlns:a16="http://schemas.microsoft.com/office/drawing/2014/main" id="{B8AA1E64-4627-0C43-7917-1FE555CE36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0446" y="4723393"/>
            <a:ext cx="201168" cy="201168"/>
          </a:xfrm>
          <a:prstGeom prst="rect">
            <a:avLst/>
          </a:prstGeom>
        </p:spPr>
      </p:pic>
      <p:pic>
        <p:nvPicPr>
          <p:cNvPr id="29" name="Graphic 28" descr="Close with solid fill">
            <a:extLst>
              <a:ext uri="{FF2B5EF4-FFF2-40B4-BE49-F238E27FC236}">
                <a16:creationId xmlns:a16="http://schemas.microsoft.com/office/drawing/2014/main" id="{1F28339A-9CD5-7B6C-C49E-BB2817485D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26065" y="4720557"/>
            <a:ext cx="201168" cy="201168"/>
          </a:xfrm>
          <a:prstGeom prst="rect">
            <a:avLst/>
          </a:prstGeom>
        </p:spPr>
      </p:pic>
      <p:pic>
        <p:nvPicPr>
          <p:cNvPr id="30" name="Graphic 29" descr="Close with solid fill">
            <a:extLst>
              <a:ext uri="{FF2B5EF4-FFF2-40B4-BE49-F238E27FC236}">
                <a16:creationId xmlns:a16="http://schemas.microsoft.com/office/drawing/2014/main" id="{89192A47-C92D-7350-AE81-4D7DC75395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8260" y="4341721"/>
            <a:ext cx="201168" cy="201168"/>
          </a:xfrm>
          <a:prstGeom prst="rect">
            <a:avLst/>
          </a:prstGeom>
        </p:spPr>
      </p:pic>
      <p:pic>
        <p:nvPicPr>
          <p:cNvPr id="31" name="Graphic 30" descr="Checkmark with solid fill">
            <a:extLst>
              <a:ext uri="{FF2B5EF4-FFF2-40B4-BE49-F238E27FC236}">
                <a16:creationId xmlns:a16="http://schemas.microsoft.com/office/drawing/2014/main" id="{BB564858-D884-1917-D110-10B4A0E0FD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89867" y="4696264"/>
            <a:ext cx="201408" cy="201408"/>
          </a:xfrm>
          <a:prstGeom prst="rect">
            <a:avLst/>
          </a:prstGeom>
        </p:spPr>
      </p:pic>
      <p:pic>
        <p:nvPicPr>
          <p:cNvPr id="32" name="Graphic 31" descr="Checkmark with solid fill">
            <a:extLst>
              <a:ext uri="{FF2B5EF4-FFF2-40B4-BE49-F238E27FC236}">
                <a16:creationId xmlns:a16="http://schemas.microsoft.com/office/drawing/2014/main" id="{9BDA55FA-D232-B2EC-59BC-7596220CDA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3968" y="4999457"/>
            <a:ext cx="201408" cy="201408"/>
          </a:xfrm>
          <a:prstGeom prst="rect">
            <a:avLst/>
          </a:prstGeom>
        </p:spPr>
      </p:pic>
    </p:spTree>
    <p:extLst>
      <p:ext uri="{BB962C8B-B14F-4D97-AF65-F5344CB8AC3E}">
        <p14:creationId xmlns:p14="http://schemas.microsoft.com/office/powerpoint/2010/main" val="1084516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01FAE9-20BF-496F-AC5F-43AF8E3713A5}"/>
              </a:ext>
            </a:extLst>
          </p:cNvPr>
          <p:cNvSpPr>
            <a:spLocks noGrp="1"/>
          </p:cNvSpPr>
          <p:nvPr>
            <p:ph type="sldNum" sz="quarter" idx="10"/>
          </p:nvPr>
        </p:nvSpPr>
        <p:spPr/>
        <p:txBody>
          <a:bodyPr/>
          <a:lstStyle/>
          <a:p>
            <a:fld id="{08BDDC8D-36E9-467E-8CF1-750845950A7F}" type="slidenum">
              <a:rPr lang="en-GB" smtClean="0"/>
              <a:pPr/>
              <a:t>22</a:t>
            </a:fld>
            <a:endParaRPr lang="en-GB"/>
          </a:p>
        </p:txBody>
      </p:sp>
      <p:sp>
        <p:nvSpPr>
          <p:cNvPr id="10" name="Slide Number Placeholder 2">
            <a:extLst>
              <a:ext uri="{FF2B5EF4-FFF2-40B4-BE49-F238E27FC236}">
                <a16:creationId xmlns:a16="http://schemas.microsoft.com/office/drawing/2014/main" id="{E58B326B-CE27-060A-97BB-A020CA6948B0}"/>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22</a:t>
            </a:fld>
            <a:endParaRPr lang="en-GB"/>
          </a:p>
        </p:txBody>
      </p:sp>
      <p:sp>
        <p:nvSpPr>
          <p:cNvPr id="11" name="Title 3">
            <a:extLst>
              <a:ext uri="{FF2B5EF4-FFF2-40B4-BE49-F238E27FC236}">
                <a16:creationId xmlns:a16="http://schemas.microsoft.com/office/drawing/2014/main" id="{029BBCD2-5DEE-4580-DEF7-9C83B8BE9B94}"/>
              </a:ext>
            </a:extLst>
          </p:cNvPr>
          <p:cNvSpPr>
            <a:spLocks noGrp="1"/>
          </p:cNvSpPr>
          <p:nvPr>
            <p:ph type="title"/>
          </p:nvPr>
        </p:nvSpPr>
        <p:spPr>
          <a:xfrm>
            <a:off x="486000" y="329610"/>
            <a:ext cx="8568000" cy="616688"/>
          </a:xfrm>
        </p:spPr>
        <p:txBody>
          <a:bodyPr/>
          <a:lstStyle/>
          <a:p>
            <a:r>
              <a:rPr lang="en-GB" altLang="en-US" dirty="0"/>
              <a:t>Design: EE eForms Platform Architecture (</a:t>
            </a:r>
            <a:r>
              <a:rPr lang="en-GB" altLang="en-US" dirty="0">
                <a:highlight>
                  <a:srgbClr val="FFFF00"/>
                </a:highlight>
              </a:rPr>
              <a:t>To Be</a:t>
            </a:r>
            <a:r>
              <a:rPr lang="en-GB" altLang="en-US" dirty="0"/>
              <a:t>)</a:t>
            </a:r>
            <a:endParaRPr lang="en-GB" dirty="0"/>
          </a:p>
        </p:txBody>
      </p:sp>
      <p:sp>
        <p:nvSpPr>
          <p:cNvPr id="12" name="Slide Number Placeholder 2">
            <a:extLst>
              <a:ext uri="{FF2B5EF4-FFF2-40B4-BE49-F238E27FC236}">
                <a16:creationId xmlns:a16="http://schemas.microsoft.com/office/drawing/2014/main" id="{4CD4917F-1EE8-2653-214C-B1855D8C251B}"/>
              </a:ext>
            </a:extLst>
          </p:cNvPr>
          <p:cNvSpPr txBox="1">
            <a:spLocks/>
          </p:cNvSpPr>
          <p:nvPr/>
        </p:nvSpPr>
        <p:spPr bwMode="gray">
          <a:xfrm>
            <a:off x="5054400" y="7150290"/>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22</a:t>
            </a:fld>
            <a:endParaRPr lang="en-GB"/>
          </a:p>
        </p:txBody>
      </p:sp>
      <p:pic>
        <p:nvPicPr>
          <p:cNvPr id="13" name="Graphic 12" descr="Checkmark with solid fill">
            <a:extLst>
              <a:ext uri="{FF2B5EF4-FFF2-40B4-BE49-F238E27FC236}">
                <a16:creationId xmlns:a16="http://schemas.microsoft.com/office/drawing/2014/main" id="{4B03E294-10B5-A690-A54D-2BB2DFDD05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22024" y="6679292"/>
            <a:ext cx="201408" cy="201408"/>
          </a:xfrm>
          <a:prstGeom prst="rect">
            <a:avLst/>
          </a:prstGeom>
        </p:spPr>
      </p:pic>
      <p:sp>
        <p:nvSpPr>
          <p:cNvPr id="14" name="TextBox 13">
            <a:extLst>
              <a:ext uri="{FF2B5EF4-FFF2-40B4-BE49-F238E27FC236}">
                <a16:creationId xmlns:a16="http://schemas.microsoft.com/office/drawing/2014/main" id="{5C452FB1-E575-3F7D-9173-14605A65C3B4}"/>
              </a:ext>
            </a:extLst>
          </p:cNvPr>
          <p:cNvSpPr txBox="1"/>
          <p:nvPr/>
        </p:nvSpPr>
        <p:spPr>
          <a:xfrm>
            <a:off x="5902160" y="6660686"/>
            <a:ext cx="1071154" cy="289664"/>
          </a:xfrm>
          <a:prstGeom prst="rect">
            <a:avLst/>
          </a:prstGeom>
          <a:noFill/>
        </p:spPr>
        <p:txBody>
          <a:bodyPr wrap="square" lIns="0" tIns="0" rIns="0" bIns="0" rtlCol="0">
            <a:noAutofit/>
          </a:bodyPr>
          <a:lstStyle/>
          <a:p>
            <a:r>
              <a:rPr lang="en-US" sz="1100" dirty="0">
                <a:solidFill>
                  <a:schemeClr val="tx2"/>
                </a:solidFill>
                <a:latin typeface="Arial" panose="020B0604020202020204" pitchFamily="34" charset="0"/>
                <a:cs typeface="Arial" panose="020B0604020202020204" pitchFamily="34" charset="0"/>
              </a:rPr>
              <a:t>Available for prod use</a:t>
            </a:r>
            <a:endParaRPr lang="en-GB" sz="1100" dirty="0" err="1">
              <a:solidFill>
                <a:schemeClr val="tx2"/>
              </a:solidFill>
              <a:latin typeface="Arial" panose="020B0604020202020204" pitchFamily="34" charset="0"/>
              <a:cs typeface="Arial" panose="020B0604020202020204" pitchFamily="34" charset="0"/>
            </a:endParaRPr>
          </a:p>
        </p:txBody>
      </p:sp>
      <p:pic>
        <p:nvPicPr>
          <p:cNvPr id="15" name="Graphic 14" descr="Checkmark with solid fill">
            <a:extLst>
              <a:ext uri="{FF2B5EF4-FFF2-40B4-BE49-F238E27FC236}">
                <a16:creationId xmlns:a16="http://schemas.microsoft.com/office/drawing/2014/main" id="{EF2596EF-8A51-F6EF-A24A-E6E3AF4B4D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94219" y="6679292"/>
            <a:ext cx="201408" cy="201408"/>
          </a:xfrm>
          <a:prstGeom prst="rect">
            <a:avLst/>
          </a:prstGeom>
        </p:spPr>
      </p:pic>
      <p:sp>
        <p:nvSpPr>
          <p:cNvPr id="16" name="TextBox 15">
            <a:extLst>
              <a:ext uri="{FF2B5EF4-FFF2-40B4-BE49-F238E27FC236}">
                <a16:creationId xmlns:a16="http://schemas.microsoft.com/office/drawing/2014/main" id="{18EFE1FF-A6B8-07EC-01F6-07341D2707F5}"/>
              </a:ext>
            </a:extLst>
          </p:cNvPr>
          <p:cNvSpPr txBox="1"/>
          <p:nvPr/>
        </p:nvSpPr>
        <p:spPr>
          <a:xfrm>
            <a:off x="7674355" y="6685847"/>
            <a:ext cx="1071154" cy="289664"/>
          </a:xfrm>
          <a:prstGeom prst="rect">
            <a:avLst/>
          </a:prstGeom>
          <a:noFill/>
        </p:spPr>
        <p:txBody>
          <a:bodyPr wrap="square" lIns="0" tIns="0" rIns="0" bIns="0" rtlCol="0">
            <a:noAutofit/>
          </a:bodyPr>
          <a:lstStyle/>
          <a:p>
            <a:r>
              <a:rPr lang="en-US" sz="1100" dirty="0">
                <a:solidFill>
                  <a:schemeClr val="tx2"/>
                </a:solidFill>
                <a:latin typeface="Arial" panose="020B0604020202020204" pitchFamily="34" charset="0"/>
                <a:cs typeface="Arial" panose="020B0604020202020204" pitchFamily="34" charset="0"/>
              </a:rPr>
              <a:t>In progress</a:t>
            </a:r>
            <a:endParaRPr lang="en-GB" sz="1100" dirty="0" err="1">
              <a:solidFill>
                <a:schemeClr val="tx2"/>
              </a:solidFill>
              <a:latin typeface="Arial" panose="020B0604020202020204" pitchFamily="34" charset="0"/>
              <a:cs typeface="Arial" panose="020B0604020202020204" pitchFamily="34" charset="0"/>
            </a:endParaRPr>
          </a:p>
        </p:txBody>
      </p:sp>
      <p:pic>
        <p:nvPicPr>
          <p:cNvPr id="17" name="Graphic 16" descr="Close with solid fill">
            <a:extLst>
              <a:ext uri="{FF2B5EF4-FFF2-40B4-BE49-F238E27FC236}">
                <a16:creationId xmlns:a16="http://schemas.microsoft.com/office/drawing/2014/main" id="{5E50CA3F-202E-6A85-538C-0ACBF108A6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41804" y="6679292"/>
            <a:ext cx="201168" cy="201168"/>
          </a:xfrm>
          <a:prstGeom prst="rect">
            <a:avLst/>
          </a:prstGeom>
        </p:spPr>
      </p:pic>
      <p:sp>
        <p:nvSpPr>
          <p:cNvPr id="18" name="TextBox 17">
            <a:extLst>
              <a:ext uri="{FF2B5EF4-FFF2-40B4-BE49-F238E27FC236}">
                <a16:creationId xmlns:a16="http://schemas.microsoft.com/office/drawing/2014/main" id="{ED0E3860-571B-4299-830E-5CCD3A420E9B}"/>
              </a:ext>
            </a:extLst>
          </p:cNvPr>
          <p:cNvSpPr txBox="1"/>
          <p:nvPr/>
        </p:nvSpPr>
        <p:spPr>
          <a:xfrm>
            <a:off x="9215772" y="6686581"/>
            <a:ext cx="1071154" cy="289664"/>
          </a:xfrm>
          <a:prstGeom prst="rect">
            <a:avLst/>
          </a:prstGeom>
          <a:noFill/>
        </p:spPr>
        <p:txBody>
          <a:bodyPr wrap="square" lIns="0" tIns="0" rIns="0" bIns="0" rtlCol="0">
            <a:noAutofit/>
          </a:bodyPr>
          <a:lstStyle/>
          <a:p>
            <a:r>
              <a:rPr lang="en-US" sz="1100" dirty="0">
                <a:solidFill>
                  <a:schemeClr val="tx2"/>
                </a:solidFill>
                <a:latin typeface="Arial" panose="020B0604020202020204" pitchFamily="34" charset="0"/>
                <a:cs typeface="Arial" panose="020B0604020202020204" pitchFamily="34" charset="0"/>
              </a:rPr>
              <a:t>Not available </a:t>
            </a:r>
            <a:endParaRPr lang="en-GB" sz="1100" dirty="0" err="1">
              <a:solidFill>
                <a:schemeClr val="tx2"/>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0DCAF7E2-34EF-84DE-A98F-9917AB0132A3}"/>
              </a:ext>
            </a:extLst>
          </p:cNvPr>
          <p:cNvSpPr txBox="1"/>
          <p:nvPr/>
        </p:nvSpPr>
        <p:spPr>
          <a:xfrm>
            <a:off x="486000" y="6636516"/>
            <a:ext cx="3737498" cy="289665"/>
          </a:xfrm>
          <a:prstGeom prst="rect">
            <a:avLst/>
          </a:prstGeom>
          <a:noFill/>
        </p:spPr>
        <p:txBody>
          <a:bodyPr wrap="square" lIns="0" tIns="0" rIns="0" bIns="0" rtlCol="0">
            <a:noAutofit/>
          </a:bodyPr>
          <a:lstStyle/>
          <a:p>
            <a:r>
              <a:rPr lang="en-US" sz="1100" dirty="0">
                <a:solidFill>
                  <a:schemeClr val="tx2"/>
                </a:solidFill>
                <a:latin typeface="Arial" panose="020B0604020202020204" pitchFamily="34" charset="0"/>
                <a:cs typeface="Arial" panose="020B0604020202020204" pitchFamily="34" charset="0"/>
              </a:rPr>
              <a:t>The details of each can be found in EE </a:t>
            </a:r>
            <a:r>
              <a:rPr lang="en-US" sz="1100" dirty="0" err="1">
                <a:solidFill>
                  <a:schemeClr val="tx2"/>
                </a:solidFill>
                <a:latin typeface="Arial" panose="020B0604020202020204" pitchFamily="34" charset="0"/>
                <a:cs typeface="Arial" panose="020B0604020202020204" pitchFamily="34" charset="0"/>
              </a:rPr>
              <a:t>eForms</a:t>
            </a:r>
            <a:r>
              <a:rPr lang="en-US" sz="1100" dirty="0">
                <a:solidFill>
                  <a:schemeClr val="tx2"/>
                </a:solidFill>
                <a:latin typeface="Arial" panose="020B0604020202020204" pitchFamily="34" charset="0"/>
                <a:cs typeface="Arial" panose="020B0604020202020204" pitchFamily="34" charset="0"/>
              </a:rPr>
              <a:t> platform design  </a:t>
            </a:r>
            <a:r>
              <a:rPr lang="en-US" sz="1100" dirty="0">
                <a:solidFill>
                  <a:schemeClr val="tx2"/>
                </a:solidFill>
                <a:latin typeface="Arial" panose="020B0604020202020204" pitchFamily="34" charset="0"/>
                <a:cs typeface="Arial" panose="020B0604020202020204" pitchFamily="34" charset="0"/>
                <a:hlinkClick r:id="rId8"/>
              </a:rPr>
              <a:t>here</a:t>
            </a:r>
            <a:endParaRPr lang="en-US" sz="1100" dirty="0">
              <a:solidFill>
                <a:schemeClr val="tx2"/>
              </a:solidFill>
              <a:latin typeface="Arial" panose="020B0604020202020204" pitchFamily="34" charset="0"/>
              <a:cs typeface="Arial" panose="020B0604020202020204" pitchFamily="34" charset="0"/>
            </a:endParaRPr>
          </a:p>
          <a:p>
            <a:endParaRPr lang="en-GB" sz="1100" dirty="0" err="1">
              <a:solidFill>
                <a:schemeClr val="tx2"/>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EDA1339-0811-40BC-C87C-F2FEF76EB3DE}"/>
              </a:ext>
            </a:extLst>
          </p:cNvPr>
          <p:cNvSpPr txBox="1"/>
          <p:nvPr/>
        </p:nvSpPr>
        <p:spPr>
          <a:xfrm>
            <a:off x="5543296" y="6660685"/>
            <a:ext cx="4619607" cy="767407"/>
          </a:xfrm>
          <a:prstGeom prst="rect">
            <a:avLst/>
          </a:prstGeom>
          <a:noFill/>
          <a:ln>
            <a:solidFill>
              <a:schemeClr val="tx1"/>
            </a:solidFill>
          </a:ln>
        </p:spPr>
        <p:txBody>
          <a:bodyPr wrap="square" lIns="0" tIns="0" rIns="0" bIns="0" rtlCol="0">
            <a:noAutofit/>
          </a:bodyPr>
          <a:lstStyle/>
          <a:p>
            <a:endParaRPr lang="en-US" sz="1100" dirty="0">
              <a:solidFill>
                <a:schemeClr val="tx2"/>
              </a:solidFill>
              <a:latin typeface="Arial" panose="020B0604020202020204" pitchFamily="34" charset="0"/>
              <a:cs typeface="Arial" panose="020B0604020202020204" pitchFamily="34" charset="0"/>
            </a:endParaRPr>
          </a:p>
          <a:p>
            <a:endParaRPr lang="en-GB" sz="1100" dirty="0">
              <a:solidFill>
                <a:schemeClr val="tx2"/>
              </a:solidFill>
              <a:latin typeface="Arial" panose="020B0604020202020204" pitchFamily="34" charset="0"/>
              <a:cs typeface="Arial" panose="020B0604020202020204" pitchFamily="34" charset="0"/>
            </a:endParaRPr>
          </a:p>
          <a:p>
            <a:r>
              <a:rPr lang="en-GB" sz="1100" dirty="0">
                <a:solidFill>
                  <a:schemeClr val="tx2"/>
                </a:solidFill>
                <a:latin typeface="Arial" panose="020B0604020202020204" pitchFamily="34" charset="0"/>
                <a:cs typeface="Arial" panose="020B0604020202020204" pitchFamily="34" charset="0"/>
              </a:rPr>
              <a:t> </a:t>
            </a:r>
          </a:p>
          <a:p>
            <a:r>
              <a:rPr lang="en-GB" sz="1100" dirty="0">
                <a:solidFill>
                  <a:schemeClr val="tx2"/>
                </a:solidFill>
                <a:latin typeface="Arial" panose="020B0604020202020204" pitchFamily="34" charset="0"/>
                <a:cs typeface="Arial" panose="020B0604020202020204" pitchFamily="34" charset="0"/>
              </a:rPr>
              <a:t>       This is status of integration at the time of drafting this design</a:t>
            </a:r>
          </a:p>
        </p:txBody>
      </p:sp>
      <p:pic>
        <p:nvPicPr>
          <p:cNvPr id="4" name="Picture 3">
            <a:extLst>
              <a:ext uri="{FF2B5EF4-FFF2-40B4-BE49-F238E27FC236}">
                <a16:creationId xmlns:a16="http://schemas.microsoft.com/office/drawing/2014/main" id="{D083A791-2826-90B5-44F0-B210F75E3AEB}"/>
              </a:ext>
            </a:extLst>
          </p:cNvPr>
          <p:cNvPicPr>
            <a:picLocks noChangeAspect="1"/>
          </p:cNvPicPr>
          <p:nvPr/>
        </p:nvPicPr>
        <p:blipFill>
          <a:blip r:embed="rId9"/>
          <a:stretch>
            <a:fillRect/>
          </a:stretch>
        </p:blipFill>
        <p:spPr>
          <a:xfrm>
            <a:off x="83915" y="1422397"/>
            <a:ext cx="10203011" cy="4903230"/>
          </a:xfrm>
          <a:prstGeom prst="rect">
            <a:avLst/>
          </a:prstGeom>
        </p:spPr>
      </p:pic>
      <p:pic>
        <p:nvPicPr>
          <p:cNvPr id="22" name="Graphic 21" descr="Checkmark with solid fill">
            <a:extLst>
              <a:ext uri="{FF2B5EF4-FFF2-40B4-BE49-F238E27FC236}">
                <a16:creationId xmlns:a16="http://schemas.microsoft.com/office/drawing/2014/main" id="{2D2D3F1A-AAF4-6B87-5939-CB74643361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01456" y="4313429"/>
            <a:ext cx="201408" cy="201408"/>
          </a:xfrm>
          <a:prstGeom prst="rect">
            <a:avLst/>
          </a:prstGeom>
        </p:spPr>
      </p:pic>
      <p:pic>
        <p:nvPicPr>
          <p:cNvPr id="23" name="Graphic 22" descr="Checkmark with solid fill">
            <a:extLst>
              <a:ext uri="{FF2B5EF4-FFF2-40B4-BE49-F238E27FC236}">
                <a16:creationId xmlns:a16="http://schemas.microsoft.com/office/drawing/2014/main" id="{4F5EC5B5-57FC-AABA-D895-B4F49FD475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3696" y="4696264"/>
            <a:ext cx="201408" cy="201408"/>
          </a:xfrm>
          <a:prstGeom prst="rect">
            <a:avLst/>
          </a:prstGeom>
        </p:spPr>
      </p:pic>
      <p:pic>
        <p:nvPicPr>
          <p:cNvPr id="24" name="Graphic 23" descr="Checkmark with solid fill">
            <a:extLst>
              <a:ext uri="{FF2B5EF4-FFF2-40B4-BE49-F238E27FC236}">
                <a16:creationId xmlns:a16="http://schemas.microsoft.com/office/drawing/2014/main" id="{BEFC707E-9730-2C7A-BDD4-E8421D1376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22698" y="4671329"/>
            <a:ext cx="201408" cy="201408"/>
          </a:xfrm>
          <a:prstGeom prst="rect">
            <a:avLst/>
          </a:prstGeom>
        </p:spPr>
      </p:pic>
      <p:pic>
        <p:nvPicPr>
          <p:cNvPr id="25" name="Graphic 24" descr="Checkmark with solid fill">
            <a:extLst>
              <a:ext uri="{FF2B5EF4-FFF2-40B4-BE49-F238E27FC236}">
                <a16:creationId xmlns:a16="http://schemas.microsoft.com/office/drawing/2014/main" id="{6501C120-E222-30A1-4452-0571676ED8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2811" y="4346037"/>
            <a:ext cx="201408" cy="201408"/>
          </a:xfrm>
          <a:prstGeom prst="rect">
            <a:avLst/>
          </a:prstGeom>
        </p:spPr>
      </p:pic>
      <p:pic>
        <p:nvPicPr>
          <p:cNvPr id="26" name="Graphic 25" descr="Checkmark with solid fill">
            <a:extLst>
              <a:ext uri="{FF2B5EF4-FFF2-40B4-BE49-F238E27FC236}">
                <a16:creationId xmlns:a16="http://schemas.microsoft.com/office/drawing/2014/main" id="{06AE7E91-5A06-6939-8BD5-0F283C1EEA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09228" y="4313429"/>
            <a:ext cx="201408" cy="201408"/>
          </a:xfrm>
          <a:prstGeom prst="rect">
            <a:avLst/>
          </a:prstGeom>
        </p:spPr>
      </p:pic>
      <p:pic>
        <p:nvPicPr>
          <p:cNvPr id="27" name="Graphic 26" descr="Close with solid fill">
            <a:extLst>
              <a:ext uri="{FF2B5EF4-FFF2-40B4-BE49-F238E27FC236}">
                <a16:creationId xmlns:a16="http://schemas.microsoft.com/office/drawing/2014/main" id="{F717B6A0-E78C-AF34-45A7-11B0D03EDF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0446" y="4346277"/>
            <a:ext cx="201168" cy="201168"/>
          </a:xfrm>
          <a:prstGeom prst="rect">
            <a:avLst/>
          </a:prstGeom>
        </p:spPr>
      </p:pic>
      <p:pic>
        <p:nvPicPr>
          <p:cNvPr id="28" name="Graphic 27" descr="Close with solid fill">
            <a:extLst>
              <a:ext uri="{FF2B5EF4-FFF2-40B4-BE49-F238E27FC236}">
                <a16:creationId xmlns:a16="http://schemas.microsoft.com/office/drawing/2014/main" id="{B8AA1E64-4627-0C43-7917-1FE555CE36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0446" y="4723393"/>
            <a:ext cx="201168" cy="201168"/>
          </a:xfrm>
          <a:prstGeom prst="rect">
            <a:avLst/>
          </a:prstGeom>
        </p:spPr>
      </p:pic>
      <p:pic>
        <p:nvPicPr>
          <p:cNvPr id="29" name="Graphic 28" descr="Close with solid fill">
            <a:extLst>
              <a:ext uri="{FF2B5EF4-FFF2-40B4-BE49-F238E27FC236}">
                <a16:creationId xmlns:a16="http://schemas.microsoft.com/office/drawing/2014/main" id="{1F28339A-9CD5-7B6C-C49E-BB2817485D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26065" y="4720557"/>
            <a:ext cx="201168" cy="201168"/>
          </a:xfrm>
          <a:prstGeom prst="rect">
            <a:avLst/>
          </a:prstGeom>
        </p:spPr>
      </p:pic>
      <p:pic>
        <p:nvPicPr>
          <p:cNvPr id="30" name="Graphic 29" descr="Close with solid fill">
            <a:extLst>
              <a:ext uri="{FF2B5EF4-FFF2-40B4-BE49-F238E27FC236}">
                <a16:creationId xmlns:a16="http://schemas.microsoft.com/office/drawing/2014/main" id="{89192A47-C92D-7350-AE81-4D7DC75395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8260" y="4341721"/>
            <a:ext cx="201168" cy="201168"/>
          </a:xfrm>
          <a:prstGeom prst="rect">
            <a:avLst/>
          </a:prstGeom>
        </p:spPr>
      </p:pic>
      <p:pic>
        <p:nvPicPr>
          <p:cNvPr id="31" name="Graphic 30" descr="Checkmark with solid fill">
            <a:extLst>
              <a:ext uri="{FF2B5EF4-FFF2-40B4-BE49-F238E27FC236}">
                <a16:creationId xmlns:a16="http://schemas.microsoft.com/office/drawing/2014/main" id="{BB564858-D884-1917-D110-10B4A0E0FD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89867" y="4696264"/>
            <a:ext cx="201408" cy="201408"/>
          </a:xfrm>
          <a:prstGeom prst="rect">
            <a:avLst/>
          </a:prstGeom>
        </p:spPr>
      </p:pic>
      <p:pic>
        <p:nvPicPr>
          <p:cNvPr id="32" name="Graphic 31" descr="Checkmark with solid fill">
            <a:extLst>
              <a:ext uri="{FF2B5EF4-FFF2-40B4-BE49-F238E27FC236}">
                <a16:creationId xmlns:a16="http://schemas.microsoft.com/office/drawing/2014/main" id="{9BDA55FA-D232-B2EC-59BC-7596220CDA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3968" y="4999457"/>
            <a:ext cx="201408" cy="201408"/>
          </a:xfrm>
          <a:prstGeom prst="rect">
            <a:avLst/>
          </a:prstGeom>
        </p:spPr>
      </p:pic>
      <mc:AlternateContent xmlns:mc="http://schemas.openxmlformats.org/markup-compatibility/2006">
        <mc:Choice xmlns:p14="http://schemas.microsoft.com/office/powerpoint/2010/main" Requires="p14">
          <p:contentPart p14:bwMode="auto" r:id="rId10">
            <p14:nvContentPartPr>
              <p14:cNvPr id="2" name="Ink 1">
                <a:extLst>
                  <a:ext uri="{FF2B5EF4-FFF2-40B4-BE49-F238E27FC236}">
                    <a16:creationId xmlns:a16="http://schemas.microsoft.com/office/drawing/2014/main" id="{84C6D6DA-7FA2-17FC-615D-2480CCA2ADAE}"/>
                  </a:ext>
                </a:extLst>
              </p14:cNvPr>
              <p14:cNvContentPartPr/>
              <p14:nvPr/>
            </p14:nvContentPartPr>
            <p14:xfrm>
              <a:off x="7590069" y="5214418"/>
              <a:ext cx="427320" cy="135000"/>
            </p14:xfrm>
          </p:contentPart>
        </mc:Choice>
        <mc:Fallback>
          <p:pic>
            <p:nvPicPr>
              <p:cNvPr id="2" name="Ink 1">
                <a:extLst>
                  <a:ext uri="{FF2B5EF4-FFF2-40B4-BE49-F238E27FC236}">
                    <a16:creationId xmlns:a16="http://schemas.microsoft.com/office/drawing/2014/main" id="{84C6D6DA-7FA2-17FC-615D-2480CCA2ADAE}"/>
                  </a:ext>
                </a:extLst>
              </p:cNvPr>
              <p:cNvPicPr/>
              <p:nvPr/>
            </p:nvPicPr>
            <p:blipFill>
              <a:blip r:embed="rId11"/>
              <a:stretch>
                <a:fillRect/>
              </a:stretch>
            </p:blipFill>
            <p:spPr>
              <a:xfrm>
                <a:off x="7536429" y="5106778"/>
                <a:ext cx="53496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 name="Ink 4">
                <a:extLst>
                  <a:ext uri="{FF2B5EF4-FFF2-40B4-BE49-F238E27FC236}">
                    <a16:creationId xmlns:a16="http://schemas.microsoft.com/office/drawing/2014/main" id="{4BC36837-4F79-4CA7-5ECB-6B1DEBF68B7F}"/>
                  </a:ext>
                </a:extLst>
              </p14:cNvPr>
              <p14:cNvContentPartPr/>
              <p14:nvPr/>
            </p14:nvContentPartPr>
            <p14:xfrm>
              <a:off x="7915509" y="6732898"/>
              <a:ext cx="752040" cy="153360"/>
            </p14:xfrm>
          </p:contentPart>
        </mc:Choice>
        <mc:Fallback>
          <p:pic>
            <p:nvPicPr>
              <p:cNvPr id="5" name="Ink 4">
                <a:extLst>
                  <a:ext uri="{FF2B5EF4-FFF2-40B4-BE49-F238E27FC236}">
                    <a16:creationId xmlns:a16="http://schemas.microsoft.com/office/drawing/2014/main" id="{4BC36837-4F79-4CA7-5ECB-6B1DEBF68B7F}"/>
                  </a:ext>
                </a:extLst>
              </p:cNvPr>
              <p:cNvPicPr/>
              <p:nvPr/>
            </p:nvPicPr>
            <p:blipFill>
              <a:blip r:embed="rId13"/>
              <a:stretch>
                <a:fillRect/>
              </a:stretch>
            </p:blipFill>
            <p:spPr>
              <a:xfrm>
                <a:off x="7861509" y="6625258"/>
                <a:ext cx="85968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 name="Ink 5">
                <a:extLst>
                  <a:ext uri="{FF2B5EF4-FFF2-40B4-BE49-F238E27FC236}">
                    <a16:creationId xmlns:a16="http://schemas.microsoft.com/office/drawing/2014/main" id="{16FC9889-0F2F-2232-B44B-872506DC9948}"/>
                  </a:ext>
                </a:extLst>
              </p14:cNvPr>
              <p14:cNvContentPartPr/>
              <p14:nvPr/>
            </p14:nvContentPartPr>
            <p14:xfrm>
              <a:off x="6668469" y="461698"/>
              <a:ext cx="360" cy="360"/>
            </p14:xfrm>
          </p:contentPart>
        </mc:Choice>
        <mc:Fallback>
          <p:pic>
            <p:nvPicPr>
              <p:cNvPr id="6" name="Ink 5">
                <a:extLst>
                  <a:ext uri="{FF2B5EF4-FFF2-40B4-BE49-F238E27FC236}">
                    <a16:creationId xmlns:a16="http://schemas.microsoft.com/office/drawing/2014/main" id="{16FC9889-0F2F-2232-B44B-872506DC9948}"/>
                  </a:ext>
                </a:extLst>
              </p:cNvPr>
              <p:cNvPicPr/>
              <p:nvPr/>
            </p:nvPicPr>
            <p:blipFill>
              <a:blip r:embed="rId15"/>
              <a:stretch>
                <a:fillRect/>
              </a:stretch>
            </p:blipFill>
            <p:spPr>
              <a:xfrm>
                <a:off x="6614829" y="353698"/>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 name="Ink 6">
                <a:extLst>
                  <a:ext uri="{FF2B5EF4-FFF2-40B4-BE49-F238E27FC236}">
                    <a16:creationId xmlns:a16="http://schemas.microsoft.com/office/drawing/2014/main" id="{6D5A6C1D-C840-1AF7-101E-44FD46ECB358}"/>
                  </a:ext>
                </a:extLst>
              </p14:cNvPr>
              <p14:cNvContentPartPr/>
              <p14:nvPr/>
            </p14:nvContentPartPr>
            <p14:xfrm>
              <a:off x="6659109" y="526138"/>
              <a:ext cx="360" cy="360"/>
            </p14:xfrm>
          </p:contentPart>
        </mc:Choice>
        <mc:Fallback>
          <p:pic>
            <p:nvPicPr>
              <p:cNvPr id="7" name="Ink 6">
                <a:extLst>
                  <a:ext uri="{FF2B5EF4-FFF2-40B4-BE49-F238E27FC236}">
                    <a16:creationId xmlns:a16="http://schemas.microsoft.com/office/drawing/2014/main" id="{6D5A6C1D-C840-1AF7-101E-44FD46ECB358}"/>
                  </a:ext>
                </a:extLst>
              </p:cNvPr>
              <p:cNvPicPr/>
              <p:nvPr/>
            </p:nvPicPr>
            <p:blipFill>
              <a:blip r:embed="rId15"/>
              <a:stretch>
                <a:fillRect/>
              </a:stretch>
            </p:blipFill>
            <p:spPr>
              <a:xfrm>
                <a:off x="6605469" y="418498"/>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8" name="Ink 7">
                <a:extLst>
                  <a:ext uri="{FF2B5EF4-FFF2-40B4-BE49-F238E27FC236}">
                    <a16:creationId xmlns:a16="http://schemas.microsoft.com/office/drawing/2014/main" id="{9B0C36CD-A244-1E55-AF98-EB1BFFAF305B}"/>
                  </a:ext>
                </a:extLst>
              </p14:cNvPr>
              <p14:cNvContentPartPr/>
              <p14:nvPr/>
            </p14:nvContentPartPr>
            <p14:xfrm>
              <a:off x="6659109" y="526138"/>
              <a:ext cx="360" cy="360"/>
            </p14:xfrm>
          </p:contentPart>
        </mc:Choice>
        <mc:Fallback>
          <p:pic>
            <p:nvPicPr>
              <p:cNvPr id="8" name="Ink 7">
                <a:extLst>
                  <a:ext uri="{FF2B5EF4-FFF2-40B4-BE49-F238E27FC236}">
                    <a16:creationId xmlns:a16="http://schemas.microsoft.com/office/drawing/2014/main" id="{9B0C36CD-A244-1E55-AF98-EB1BFFAF305B}"/>
                  </a:ext>
                </a:extLst>
              </p:cNvPr>
              <p:cNvPicPr/>
              <p:nvPr/>
            </p:nvPicPr>
            <p:blipFill>
              <a:blip r:embed="rId15"/>
              <a:stretch>
                <a:fillRect/>
              </a:stretch>
            </p:blipFill>
            <p:spPr>
              <a:xfrm>
                <a:off x="6605469" y="418498"/>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 name="Ink 8">
                <a:extLst>
                  <a:ext uri="{FF2B5EF4-FFF2-40B4-BE49-F238E27FC236}">
                    <a16:creationId xmlns:a16="http://schemas.microsoft.com/office/drawing/2014/main" id="{D851A75F-D591-19FA-EE8D-3A9A135BC0BC}"/>
                  </a:ext>
                </a:extLst>
              </p14:cNvPr>
              <p14:cNvContentPartPr/>
              <p14:nvPr/>
            </p14:nvContentPartPr>
            <p14:xfrm>
              <a:off x="6659109" y="526138"/>
              <a:ext cx="360" cy="360"/>
            </p14:xfrm>
          </p:contentPart>
        </mc:Choice>
        <mc:Fallback>
          <p:pic>
            <p:nvPicPr>
              <p:cNvPr id="9" name="Ink 8">
                <a:extLst>
                  <a:ext uri="{FF2B5EF4-FFF2-40B4-BE49-F238E27FC236}">
                    <a16:creationId xmlns:a16="http://schemas.microsoft.com/office/drawing/2014/main" id="{D851A75F-D591-19FA-EE8D-3A9A135BC0BC}"/>
                  </a:ext>
                </a:extLst>
              </p:cNvPr>
              <p:cNvPicPr/>
              <p:nvPr/>
            </p:nvPicPr>
            <p:blipFill>
              <a:blip r:embed="rId15"/>
              <a:stretch>
                <a:fillRect/>
              </a:stretch>
            </p:blipFill>
            <p:spPr>
              <a:xfrm>
                <a:off x="6605469" y="418498"/>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1" name="Ink 20">
                <a:extLst>
                  <a:ext uri="{FF2B5EF4-FFF2-40B4-BE49-F238E27FC236}">
                    <a16:creationId xmlns:a16="http://schemas.microsoft.com/office/drawing/2014/main" id="{F8DB38CB-137B-0DF7-7BFF-04906912D8AC}"/>
                  </a:ext>
                </a:extLst>
              </p14:cNvPr>
              <p14:cNvContentPartPr/>
              <p14:nvPr/>
            </p14:nvContentPartPr>
            <p14:xfrm>
              <a:off x="6379029" y="500578"/>
              <a:ext cx="703080" cy="264960"/>
            </p14:xfrm>
          </p:contentPart>
        </mc:Choice>
        <mc:Fallback>
          <p:pic>
            <p:nvPicPr>
              <p:cNvPr id="21" name="Ink 20">
                <a:extLst>
                  <a:ext uri="{FF2B5EF4-FFF2-40B4-BE49-F238E27FC236}">
                    <a16:creationId xmlns:a16="http://schemas.microsoft.com/office/drawing/2014/main" id="{F8DB38CB-137B-0DF7-7BFF-04906912D8AC}"/>
                  </a:ext>
                </a:extLst>
              </p:cNvPr>
              <p:cNvPicPr/>
              <p:nvPr/>
            </p:nvPicPr>
            <p:blipFill>
              <a:blip r:embed="rId20"/>
              <a:stretch>
                <a:fillRect/>
              </a:stretch>
            </p:blipFill>
            <p:spPr>
              <a:xfrm>
                <a:off x="6325029" y="392938"/>
                <a:ext cx="810720" cy="4806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3" name="Ink 32">
                <a:extLst>
                  <a:ext uri="{FF2B5EF4-FFF2-40B4-BE49-F238E27FC236}">
                    <a16:creationId xmlns:a16="http://schemas.microsoft.com/office/drawing/2014/main" id="{A497342D-5953-5E3B-0B53-3FADD2FBE21E}"/>
                  </a:ext>
                </a:extLst>
              </p14:cNvPr>
              <p14:cNvContentPartPr/>
              <p14:nvPr/>
            </p14:nvContentPartPr>
            <p14:xfrm>
              <a:off x="7718229" y="5107498"/>
              <a:ext cx="439200" cy="183600"/>
            </p14:xfrm>
          </p:contentPart>
        </mc:Choice>
        <mc:Fallback>
          <p:pic>
            <p:nvPicPr>
              <p:cNvPr id="33" name="Ink 32">
                <a:extLst>
                  <a:ext uri="{FF2B5EF4-FFF2-40B4-BE49-F238E27FC236}">
                    <a16:creationId xmlns:a16="http://schemas.microsoft.com/office/drawing/2014/main" id="{A497342D-5953-5E3B-0B53-3FADD2FBE21E}"/>
                  </a:ext>
                </a:extLst>
              </p:cNvPr>
              <p:cNvPicPr/>
              <p:nvPr/>
            </p:nvPicPr>
            <p:blipFill>
              <a:blip r:embed="rId22"/>
              <a:stretch>
                <a:fillRect/>
              </a:stretch>
            </p:blipFill>
            <p:spPr>
              <a:xfrm>
                <a:off x="7664589" y="4999498"/>
                <a:ext cx="54684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4" name="Ink 33">
                <a:extLst>
                  <a:ext uri="{FF2B5EF4-FFF2-40B4-BE49-F238E27FC236}">
                    <a16:creationId xmlns:a16="http://schemas.microsoft.com/office/drawing/2014/main" id="{3428BA23-D54A-0055-D215-C0A5D0CD905D}"/>
                  </a:ext>
                </a:extLst>
              </p14:cNvPr>
              <p14:cNvContentPartPr/>
              <p14:nvPr/>
            </p14:nvContentPartPr>
            <p14:xfrm>
              <a:off x="7361109" y="5184538"/>
              <a:ext cx="1051200" cy="994680"/>
            </p14:xfrm>
          </p:contentPart>
        </mc:Choice>
        <mc:Fallback>
          <p:pic>
            <p:nvPicPr>
              <p:cNvPr id="34" name="Ink 33">
                <a:extLst>
                  <a:ext uri="{FF2B5EF4-FFF2-40B4-BE49-F238E27FC236}">
                    <a16:creationId xmlns:a16="http://schemas.microsoft.com/office/drawing/2014/main" id="{3428BA23-D54A-0055-D215-C0A5D0CD905D}"/>
                  </a:ext>
                </a:extLst>
              </p:cNvPr>
              <p:cNvPicPr/>
              <p:nvPr/>
            </p:nvPicPr>
            <p:blipFill>
              <a:blip r:embed="rId24"/>
              <a:stretch>
                <a:fillRect/>
              </a:stretch>
            </p:blipFill>
            <p:spPr>
              <a:xfrm>
                <a:off x="7307469" y="5076898"/>
                <a:ext cx="1158840" cy="1210320"/>
              </a:xfrm>
              <a:prstGeom prst="rect">
                <a:avLst/>
              </a:prstGeom>
            </p:spPr>
          </p:pic>
        </mc:Fallback>
      </mc:AlternateContent>
      <p:sp>
        <p:nvSpPr>
          <p:cNvPr id="35" name="TextBox 34">
            <a:extLst>
              <a:ext uri="{FF2B5EF4-FFF2-40B4-BE49-F238E27FC236}">
                <a16:creationId xmlns:a16="http://schemas.microsoft.com/office/drawing/2014/main" id="{B29703B4-3726-0C17-7239-792CD89A19FE}"/>
              </a:ext>
            </a:extLst>
          </p:cNvPr>
          <p:cNvSpPr txBox="1"/>
          <p:nvPr/>
        </p:nvSpPr>
        <p:spPr>
          <a:xfrm>
            <a:off x="7421927" y="5113080"/>
            <a:ext cx="697056" cy="377254"/>
          </a:xfrm>
          <a:prstGeom prst="rect">
            <a:avLst/>
          </a:prstGeom>
          <a:solidFill>
            <a:schemeClr val="bg1"/>
          </a:solidFill>
        </p:spPr>
        <p:txBody>
          <a:bodyPr wrap="square" lIns="0" tIns="0" rIns="0" bIns="0" rtlCol="0">
            <a:noAutofit/>
          </a:bodyPr>
          <a:lstStyle/>
          <a:p>
            <a:endParaRPr lang="en-GB" sz="1100" dirty="0" err="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7569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01FAE9-20BF-496F-AC5F-43AF8E3713A5}"/>
              </a:ext>
            </a:extLst>
          </p:cNvPr>
          <p:cNvSpPr>
            <a:spLocks noGrp="1"/>
          </p:cNvSpPr>
          <p:nvPr>
            <p:ph type="sldNum" sz="quarter" idx="10"/>
          </p:nvPr>
        </p:nvSpPr>
        <p:spPr/>
        <p:txBody>
          <a:bodyPr/>
          <a:lstStyle/>
          <a:p>
            <a:fld id="{08BDDC8D-36E9-467E-8CF1-750845950A7F}" type="slidenum">
              <a:rPr lang="en-GB" smtClean="0"/>
              <a:pPr/>
              <a:t>23</a:t>
            </a:fld>
            <a:endParaRPr lang="en-GB"/>
          </a:p>
        </p:txBody>
      </p:sp>
      <p:sp>
        <p:nvSpPr>
          <p:cNvPr id="2" name="Slide Number Placeholder 2">
            <a:extLst>
              <a:ext uri="{FF2B5EF4-FFF2-40B4-BE49-F238E27FC236}">
                <a16:creationId xmlns:a16="http://schemas.microsoft.com/office/drawing/2014/main" id="{467D3CED-A16E-078E-EE34-F67BE4940E59}"/>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23</a:t>
            </a:fld>
            <a:endParaRPr lang="en-GB"/>
          </a:p>
        </p:txBody>
      </p:sp>
      <p:sp>
        <p:nvSpPr>
          <p:cNvPr id="4" name="Title 3">
            <a:extLst>
              <a:ext uri="{FF2B5EF4-FFF2-40B4-BE49-F238E27FC236}">
                <a16:creationId xmlns:a16="http://schemas.microsoft.com/office/drawing/2014/main" id="{86457736-F3C9-A7C5-8244-C7EA30CF41D2}"/>
              </a:ext>
            </a:extLst>
          </p:cNvPr>
          <p:cNvSpPr>
            <a:spLocks noGrp="1"/>
          </p:cNvSpPr>
          <p:nvPr>
            <p:ph type="title"/>
          </p:nvPr>
        </p:nvSpPr>
        <p:spPr>
          <a:xfrm>
            <a:off x="526283" y="456757"/>
            <a:ext cx="8568000" cy="536058"/>
          </a:xfrm>
        </p:spPr>
        <p:txBody>
          <a:bodyPr/>
          <a:lstStyle/>
          <a:p>
            <a:r>
              <a:rPr lang="en-GB" altLang="en-US" dirty="0"/>
              <a:t>Design: High Level Solution Design – Internal Forms MVP</a:t>
            </a:r>
            <a:endParaRPr lang="en-GB" dirty="0"/>
          </a:p>
        </p:txBody>
      </p:sp>
      <p:pic>
        <p:nvPicPr>
          <p:cNvPr id="5" name="Graphic 4" descr="Send">
            <a:extLst>
              <a:ext uri="{FF2B5EF4-FFF2-40B4-BE49-F238E27FC236}">
                <a16:creationId xmlns:a16="http://schemas.microsoft.com/office/drawing/2014/main" id="{06344523-37FC-A4A7-1F37-51F804C1E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D2A530CC-ADD1-AE3B-109B-5E63FE15D5A6}"/>
              </a:ext>
            </a:extLst>
          </p:cNvPr>
          <p:cNvSpPr/>
          <p:nvPr/>
        </p:nvSpPr>
        <p:spPr>
          <a:xfrm>
            <a:off x="860497" y="5202721"/>
            <a:ext cx="2927444" cy="1108204"/>
          </a:xfrm>
          <a:prstGeom prst="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err="1">
              <a:solidFill>
                <a:schemeClr val="bg1"/>
              </a:solidFill>
            </a:endParaRPr>
          </a:p>
        </p:txBody>
      </p:sp>
      <p:sp>
        <p:nvSpPr>
          <p:cNvPr id="7" name="Rectangle 6">
            <a:extLst>
              <a:ext uri="{FF2B5EF4-FFF2-40B4-BE49-F238E27FC236}">
                <a16:creationId xmlns:a16="http://schemas.microsoft.com/office/drawing/2014/main" id="{DDB41A17-4A5F-ACA8-CA94-A59E78A901EA}"/>
              </a:ext>
            </a:extLst>
          </p:cNvPr>
          <p:cNvSpPr/>
          <p:nvPr/>
        </p:nvSpPr>
        <p:spPr>
          <a:xfrm>
            <a:off x="4793854" y="5088755"/>
            <a:ext cx="2216640" cy="1194034"/>
          </a:xfrm>
          <a:prstGeom prst="rect">
            <a:avLst/>
          </a:prstGeom>
          <a:solidFill>
            <a:schemeClr val="bg1"/>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err="1">
              <a:solidFill>
                <a:schemeClr val="bg1"/>
              </a:solidFill>
            </a:endParaRPr>
          </a:p>
        </p:txBody>
      </p:sp>
      <p:sp>
        <p:nvSpPr>
          <p:cNvPr id="8" name="Rectangle 7">
            <a:extLst>
              <a:ext uri="{FF2B5EF4-FFF2-40B4-BE49-F238E27FC236}">
                <a16:creationId xmlns:a16="http://schemas.microsoft.com/office/drawing/2014/main" id="{F54E4FE3-4B2E-D6C3-2DD5-E4E104EF93BF}"/>
              </a:ext>
            </a:extLst>
          </p:cNvPr>
          <p:cNvSpPr/>
          <p:nvPr/>
        </p:nvSpPr>
        <p:spPr>
          <a:xfrm>
            <a:off x="969013" y="3391160"/>
            <a:ext cx="7208336" cy="1169639"/>
          </a:xfrm>
          <a:prstGeom prst="rect">
            <a:avLst/>
          </a:prstGeom>
          <a:solidFill>
            <a:schemeClr val="bg1"/>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err="1">
              <a:solidFill>
                <a:schemeClr val="bg1"/>
              </a:solidFill>
            </a:endParaRPr>
          </a:p>
        </p:txBody>
      </p:sp>
      <p:sp>
        <p:nvSpPr>
          <p:cNvPr id="9" name="Rectangle 8">
            <a:extLst>
              <a:ext uri="{FF2B5EF4-FFF2-40B4-BE49-F238E27FC236}">
                <a16:creationId xmlns:a16="http://schemas.microsoft.com/office/drawing/2014/main" id="{95A778D5-B6A9-AD20-ED4F-95B26F0249F5}"/>
              </a:ext>
            </a:extLst>
          </p:cNvPr>
          <p:cNvSpPr/>
          <p:nvPr/>
        </p:nvSpPr>
        <p:spPr>
          <a:xfrm>
            <a:off x="5235204" y="5455461"/>
            <a:ext cx="1433618" cy="499229"/>
          </a:xfrm>
          <a:prstGeom prst="rect">
            <a:avLst/>
          </a:prstGeom>
          <a:solidFill>
            <a:srgbClr val="99FFCC"/>
          </a:solidFill>
          <a:ln>
            <a:solidFill>
              <a:srgbClr val="F5786B"/>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000" dirty="0">
                <a:latin typeface="Calibri" panose="020F0502020204030204" pitchFamily="34" charset="0"/>
                <a:cs typeface="Calibri" panose="020F0502020204030204" pitchFamily="34" charset="0"/>
              </a:rPr>
              <a:t>Email Integration MS</a:t>
            </a:r>
          </a:p>
          <a:p>
            <a:pPr algn="ctr"/>
            <a:r>
              <a:rPr lang="en-GB" sz="1000" dirty="0">
                <a:latin typeface="Calibri" panose="020F0502020204030204" pitchFamily="34" charset="0"/>
                <a:cs typeface="Calibri" panose="020F0502020204030204" pitchFamily="34" charset="0"/>
              </a:rPr>
              <a:t>(Java Build Pack)</a:t>
            </a:r>
          </a:p>
        </p:txBody>
      </p:sp>
      <p:sp>
        <p:nvSpPr>
          <p:cNvPr id="10" name="Rectangle 9">
            <a:extLst>
              <a:ext uri="{FF2B5EF4-FFF2-40B4-BE49-F238E27FC236}">
                <a16:creationId xmlns:a16="http://schemas.microsoft.com/office/drawing/2014/main" id="{DDC84942-373F-126D-43B3-F0737ECF05B5}"/>
              </a:ext>
            </a:extLst>
          </p:cNvPr>
          <p:cNvSpPr/>
          <p:nvPr/>
        </p:nvSpPr>
        <p:spPr bwMode="auto">
          <a:xfrm>
            <a:off x="8388430" y="7036687"/>
            <a:ext cx="1605195" cy="174331"/>
          </a:xfrm>
          <a:prstGeom prst="rect">
            <a:avLst/>
          </a:prstGeom>
          <a:solidFill>
            <a:srgbClr val="FFCC66"/>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775423" eaLnBrk="0" fontAlgn="base" hangingPunct="0">
              <a:spcBef>
                <a:spcPct val="50000"/>
              </a:spcBef>
              <a:spcAft>
                <a:spcPct val="0"/>
              </a:spcAft>
              <a:buClr>
                <a:srgbClr val="42145F"/>
              </a:buClr>
              <a:buSzPct val="95000"/>
            </a:pPr>
            <a:r>
              <a:rPr lang="en-GB" sz="800" dirty="0">
                <a:solidFill>
                  <a:prstClr val="black"/>
                </a:solidFill>
                <a:latin typeface="+mj-lt"/>
                <a:cs typeface="Arial" pitchFamily="34" charset="0"/>
              </a:rPr>
              <a:t>Existing - Changed </a:t>
            </a:r>
          </a:p>
        </p:txBody>
      </p:sp>
      <p:sp>
        <p:nvSpPr>
          <p:cNvPr id="11" name="Rectangle 10">
            <a:extLst>
              <a:ext uri="{FF2B5EF4-FFF2-40B4-BE49-F238E27FC236}">
                <a16:creationId xmlns:a16="http://schemas.microsoft.com/office/drawing/2014/main" id="{9ADF760A-200D-E59D-51D1-100FC2011B7B}"/>
              </a:ext>
            </a:extLst>
          </p:cNvPr>
          <p:cNvSpPr/>
          <p:nvPr/>
        </p:nvSpPr>
        <p:spPr bwMode="auto">
          <a:xfrm>
            <a:off x="8403027" y="7266664"/>
            <a:ext cx="1605195" cy="174331"/>
          </a:xfrm>
          <a:prstGeom prst="rect">
            <a:avLst/>
          </a:prstGeom>
          <a:solidFill>
            <a:srgbClr val="99FFCC">
              <a:alpha val="52157"/>
            </a:srgbClr>
          </a:solidFill>
          <a:ln w="9525" cap="flat" cmpd="sng" algn="ctr">
            <a:solidFill>
              <a:srgbClr val="F5786B"/>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775423" eaLnBrk="0" fontAlgn="base" hangingPunct="0">
              <a:spcBef>
                <a:spcPct val="50000"/>
              </a:spcBef>
              <a:spcAft>
                <a:spcPct val="0"/>
              </a:spcAft>
              <a:buClr>
                <a:srgbClr val="42145F"/>
              </a:buClr>
              <a:buSzPct val="95000"/>
            </a:pPr>
            <a:r>
              <a:rPr lang="en-GB" sz="800" dirty="0">
                <a:solidFill>
                  <a:prstClr val="black"/>
                </a:solidFill>
                <a:latin typeface="+mj-lt"/>
                <a:cs typeface="Arial" pitchFamily="34" charset="0"/>
              </a:rPr>
              <a:t>Existing – New deployment</a:t>
            </a:r>
          </a:p>
        </p:txBody>
      </p:sp>
      <p:sp>
        <p:nvSpPr>
          <p:cNvPr id="12" name="Rectangle 11">
            <a:extLst>
              <a:ext uri="{FF2B5EF4-FFF2-40B4-BE49-F238E27FC236}">
                <a16:creationId xmlns:a16="http://schemas.microsoft.com/office/drawing/2014/main" id="{40CB97A5-E58C-E3C2-7BC5-AB52F836CA7C}"/>
              </a:ext>
            </a:extLst>
          </p:cNvPr>
          <p:cNvSpPr/>
          <p:nvPr/>
        </p:nvSpPr>
        <p:spPr bwMode="auto">
          <a:xfrm>
            <a:off x="6616570" y="7016914"/>
            <a:ext cx="1605196" cy="174332"/>
          </a:xfrm>
          <a:prstGeom prst="rect">
            <a:avLst/>
          </a:prstGeom>
          <a:solidFill>
            <a:srgbClr val="F5786B"/>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54931" eaLnBrk="0" fontAlgn="base" hangingPunct="0">
              <a:spcBef>
                <a:spcPct val="50000"/>
              </a:spcBef>
              <a:spcAft>
                <a:spcPct val="0"/>
              </a:spcAft>
              <a:buClr>
                <a:schemeClr val="accent1"/>
              </a:buClr>
              <a:buSzPct val="95000"/>
            </a:pPr>
            <a:r>
              <a:rPr lang="en-GB" sz="800" dirty="0">
                <a:latin typeface="+mj-lt"/>
              </a:rPr>
              <a:t>New</a:t>
            </a:r>
          </a:p>
        </p:txBody>
      </p:sp>
      <p:sp>
        <p:nvSpPr>
          <p:cNvPr id="13" name="Rectangle 12">
            <a:extLst>
              <a:ext uri="{FF2B5EF4-FFF2-40B4-BE49-F238E27FC236}">
                <a16:creationId xmlns:a16="http://schemas.microsoft.com/office/drawing/2014/main" id="{8DA37C58-812B-B66A-380B-2AB9007E88A3}"/>
              </a:ext>
            </a:extLst>
          </p:cNvPr>
          <p:cNvSpPr/>
          <p:nvPr/>
        </p:nvSpPr>
        <p:spPr>
          <a:xfrm>
            <a:off x="2676186" y="3781815"/>
            <a:ext cx="1261400" cy="525966"/>
          </a:xfrm>
          <a:prstGeom prst="rect">
            <a:avLst/>
          </a:prstGeom>
          <a:solidFill>
            <a:srgbClr val="99FFCC"/>
          </a:solidFill>
          <a:ln>
            <a:solidFill>
              <a:srgbClr val="F5786B"/>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000" dirty="0">
                <a:latin typeface="Calibri" panose="020F0502020204030204" pitchFamily="34" charset="0"/>
                <a:cs typeface="Calibri" panose="020F0502020204030204" pitchFamily="34" charset="0"/>
              </a:rPr>
              <a:t>eForms Runtime  MS </a:t>
            </a:r>
            <a:br>
              <a:rPr lang="en-GB" sz="1000" dirty="0">
                <a:latin typeface="Calibri" panose="020F0502020204030204" pitchFamily="34" charset="0"/>
                <a:cs typeface="Calibri" panose="020F0502020204030204" pitchFamily="34" charset="0"/>
              </a:rPr>
            </a:br>
            <a:r>
              <a:rPr lang="en-GB" sz="1000" dirty="0">
                <a:latin typeface="Calibri" panose="020F0502020204030204" pitchFamily="34" charset="0"/>
                <a:cs typeface="Calibri" panose="020F0502020204030204" pitchFamily="34" charset="0"/>
              </a:rPr>
              <a:t>(Java Build Pack)</a:t>
            </a:r>
          </a:p>
        </p:txBody>
      </p:sp>
      <p:sp>
        <p:nvSpPr>
          <p:cNvPr id="14" name="Rectangle 13">
            <a:extLst>
              <a:ext uri="{FF2B5EF4-FFF2-40B4-BE49-F238E27FC236}">
                <a16:creationId xmlns:a16="http://schemas.microsoft.com/office/drawing/2014/main" id="{4BDA3543-B2C5-635C-E93B-C2600CA9F99E}"/>
              </a:ext>
            </a:extLst>
          </p:cNvPr>
          <p:cNvSpPr/>
          <p:nvPr/>
        </p:nvSpPr>
        <p:spPr>
          <a:xfrm>
            <a:off x="1097965" y="3772259"/>
            <a:ext cx="1448933" cy="506367"/>
          </a:xfrm>
          <a:prstGeom prst="rect">
            <a:avLst/>
          </a:prstGeom>
          <a:solidFill>
            <a:srgbClr val="99FFCC"/>
          </a:solidFill>
          <a:ln>
            <a:solidFill>
              <a:srgbClr val="F5786B"/>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000" dirty="0">
                <a:latin typeface="Calibri" panose="020F0502020204030204" pitchFamily="34" charset="0"/>
                <a:cs typeface="Calibri" panose="020F0502020204030204" pitchFamily="34" charset="0"/>
              </a:rPr>
              <a:t>eForms Runtime  SPA </a:t>
            </a:r>
            <a:br>
              <a:rPr lang="en-GB" sz="1000" dirty="0">
                <a:latin typeface="Calibri" panose="020F0502020204030204" pitchFamily="34" charset="0"/>
                <a:cs typeface="Calibri" panose="020F0502020204030204" pitchFamily="34" charset="0"/>
              </a:rPr>
            </a:br>
            <a:r>
              <a:rPr lang="en-GB" sz="1000" dirty="0">
                <a:latin typeface="Calibri" panose="020F0502020204030204" pitchFamily="34" charset="0"/>
                <a:cs typeface="Calibri" panose="020F0502020204030204" pitchFamily="34" charset="0"/>
              </a:rPr>
              <a:t>(Static Build Pack)</a:t>
            </a:r>
          </a:p>
        </p:txBody>
      </p:sp>
      <p:sp>
        <p:nvSpPr>
          <p:cNvPr id="15" name="Rectangle 14">
            <a:extLst>
              <a:ext uri="{FF2B5EF4-FFF2-40B4-BE49-F238E27FC236}">
                <a16:creationId xmlns:a16="http://schemas.microsoft.com/office/drawing/2014/main" id="{EB29ADC0-2BA7-ABE0-7B23-7AF47AA17145}"/>
              </a:ext>
            </a:extLst>
          </p:cNvPr>
          <p:cNvSpPr/>
          <p:nvPr/>
        </p:nvSpPr>
        <p:spPr>
          <a:xfrm>
            <a:off x="6616570" y="3762151"/>
            <a:ext cx="1448933" cy="574128"/>
          </a:xfrm>
          <a:prstGeom prst="rect">
            <a:avLst/>
          </a:prstGeom>
          <a:solidFill>
            <a:srgbClr val="99FFCC"/>
          </a:solidFill>
          <a:ln>
            <a:solidFill>
              <a:srgbClr val="F5786B"/>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000" dirty="0">
                <a:latin typeface="Calibri" panose="020F0502020204030204" pitchFamily="34" charset="0"/>
                <a:cs typeface="Calibri" panose="020F0502020204030204" pitchFamily="34" charset="0"/>
              </a:rPr>
              <a:t>eForms Designtime  SPA </a:t>
            </a:r>
            <a:br>
              <a:rPr lang="en-GB" sz="1000" dirty="0">
                <a:latin typeface="Calibri" panose="020F0502020204030204" pitchFamily="34" charset="0"/>
                <a:cs typeface="Calibri" panose="020F0502020204030204" pitchFamily="34" charset="0"/>
              </a:rPr>
            </a:br>
            <a:r>
              <a:rPr lang="en-GB" sz="1000" dirty="0">
                <a:latin typeface="Calibri" panose="020F0502020204030204" pitchFamily="34" charset="0"/>
                <a:cs typeface="Calibri" panose="020F0502020204030204" pitchFamily="34" charset="0"/>
              </a:rPr>
              <a:t>(Static Build Pack)</a:t>
            </a:r>
          </a:p>
        </p:txBody>
      </p:sp>
      <p:sp>
        <p:nvSpPr>
          <p:cNvPr id="16" name="Rectangle 15">
            <a:extLst>
              <a:ext uri="{FF2B5EF4-FFF2-40B4-BE49-F238E27FC236}">
                <a16:creationId xmlns:a16="http://schemas.microsoft.com/office/drawing/2014/main" id="{1FEE8F7D-0A98-EACB-120A-3F08F0BDE8BB}"/>
              </a:ext>
            </a:extLst>
          </p:cNvPr>
          <p:cNvSpPr/>
          <p:nvPr/>
        </p:nvSpPr>
        <p:spPr>
          <a:xfrm>
            <a:off x="4961897" y="3758064"/>
            <a:ext cx="1448933" cy="550035"/>
          </a:xfrm>
          <a:prstGeom prst="rect">
            <a:avLst/>
          </a:prstGeom>
          <a:solidFill>
            <a:srgbClr val="99FFCC"/>
          </a:solidFill>
          <a:ln>
            <a:solidFill>
              <a:srgbClr val="F5786B"/>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000" dirty="0">
                <a:latin typeface="Calibri" panose="020F0502020204030204" pitchFamily="34" charset="0"/>
                <a:cs typeface="Calibri" panose="020F0502020204030204" pitchFamily="34" charset="0"/>
              </a:rPr>
              <a:t>eForms Designtime  MS </a:t>
            </a:r>
            <a:br>
              <a:rPr lang="en-GB" sz="1000" dirty="0">
                <a:latin typeface="Calibri" panose="020F0502020204030204" pitchFamily="34" charset="0"/>
                <a:cs typeface="Calibri" panose="020F0502020204030204" pitchFamily="34" charset="0"/>
              </a:rPr>
            </a:br>
            <a:r>
              <a:rPr lang="en-GB" sz="1000" dirty="0">
                <a:latin typeface="Calibri" panose="020F0502020204030204" pitchFamily="34" charset="0"/>
                <a:cs typeface="Calibri" panose="020F0502020204030204" pitchFamily="34" charset="0"/>
              </a:rPr>
              <a:t>(Java Build Pack)</a:t>
            </a:r>
          </a:p>
        </p:txBody>
      </p:sp>
      <p:pic>
        <p:nvPicPr>
          <p:cNvPr id="17" name="Graphic 16" descr="Database">
            <a:extLst>
              <a:ext uri="{FF2B5EF4-FFF2-40B4-BE49-F238E27FC236}">
                <a16:creationId xmlns:a16="http://schemas.microsoft.com/office/drawing/2014/main" id="{64396E8A-F78F-D695-1817-48FF33E43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301" y="5320149"/>
            <a:ext cx="1125795" cy="790995"/>
          </a:xfrm>
          <a:prstGeom prst="rect">
            <a:avLst/>
          </a:prstGeom>
        </p:spPr>
      </p:pic>
      <p:sp>
        <p:nvSpPr>
          <p:cNvPr id="18" name="TextBox 17">
            <a:extLst>
              <a:ext uri="{FF2B5EF4-FFF2-40B4-BE49-F238E27FC236}">
                <a16:creationId xmlns:a16="http://schemas.microsoft.com/office/drawing/2014/main" id="{C1B10B88-74D4-F512-571A-5731FF9820EF}"/>
              </a:ext>
            </a:extLst>
          </p:cNvPr>
          <p:cNvSpPr txBox="1"/>
          <p:nvPr/>
        </p:nvSpPr>
        <p:spPr>
          <a:xfrm>
            <a:off x="2285134" y="5968307"/>
            <a:ext cx="1494597" cy="276999"/>
          </a:xfrm>
          <a:prstGeom prst="rect">
            <a:avLst/>
          </a:prstGeom>
          <a:noFill/>
        </p:spPr>
        <p:txBody>
          <a:bodyPr wrap="square" rtlCol="0">
            <a:spAutoFit/>
          </a:bodyPr>
          <a:lstStyle/>
          <a:p>
            <a:pPr algn="ctr"/>
            <a:r>
              <a:rPr lang="en-GB" sz="1200" dirty="0" err="1">
                <a:latin typeface="Calibri" panose="020F0502020204030204" pitchFamily="34" charset="0"/>
                <a:cs typeface="Calibri" panose="020F0502020204030204" pitchFamily="34" charset="0"/>
              </a:rPr>
              <a:t>retaileforms_db</a:t>
            </a:r>
            <a:r>
              <a:rPr lang="en-GB" sz="1200" dirty="0">
                <a:latin typeface="Calibri" panose="020F0502020204030204" pitchFamily="34" charset="0"/>
                <a:cs typeface="Calibri" panose="020F0502020204030204" pitchFamily="34" charset="0"/>
              </a:rPr>
              <a:t> </a:t>
            </a:r>
          </a:p>
        </p:txBody>
      </p:sp>
      <p:sp>
        <p:nvSpPr>
          <p:cNvPr id="19" name="TextBox 18">
            <a:extLst>
              <a:ext uri="{FF2B5EF4-FFF2-40B4-BE49-F238E27FC236}">
                <a16:creationId xmlns:a16="http://schemas.microsoft.com/office/drawing/2014/main" id="{EF122537-AD55-D76A-FC9C-58B37D18B3E0}"/>
              </a:ext>
            </a:extLst>
          </p:cNvPr>
          <p:cNvSpPr txBox="1"/>
          <p:nvPr/>
        </p:nvSpPr>
        <p:spPr>
          <a:xfrm>
            <a:off x="4810283" y="5112583"/>
            <a:ext cx="1752159" cy="246221"/>
          </a:xfrm>
          <a:prstGeom prst="rect">
            <a:avLst/>
          </a:prstGeom>
          <a:noFill/>
        </p:spPr>
        <p:txBody>
          <a:bodyPr wrap="square" rtlCol="0">
            <a:spAutoFit/>
          </a:bodyPr>
          <a:lstStyle/>
          <a:p>
            <a:r>
              <a:rPr lang="en-GB" sz="1000" dirty="0">
                <a:latin typeface="Calibri" panose="020F0502020204030204" pitchFamily="34" charset="0"/>
                <a:cs typeface="Calibri" panose="020F0502020204030204" pitchFamily="34" charset="0"/>
              </a:rPr>
              <a:t>PCF Org - RETAILEFORMS</a:t>
            </a:r>
          </a:p>
        </p:txBody>
      </p:sp>
      <p:sp>
        <p:nvSpPr>
          <p:cNvPr id="20" name="TextBox 19">
            <a:extLst>
              <a:ext uri="{FF2B5EF4-FFF2-40B4-BE49-F238E27FC236}">
                <a16:creationId xmlns:a16="http://schemas.microsoft.com/office/drawing/2014/main" id="{0C0ECB70-82F7-DD61-050E-7FFC974DF240}"/>
              </a:ext>
            </a:extLst>
          </p:cNvPr>
          <p:cNvSpPr txBox="1"/>
          <p:nvPr/>
        </p:nvSpPr>
        <p:spPr>
          <a:xfrm>
            <a:off x="860497" y="3384827"/>
            <a:ext cx="1916482" cy="246221"/>
          </a:xfrm>
          <a:prstGeom prst="rect">
            <a:avLst/>
          </a:prstGeom>
          <a:noFill/>
        </p:spPr>
        <p:txBody>
          <a:bodyPr wrap="square" rtlCol="0">
            <a:spAutoFit/>
          </a:bodyPr>
          <a:lstStyle/>
          <a:p>
            <a:r>
              <a:rPr lang="en-GB" sz="1000" dirty="0">
                <a:latin typeface="Calibri" panose="020F0502020204030204" pitchFamily="34" charset="0"/>
                <a:cs typeface="Calibri" panose="020F0502020204030204" pitchFamily="34" charset="0"/>
              </a:rPr>
              <a:t>PCF Org - RETAILEFORMS</a:t>
            </a:r>
          </a:p>
        </p:txBody>
      </p:sp>
      <p:sp>
        <p:nvSpPr>
          <p:cNvPr id="21" name="TextBox 20">
            <a:extLst>
              <a:ext uri="{FF2B5EF4-FFF2-40B4-BE49-F238E27FC236}">
                <a16:creationId xmlns:a16="http://schemas.microsoft.com/office/drawing/2014/main" id="{54EA452C-7CFB-884F-1DFC-ACE2A822759B}"/>
              </a:ext>
            </a:extLst>
          </p:cNvPr>
          <p:cNvSpPr txBox="1"/>
          <p:nvPr/>
        </p:nvSpPr>
        <p:spPr>
          <a:xfrm>
            <a:off x="969013" y="5160723"/>
            <a:ext cx="1278930" cy="400110"/>
          </a:xfrm>
          <a:prstGeom prst="rect">
            <a:avLst/>
          </a:prstGeom>
          <a:noFill/>
        </p:spPr>
        <p:txBody>
          <a:bodyPr wrap="square">
            <a:spAutoFit/>
          </a:bodyPr>
          <a:lstStyle/>
          <a:p>
            <a:r>
              <a:rPr lang="en-US" sz="1000" dirty="0"/>
              <a:t>D&amp;A - MongoDB </a:t>
            </a:r>
            <a:br>
              <a:rPr lang="en-US" sz="1000" dirty="0"/>
            </a:br>
            <a:r>
              <a:rPr lang="en-US" sz="1000" dirty="0"/>
              <a:t>(Shared Cluster)</a:t>
            </a:r>
            <a:endParaRPr lang="en-GB" sz="1000" dirty="0"/>
          </a:p>
        </p:txBody>
      </p:sp>
      <p:cxnSp>
        <p:nvCxnSpPr>
          <p:cNvPr id="22" name="Straight Arrow Connector 21">
            <a:extLst>
              <a:ext uri="{FF2B5EF4-FFF2-40B4-BE49-F238E27FC236}">
                <a16:creationId xmlns:a16="http://schemas.microsoft.com/office/drawing/2014/main" id="{0C17BAF0-478D-803A-269E-9F9137D63A8E}"/>
              </a:ext>
            </a:extLst>
          </p:cNvPr>
          <p:cNvCxnSpPr>
            <a:cxnSpLocks/>
            <a:endCxn id="9" idx="1"/>
          </p:cNvCxnSpPr>
          <p:nvPr/>
        </p:nvCxnSpPr>
        <p:spPr>
          <a:xfrm>
            <a:off x="3007577" y="5705076"/>
            <a:ext cx="2227627" cy="0"/>
          </a:xfrm>
          <a:prstGeom prst="straightConnector1">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206AA9-33EE-1C3F-4FA9-6DAD89ECB0A2}"/>
              </a:ext>
            </a:extLst>
          </p:cNvPr>
          <p:cNvCxnSpPr>
            <a:cxnSpLocks/>
            <a:endCxn id="16" idx="2"/>
          </p:cNvCxnSpPr>
          <p:nvPr/>
        </p:nvCxnSpPr>
        <p:spPr>
          <a:xfrm flipH="1" flipV="1">
            <a:off x="5686364" y="4308099"/>
            <a:ext cx="11898" cy="1147362"/>
          </a:xfrm>
          <a:prstGeom prst="straightConnector1">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2D238AF-1495-F429-0BAB-B8EC7C68610E}"/>
              </a:ext>
            </a:extLst>
          </p:cNvPr>
          <p:cNvCxnSpPr>
            <a:cxnSpLocks/>
            <a:stCxn id="16" idx="1"/>
          </p:cNvCxnSpPr>
          <p:nvPr/>
        </p:nvCxnSpPr>
        <p:spPr>
          <a:xfrm rot="10800000" flipV="1">
            <a:off x="2623687" y="4033082"/>
            <a:ext cx="2338210" cy="1522816"/>
          </a:xfrm>
          <a:prstGeom prst="bentConnector3">
            <a:avLst>
              <a:gd name="adj1" fmla="val 23743"/>
            </a:avLst>
          </a:prstGeom>
          <a:ln w="12700">
            <a:solidFill>
              <a:srgbClr val="696161"/>
            </a:solidFill>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82051FD3-7DAC-30D9-28C1-0255912DF63C}"/>
              </a:ext>
            </a:extLst>
          </p:cNvPr>
          <p:cNvCxnSpPr>
            <a:cxnSpLocks/>
            <a:stCxn id="13" idx="2"/>
          </p:cNvCxnSpPr>
          <p:nvPr/>
        </p:nvCxnSpPr>
        <p:spPr>
          <a:xfrm rot="5400000">
            <a:off x="2672994" y="4777351"/>
            <a:ext cx="1103463" cy="164323"/>
          </a:xfrm>
          <a:prstGeom prst="bentConnector3">
            <a:avLst/>
          </a:prstGeom>
          <a:ln w="12700">
            <a:solidFill>
              <a:srgbClr val="69616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6BC6270-6A9E-02AB-448B-E95E27799353}"/>
              </a:ext>
            </a:extLst>
          </p:cNvPr>
          <p:cNvSpPr/>
          <p:nvPr/>
        </p:nvSpPr>
        <p:spPr>
          <a:xfrm>
            <a:off x="2776979" y="2447460"/>
            <a:ext cx="3210794" cy="768588"/>
          </a:xfrm>
          <a:prstGeom prst="rect">
            <a:avLst/>
          </a:prstGeom>
          <a:solidFill>
            <a:srgbClr val="99FFCC"/>
          </a:solidFill>
        </p:spPr>
        <p:style>
          <a:lnRef idx="2">
            <a:schemeClr val="dk1"/>
          </a:lnRef>
          <a:fillRef idx="1">
            <a:schemeClr val="lt1"/>
          </a:fillRef>
          <a:effectRef idx="0">
            <a:schemeClr val="dk1"/>
          </a:effectRef>
          <a:fontRef idx="minor">
            <a:schemeClr val="dk1"/>
          </a:fontRef>
        </p:style>
        <p:txBody>
          <a:bodyPr rtlCol="0" anchor="t" anchorCtr="0"/>
          <a:lstStyle/>
          <a:p>
            <a:pPr algn="ctr"/>
            <a:r>
              <a:rPr lang="en-GB" sz="1000" dirty="0">
                <a:latin typeface="Calibri" panose="020F0502020204030204" pitchFamily="34" charset="0"/>
                <a:cs typeface="Calibri" panose="020F0502020204030204" pitchFamily="34" charset="0"/>
              </a:rPr>
              <a:t>TYK Gateway</a:t>
            </a:r>
          </a:p>
        </p:txBody>
      </p:sp>
      <p:sp>
        <p:nvSpPr>
          <p:cNvPr id="27" name="Rectangle 26">
            <a:extLst>
              <a:ext uri="{FF2B5EF4-FFF2-40B4-BE49-F238E27FC236}">
                <a16:creationId xmlns:a16="http://schemas.microsoft.com/office/drawing/2014/main" id="{2AC42D8D-537E-7E26-067F-42F041BBBD03}"/>
              </a:ext>
            </a:extLst>
          </p:cNvPr>
          <p:cNvSpPr/>
          <p:nvPr/>
        </p:nvSpPr>
        <p:spPr>
          <a:xfrm>
            <a:off x="4953769" y="2714685"/>
            <a:ext cx="785861" cy="308806"/>
          </a:xfrm>
          <a:prstGeom prst="rect">
            <a:avLst/>
          </a:prstGeom>
          <a:solidFill>
            <a:srgbClr val="99FFCC"/>
          </a:solidFill>
          <a:ln>
            <a:solidFill>
              <a:srgbClr val="F5786B"/>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latin typeface="Calibri" panose="020F0502020204030204" pitchFamily="34" charset="0"/>
                <a:cs typeface="Calibri" panose="020F0502020204030204" pitchFamily="34" charset="0"/>
              </a:rPr>
              <a:t>DT API Proxy</a:t>
            </a:r>
          </a:p>
        </p:txBody>
      </p:sp>
      <p:sp>
        <p:nvSpPr>
          <p:cNvPr id="28" name="Rectangle 27">
            <a:extLst>
              <a:ext uri="{FF2B5EF4-FFF2-40B4-BE49-F238E27FC236}">
                <a16:creationId xmlns:a16="http://schemas.microsoft.com/office/drawing/2014/main" id="{A93FFF7F-70E5-ADD4-4A4E-28B461A8824B}"/>
              </a:ext>
            </a:extLst>
          </p:cNvPr>
          <p:cNvSpPr/>
          <p:nvPr/>
        </p:nvSpPr>
        <p:spPr>
          <a:xfrm>
            <a:off x="3022266" y="2700858"/>
            <a:ext cx="785861" cy="308806"/>
          </a:xfrm>
          <a:prstGeom prst="rect">
            <a:avLst/>
          </a:prstGeom>
          <a:solidFill>
            <a:srgbClr val="99FFCC"/>
          </a:solidFill>
          <a:ln>
            <a:solidFill>
              <a:srgbClr val="F5786B"/>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latin typeface="Calibri" panose="020F0502020204030204" pitchFamily="34" charset="0"/>
                <a:cs typeface="Calibri" panose="020F0502020204030204" pitchFamily="34" charset="0"/>
              </a:rPr>
              <a:t>RT API Proxy</a:t>
            </a:r>
          </a:p>
        </p:txBody>
      </p:sp>
      <p:cxnSp>
        <p:nvCxnSpPr>
          <p:cNvPr id="29" name="Connector: Elbow 28">
            <a:extLst>
              <a:ext uri="{FF2B5EF4-FFF2-40B4-BE49-F238E27FC236}">
                <a16:creationId xmlns:a16="http://schemas.microsoft.com/office/drawing/2014/main" id="{E3F417B1-A566-48C1-F31B-BEFD53F0C24D}"/>
              </a:ext>
            </a:extLst>
          </p:cNvPr>
          <p:cNvCxnSpPr>
            <a:cxnSpLocks/>
            <a:stCxn id="27" idx="2"/>
            <a:endCxn id="16" idx="0"/>
          </p:cNvCxnSpPr>
          <p:nvPr/>
        </p:nvCxnSpPr>
        <p:spPr>
          <a:xfrm rot="16200000" flipH="1">
            <a:off x="5149246" y="3220945"/>
            <a:ext cx="734573" cy="339664"/>
          </a:xfrm>
          <a:prstGeom prst="bentConnector3">
            <a:avLst>
              <a:gd name="adj1" fmla="val 50000"/>
            </a:avLst>
          </a:prstGeom>
          <a:ln w="12700">
            <a:solidFill>
              <a:srgbClr val="696161"/>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17FF3D65-5E04-F309-CA22-5B449097BF1E}"/>
              </a:ext>
            </a:extLst>
          </p:cNvPr>
          <p:cNvCxnSpPr>
            <a:cxnSpLocks/>
            <a:stCxn id="28" idx="2"/>
            <a:endCxn id="13" idx="0"/>
          </p:cNvCxnSpPr>
          <p:nvPr/>
        </p:nvCxnSpPr>
        <p:spPr>
          <a:xfrm rot="5400000">
            <a:off x="2974967" y="3341584"/>
            <a:ext cx="772151" cy="108311"/>
          </a:xfrm>
          <a:prstGeom prst="bentConnector3">
            <a:avLst>
              <a:gd name="adj1" fmla="val 50000"/>
            </a:avLst>
          </a:prstGeom>
          <a:ln w="12700">
            <a:solidFill>
              <a:srgbClr val="69616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8F518BE-4E40-FC3C-7C6E-9F28A9D13122}"/>
              </a:ext>
            </a:extLst>
          </p:cNvPr>
          <p:cNvSpPr txBox="1"/>
          <p:nvPr/>
        </p:nvSpPr>
        <p:spPr>
          <a:xfrm>
            <a:off x="6507981" y="1297523"/>
            <a:ext cx="1341552" cy="246221"/>
          </a:xfrm>
          <a:prstGeom prst="rect">
            <a:avLst/>
          </a:prstGeom>
          <a:noFill/>
        </p:spPr>
        <p:txBody>
          <a:bodyPr wrap="square" rtlCol="0">
            <a:spAutoFit/>
          </a:bodyPr>
          <a:lstStyle/>
          <a:p>
            <a:pPr algn="ctr"/>
            <a:r>
              <a:rPr lang="en-GB" sz="1000" b="1" dirty="0">
                <a:latin typeface="Calibri" panose="020F0502020204030204" pitchFamily="34" charset="0"/>
                <a:cs typeface="Calibri" panose="020F0502020204030204" pitchFamily="34" charset="0"/>
              </a:rPr>
              <a:t>eForms Authors</a:t>
            </a:r>
            <a:r>
              <a:rPr lang="en-GB" sz="1000" dirty="0">
                <a:latin typeface="Calibri" panose="020F0502020204030204" pitchFamily="34" charset="0"/>
                <a:cs typeface="Calibri" panose="020F0502020204030204" pitchFamily="34" charset="0"/>
              </a:rPr>
              <a:t> </a:t>
            </a:r>
          </a:p>
        </p:txBody>
      </p:sp>
      <p:pic>
        <p:nvPicPr>
          <p:cNvPr id="32" name="Graphic 31" descr="User">
            <a:extLst>
              <a:ext uri="{FF2B5EF4-FFF2-40B4-BE49-F238E27FC236}">
                <a16:creationId xmlns:a16="http://schemas.microsoft.com/office/drawing/2014/main" id="{0CE63DB1-C544-973A-0268-11163B4A48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61882" y="1197322"/>
            <a:ext cx="404556" cy="404556"/>
          </a:xfrm>
          <a:prstGeom prst="rect">
            <a:avLst/>
          </a:prstGeom>
        </p:spPr>
      </p:pic>
      <p:pic>
        <p:nvPicPr>
          <p:cNvPr id="33" name="Graphic 32" descr="User">
            <a:extLst>
              <a:ext uri="{FF2B5EF4-FFF2-40B4-BE49-F238E27FC236}">
                <a16:creationId xmlns:a16="http://schemas.microsoft.com/office/drawing/2014/main" id="{549EA527-A125-2C79-112C-CA6DB0B09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25188" y="1217545"/>
            <a:ext cx="404556" cy="404556"/>
          </a:xfrm>
          <a:prstGeom prst="rect">
            <a:avLst/>
          </a:prstGeom>
        </p:spPr>
      </p:pic>
      <p:sp>
        <p:nvSpPr>
          <p:cNvPr id="34" name="TextBox 33">
            <a:extLst>
              <a:ext uri="{FF2B5EF4-FFF2-40B4-BE49-F238E27FC236}">
                <a16:creationId xmlns:a16="http://schemas.microsoft.com/office/drawing/2014/main" id="{DD208BBF-8640-D6CE-6915-C383F625FEC4}"/>
              </a:ext>
            </a:extLst>
          </p:cNvPr>
          <p:cNvSpPr txBox="1"/>
          <p:nvPr/>
        </p:nvSpPr>
        <p:spPr>
          <a:xfrm>
            <a:off x="1946975" y="1505704"/>
            <a:ext cx="1182343" cy="246221"/>
          </a:xfrm>
          <a:prstGeom prst="rect">
            <a:avLst/>
          </a:prstGeom>
          <a:noFill/>
        </p:spPr>
        <p:txBody>
          <a:bodyPr wrap="square" rtlCol="0">
            <a:spAutoFit/>
          </a:bodyPr>
          <a:lstStyle/>
          <a:p>
            <a:pPr algn="r"/>
            <a:r>
              <a:rPr lang="en-GB" sz="1000" b="1" dirty="0">
                <a:latin typeface="Calibri" panose="020F0502020204030204" pitchFamily="34" charset="0"/>
                <a:cs typeface="Calibri" panose="020F0502020204030204" pitchFamily="34" charset="0"/>
              </a:rPr>
              <a:t>Internal Users</a:t>
            </a:r>
          </a:p>
        </p:txBody>
      </p:sp>
      <p:sp>
        <p:nvSpPr>
          <p:cNvPr id="35" name="Rectangle 34">
            <a:extLst>
              <a:ext uri="{FF2B5EF4-FFF2-40B4-BE49-F238E27FC236}">
                <a16:creationId xmlns:a16="http://schemas.microsoft.com/office/drawing/2014/main" id="{D1C9A3A1-5B89-BCAF-89E1-9947EFCB6E97}"/>
              </a:ext>
            </a:extLst>
          </p:cNvPr>
          <p:cNvSpPr/>
          <p:nvPr/>
        </p:nvSpPr>
        <p:spPr>
          <a:xfrm>
            <a:off x="3291473" y="1307458"/>
            <a:ext cx="1151505" cy="589660"/>
          </a:xfrm>
          <a:prstGeom prst="rect">
            <a:avLst/>
          </a:prstGeom>
          <a:noFill/>
          <a:ln w="9525">
            <a:solidFill>
              <a:schemeClr val="accent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a:r>
              <a:rPr lang="en-US" sz="1000" b="1" dirty="0">
                <a:solidFill>
                  <a:schemeClr val="tx1"/>
                </a:solidFill>
              </a:rPr>
              <a:t>VCS/VCSe</a:t>
            </a:r>
            <a:endParaRPr lang="en-GB" sz="1000" b="1" dirty="0" err="1">
              <a:solidFill>
                <a:schemeClr val="tx1"/>
              </a:solidFill>
            </a:endParaRPr>
          </a:p>
        </p:txBody>
      </p:sp>
      <p:sp>
        <p:nvSpPr>
          <p:cNvPr id="36" name="Rectangle 35">
            <a:extLst>
              <a:ext uri="{FF2B5EF4-FFF2-40B4-BE49-F238E27FC236}">
                <a16:creationId xmlns:a16="http://schemas.microsoft.com/office/drawing/2014/main" id="{1DD73220-F5E1-8CF5-BA6C-06F644B1498F}"/>
              </a:ext>
            </a:extLst>
          </p:cNvPr>
          <p:cNvSpPr/>
          <p:nvPr/>
        </p:nvSpPr>
        <p:spPr>
          <a:xfrm>
            <a:off x="5235115" y="1250267"/>
            <a:ext cx="1151505" cy="588795"/>
          </a:xfrm>
          <a:prstGeom prst="rect">
            <a:avLst/>
          </a:prstGeom>
          <a:noFill/>
          <a:ln w="9525">
            <a:solidFill>
              <a:schemeClr val="accent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a:r>
              <a:rPr lang="en-US" sz="1000" b="1" dirty="0">
                <a:solidFill>
                  <a:schemeClr val="tx1"/>
                </a:solidFill>
              </a:rPr>
              <a:t>VCS/VCSe</a:t>
            </a:r>
            <a:endParaRPr lang="en-GB" sz="1000" b="1" dirty="0" err="1">
              <a:solidFill>
                <a:schemeClr val="tx1"/>
              </a:solidFill>
            </a:endParaRPr>
          </a:p>
        </p:txBody>
      </p:sp>
      <p:sp>
        <p:nvSpPr>
          <p:cNvPr id="37" name="Rectangle 36">
            <a:extLst>
              <a:ext uri="{FF2B5EF4-FFF2-40B4-BE49-F238E27FC236}">
                <a16:creationId xmlns:a16="http://schemas.microsoft.com/office/drawing/2014/main" id="{DD954896-F71C-8C6E-AD01-544AF8D5DC48}"/>
              </a:ext>
            </a:extLst>
          </p:cNvPr>
          <p:cNvSpPr/>
          <p:nvPr/>
        </p:nvSpPr>
        <p:spPr>
          <a:xfrm>
            <a:off x="5369118" y="1450508"/>
            <a:ext cx="785861" cy="262827"/>
          </a:xfrm>
          <a:prstGeom prst="rect">
            <a:avLst/>
          </a:prstGeom>
          <a:solidFill>
            <a:srgbClr val="99FFCC"/>
          </a:solidFill>
          <a:ln>
            <a:solidFill>
              <a:srgbClr val="F5786B"/>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latin typeface="Calibri" panose="020F0502020204030204" pitchFamily="34" charset="0"/>
                <a:cs typeface="Calibri" panose="020F0502020204030204" pitchFamily="34" charset="0"/>
              </a:rPr>
              <a:t>DT SPA (Browser)</a:t>
            </a:r>
          </a:p>
        </p:txBody>
      </p:sp>
      <p:sp>
        <p:nvSpPr>
          <p:cNvPr id="38" name="Rectangle 37">
            <a:extLst>
              <a:ext uri="{FF2B5EF4-FFF2-40B4-BE49-F238E27FC236}">
                <a16:creationId xmlns:a16="http://schemas.microsoft.com/office/drawing/2014/main" id="{82410F82-870A-B882-5447-B1E22F34DDC9}"/>
              </a:ext>
            </a:extLst>
          </p:cNvPr>
          <p:cNvSpPr/>
          <p:nvPr/>
        </p:nvSpPr>
        <p:spPr>
          <a:xfrm>
            <a:off x="3429544" y="1487407"/>
            <a:ext cx="785861" cy="322265"/>
          </a:xfrm>
          <a:prstGeom prst="rect">
            <a:avLst/>
          </a:prstGeom>
          <a:solidFill>
            <a:srgbClr val="99FFCC"/>
          </a:solidFill>
          <a:ln>
            <a:solidFill>
              <a:srgbClr val="F5786B"/>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latin typeface="Calibri" panose="020F0502020204030204" pitchFamily="34" charset="0"/>
                <a:cs typeface="Calibri" panose="020F0502020204030204" pitchFamily="34" charset="0"/>
              </a:rPr>
              <a:t>RT SPA (Browser)</a:t>
            </a:r>
          </a:p>
        </p:txBody>
      </p:sp>
      <p:sp>
        <p:nvSpPr>
          <p:cNvPr id="39" name="TextBox 38">
            <a:extLst>
              <a:ext uri="{FF2B5EF4-FFF2-40B4-BE49-F238E27FC236}">
                <a16:creationId xmlns:a16="http://schemas.microsoft.com/office/drawing/2014/main" id="{BF402ECD-9216-3FC3-A067-19F3B0C24456}"/>
              </a:ext>
            </a:extLst>
          </p:cNvPr>
          <p:cNvSpPr txBox="1"/>
          <p:nvPr/>
        </p:nvSpPr>
        <p:spPr>
          <a:xfrm>
            <a:off x="3501277" y="2014985"/>
            <a:ext cx="785861" cy="152578"/>
          </a:xfrm>
          <a:prstGeom prst="rect">
            <a:avLst/>
          </a:prstGeom>
          <a:noFill/>
        </p:spPr>
        <p:txBody>
          <a:bodyPr wrap="square" lIns="0" tIns="0" rIns="0" bIns="0" rtlCol="0">
            <a:noAutofit/>
          </a:bodyPr>
          <a:lstStyle/>
          <a:p>
            <a:r>
              <a:rPr lang="en-US" sz="800" dirty="0">
                <a:latin typeface="Arial" panose="020B0604020202020204" pitchFamily="34" charset="0"/>
                <a:cs typeface="Arial" panose="020B0604020202020204" pitchFamily="34" charset="0"/>
              </a:rPr>
              <a:t>HTTPS</a:t>
            </a:r>
            <a:r>
              <a:rPr lang="en-US" sz="800" b="1" dirty="0">
                <a:latin typeface="Arial" panose="020B0604020202020204" pitchFamily="34" charset="0"/>
                <a:cs typeface="Arial" panose="020B0604020202020204" pitchFamily="34" charset="0"/>
              </a:rPr>
              <a:t>/</a:t>
            </a:r>
            <a:r>
              <a:rPr lang="en-US" sz="800" dirty="0">
                <a:latin typeface="Arial" panose="020B0604020202020204" pitchFamily="34" charset="0"/>
                <a:cs typeface="Arial" panose="020B0604020202020204" pitchFamily="34" charset="0"/>
              </a:rPr>
              <a:t>REST</a:t>
            </a:r>
            <a:endParaRPr lang="en-GB" sz="800" dirty="0" err="1">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1094A6C-022F-AC21-B7E0-9A179F300B83}"/>
              </a:ext>
            </a:extLst>
          </p:cNvPr>
          <p:cNvSpPr txBox="1"/>
          <p:nvPr/>
        </p:nvSpPr>
        <p:spPr>
          <a:xfrm>
            <a:off x="5131507" y="2175189"/>
            <a:ext cx="785861" cy="152578"/>
          </a:xfrm>
          <a:prstGeom prst="rect">
            <a:avLst/>
          </a:prstGeom>
          <a:noFill/>
        </p:spPr>
        <p:txBody>
          <a:bodyPr wrap="square" lIns="0" tIns="0" rIns="0" bIns="0" rtlCol="0">
            <a:noAutofit/>
          </a:bodyPr>
          <a:lstStyle/>
          <a:p>
            <a:r>
              <a:rPr lang="en-US" sz="800" dirty="0">
                <a:latin typeface="Arial" panose="020B0604020202020204" pitchFamily="34" charset="0"/>
                <a:cs typeface="Arial" panose="020B0604020202020204" pitchFamily="34" charset="0"/>
              </a:rPr>
              <a:t>HTTPS</a:t>
            </a:r>
            <a:r>
              <a:rPr lang="en-US" sz="800" b="1" dirty="0">
                <a:latin typeface="Arial" panose="020B0604020202020204" pitchFamily="34" charset="0"/>
                <a:cs typeface="Arial" panose="020B0604020202020204" pitchFamily="34" charset="0"/>
              </a:rPr>
              <a:t>/</a:t>
            </a:r>
            <a:r>
              <a:rPr lang="en-US" sz="800" dirty="0">
                <a:latin typeface="Arial" panose="020B0604020202020204" pitchFamily="34" charset="0"/>
                <a:cs typeface="Arial" panose="020B0604020202020204" pitchFamily="34" charset="0"/>
              </a:rPr>
              <a:t>REST</a:t>
            </a:r>
            <a:endParaRPr lang="en-GB" sz="800" dirty="0" err="1">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2C74523-212F-D19B-58C2-ADD2D5BBB6D2}"/>
              </a:ext>
            </a:extLst>
          </p:cNvPr>
          <p:cNvSpPr txBox="1"/>
          <p:nvPr/>
        </p:nvSpPr>
        <p:spPr>
          <a:xfrm>
            <a:off x="3435592" y="3434105"/>
            <a:ext cx="785861" cy="171690"/>
          </a:xfrm>
          <a:prstGeom prst="rect">
            <a:avLst/>
          </a:prstGeom>
          <a:noFill/>
        </p:spPr>
        <p:txBody>
          <a:bodyPr wrap="square" lIns="0" tIns="0" rIns="0" bIns="0" rtlCol="0">
            <a:noAutofit/>
          </a:bodyPr>
          <a:lstStyle/>
          <a:p>
            <a:r>
              <a:rPr lang="en-US" sz="800" dirty="0">
                <a:latin typeface="Arial" panose="020B0604020202020204" pitchFamily="34" charset="0"/>
                <a:cs typeface="Arial" panose="020B0604020202020204" pitchFamily="34" charset="0"/>
              </a:rPr>
              <a:t>HTTPS</a:t>
            </a:r>
            <a:r>
              <a:rPr lang="en-US" sz="800" b="1" dirty="0">
                <a:latin typeface="Arial" panose="020B0604020202020204" pitchFamily="34" charset="0"/>
                <a:cs typeface="Arial" panose="020B0604020202020204" pitchFamily="34" charset="0"/>
              </a:rPr>
              <a:t>/</a:t>
            </a:r>
            <a:r>
              <a:rPr lang="en-US" sz="800" dirty="0">
                <a:latin typeface="Arial" panose="020B0604020202020204" pitchFamily="34" charset="0"/>
                <a:cs typeface="Arial" panose="020B0604020202020204" pitchFamily="34" charset="0"/>
              </a:rPr>
              <a:t>REST</a:t>
            </a:r>
            <a:endParaRPr lang="en-GB" sz="800" dirty="0" err="1">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CA8F443F-E524-CBCE-5AC4-28DEA4C5223E}"/>
              </a:ext>
            </a:extLst>
          </p:cNvPr>
          <p:cNvSpPr txBox="1"/>
          <p:nvPr/>
        </p:nvSpPr>
        <p:spPr>
          <a:xfrm>
            <a:off x="5003671" y="3460720"/>
            <a:ext cx="785861" cy="152578"/>
          </a:xfrm>
          <a:prstGeom prst="rect">
            <a:avLst/>
          </a:prstGeom>
          <a:noFill/>
        </p:spPr>
        <p:txBody>
          <a:bodyPr wrap="square" lIns="0" tIns="0" rIns="0" bIns="0" rtlCol="0">
            <a:noAutofit/>
          </a:bodyPr>
          <a:lstStyle/>
          <a:p>
            <a:r>
              <a:rPr lang="en-US" sz="800" dirty="0">
                <a:latin typeface="Arial" panose="020B0604020202020204" pitchFamily="34" charset="0"/>
                <a:cs typeface="Arial" panose="020B0604020202020204" pitchFamily="34" charset="0"/>
              </a:rPr>
              <a:t>HTTPS</a:t>
            </a:r>
            <a:r>
              <a:rPr lang="en-US" sz="800" b="1" dirty="0">
                <a:latin typeface="Arial" panose="020B0604020202020204" pitchFamily="34" charset="0"/>
                <a:cs typeface="Arial" panose="020B0604020202020204" pitchFamily="34" charset="0"/>
              </a:rPr>
              <a:t>/</a:t>
            </a:r>
            <a:r>
              <a:rPr lang="en-US" sz="800" dirty="0">
                <a:latin typeface="Arial" panose="020B0604020202020204" pitchFamily="34" charset="0"/>
                <a:cs typeface="Arial" panose="020B0604020202020204" pitchFamily="34" charset="0"/>
              </a:rPr>
              <a:t>REST</a:t>
            </a:r>
            <a:endParaRPr lang="en-GB" sz="800" dirty="0" err="1">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B62DADCC-1E9B-667C-3EA6-CF14236B93A8}"/>
              </a:ext>
            </a:extLst>
          </p:cNvPr>
          <p:cNvSpPr txBox="1"/>
          <p:nvPr/>
        </p:nvSpPr>
        <p:spPr>
          <a:xfrm>
            <a:off x="5830709" y="4706934"/>
            <a:ext cx="785861" cy="152578"/>
          </a:xfrm>
          <a:prstGeom prst="rect">
            <a:avLst/>
          </a:prstGeom>
          <a:noFill/>
        </p:spPr>
        <p:txBody>
          <a:bodyPr wrap="square" lIns="0" tIns="0" rIns="0" bIns="0" rtlCol="0">
            <a:noAutofit/>
          </a:bodyPr>
          <a:lstStyle/>
          <a:p>
            <a:r>
              <a:rPr lang="en-US" sz="800" dirty="0">
                <a:latin typeface="Arial" panose="020B0604020202020204" pitchFamily="34" charset="0"/>
                <a:cs typeface="Arial" panose="020B0604020202020204" pitchFamily="34" charset="0"/>
              </a:rPr>
              <a:t>HTTPS</a:t>
            </a:r>
            <a:r>
              <a:rPr lang="en-US" sz="800" b="1" dirty="0">
                <a:latin typeface="Arial" panose="020B0604020202020204" pitchFamily="34" charset="0"/>
                <a:cs typeface="Arial" panose="020B0604020202020204" pitchFamily="34" charset="0"/>
              </a:rPr>
              <a:t>/</a:t>
            </a:r>
            <a:r>
              <a:rPr lang="en-US" sz="800" dirty="0">
                <a:latin typeface="Arial" panose="020B0604020202020204" pitchFamily="34" charset="0"/>
                <a:cs typeface="Arial" panose="020B0604020202020204" pitchFamily="34" charset="0"/>
              </a:rPr>
              <a:t>REST</a:t>
            </a:r>
            <a:endParaRPr lang="en-GB" sz="800" dirty="0" err="1">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4B08076A-B6C2-6F49-985A-05087522A9EF}"/>
              </a:ext>
            </a:extLst>
          </p:cNvPr>
          <p:cNvSpPr txBox="1"/>
          <p:nvPr/>
        </p:nvSpPr>
        <p:spPr>
          <a:xfrm>
            <a:off x="4168941" y="4443241"/>
            <a:ext cx="920983" cy="151445"/>
          </a:xfrm>
          <a:prstGeom prst="rect">
            <a:avLst/>
          </a:prstGeom>
          <a:noFill/>
        </p:spPr>
        <p:txBody>
          <a:bodyPr wrap="square" lIns="0" tIns="0" rIns="0" bIns="0" rtlCol="0">
            <a:noAutofit/>
          </a:bodyPr>
          <a:lstStyle/>
          <a:p>
            <a:r>
              <a:rPr lang="en-US" sz="800" dirty="0">
                <a:latin typeface="Arial" panose="020B0604020202020204" pitchFamily="34" charset="0"/>
                <a:cs typeface="Arial" panose="020B0604020202020204" pitchFamily="34" charset="0"/>
              </a:rPr>
              <a:t>MongoDB-Java-Driver</a:t>
            </a:r>
            <a:endParaRPr lang="en-GB" sz="800" dirty="0" err="1">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D30B7F9B-E54F-B0AB-81A1-ED467ABB0028}"/>
              </a:ext>
            </a:extLst>
          </p:cNvPr>
          <p:cNvSpPr txBox="1"/>
          <p:nvPr/>
        </p:nvSpPr>
        <p:spPr>
          <a:xfrm>
            <a:off x="3866715" y="5756823"/>
            <a:ext cx="1021779" cy="292191"/>
          </a:xfrm>
          <a:prstGeom prst="rect">
            <a:avLst/>
          </a:prstGeom>
          <a:noFill/>
        </p:spPr>
        <p:txBody>
          <a:bodyPr wrap="square" lIns="0" tIns="0" rIns="0" bIns="0" rtlCol="0">
            <a:noAutofit/>
          </a:bodyPr>
          <a:lstStyle/>
          <a:p>
            <a:pPr algn="ctr"/>
            <a:r>
              <a:rPr lang="en-US" sz="800" dirty="0">
                <a:latin typeface="Arial" panose="020B0604020202020204" pitchFamily="34" charset="0"/>
                <a:cs typeface="Arial" panose="020B0604020202020204" pitchFamily="34" charset="0"/>
              </a:rPr>
              <a:t>MongoDB Change</a:t>
            </a:r>
          </a:p>
          <a:p>
            <a:pPr algn="ctr"/>
            <a:r>
              <a:rPr lang="en-US" sz="800" dirty="0">
                <a:latin typeface="Arial" panose="020B0604020202020204" pitchFamily="34" charset="0"/>
                <a:cs typeface="Arial" panose="020B0604020202020204" pitchFamily="34" charset="0"/>
              </a:rPr>
              <a:t> Streams</a:t>
            </a:r>
            <a:endParaRPr lang="en-GB" sz="800" dirty="0" err="1">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A646DC8-D8EA-A0A0-5E7B-CF8B97616755}"/>
              </a:ext>
            </a:extLst>
          </p:cNvPr>
          <p:cNvSpPr txBox="1"/>
          <p:nvPr/>
        </p:nvSpPr>
        <p:spPr>
          <a:xfrm>
            <a:off x="3290312" y="4908509"/>
            <a:ext cx="920983" cy="151445"/>
          </a:xfrm>
          <a:prstGeom prst="rect">
            <a:avLst/>
          </a:prstGeom>
          <a:noFill/>
        </p:spPr>
        <p:txBody>
          <a:bodyPr wrap="square" lIns="0" tIns="0" rIns="0" bIns="0" rtlCol="0">
            <a:noAutofit/>
          </a:bodyPr>
          <a:lstStyle/>
          <a:p>
            <a:r>
              <a:rPr lang="en-US" sz="800" dirty="0">
                <a:latin typeface="Arial" panose="020B0604020202020204" pitchFamily="34" charset="0"/>
                <a:cs typeface="Arial" panose="020B0604020202020204" pitchFamily="34" charset="0"/>
              </a:rPr>
              <a:t>MongoDB-Java-Driver</a:t>
            </a:r>
            <a:endParaRPr lang="en-GB" sz="800" dirty="0" err="1">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B2244B92-5F62-5CA1-42B8-4E7E050B2DA9}"/>
              </a:ext>
            </a:extLst>
          </p:cNvPr>
          <p:cNvSpPr/>
          <p:nvPr/>
        </p:nvSpPr>
        <p:spPr>
          <a:xfrm>
            <a:off x="6154979" y="2402274"/>
            <a:ext cx="2251336" cy="826074"/>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t" anchorCtr="0"/>
          <a:lstStyle/>
          <a:p>
            <a:pPr algn="ctr"/>
            <a:r>
              <a:rPr lang="en-GB" sz="1000" dirty="0">
                <a:latin typeface="Calibri" panose="020F0502020204030204" pitchFamily="34" charset="0"/>
                <a:cs typeface="Calibri" panose="020F0502020204030204" pitchFamily="34" charset="0"/>
              </a:rPr>
              <a:t>Identity &amp; Access Management (IAM) </a:t>
            </a:r>
          </a:p>
        </p:txBody>
      </p:sp>
      <p:cxnSp>
        <p:nvCxnSpPr>
          <p:cNvPr id="48" name="Connector: Elbow 47">
            <a:extLst>
              <a:ext uri="{FF2B5EF4-FFF2-40B4-BE49-F238E27FC236}">
                <a16:creationId xmlns:a16="http://schemas.microsoft.com/office/drawing/2014/main" id="{563CABFB-DCDE-94AA-5278-C589B4288C41}"/>
              </a:ext>
            </a:extLst>
          </p:cNvPr>
          <p:cNvCxnSpPr>
            <a:cxnSpLocks/>
            <a:stCxn id="38" idx="2"/>
            <a:endCxn id="28" idx="0"/>
          </p:cNvCxnSpPr>
          <p:nvPr/>
        </p:nvCxnSpPr>
        <p:spPr>
          <a:xfrm rot="5400000">
            <a:off x="3173243" y="2051626"/>
            <a:ext cx="891186" cy="407278"/>
          </a:xfrm>
          <a:prstGeom prst="bentConnector3">
            <a:avLst/>
          </a:prstGeom>
          <a:ln w="12700">
            <a:solidFill>
              <a:srgbClr val="696161"/>
            </a:solidFill>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18037176-11C6-FA11-64FC-FCB5C0A34571}"/>
              </a:ext>
            </a:extLst>
          </p:cNvPr>
          <p:cNvCxnSpPr>
            <a:cxnSpLocks/>
            <a:stCxn id="37" idx="2"/>
            <a:endCxn id="27" idx="0"/>
          </p:cNvCxnSpPr>
          <p:nvPr/>
        </p:nvCxnSpPr>
        <p:spPr>
          <a:xfrm rot="5400000">
            <a:off x="5053700" y="2006336"/>
            <a:ext cx="1001350" cy="415349"/>
          </a:xfrm>
          <a:prstGeom prst="bentConnector3">
            <a:avLst/>
          </a:prstGeom>
          <a:ln w="12700">
            <a:solidFill>
              <a:srgbClr val="69616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5A756F5-B21B-85FB-797D-1D0EB675D2B9}"/>
              </a:ext>
            </a:extLst>
          </p:cNvPr>
          <p:cNvSpPr/>
          <p:nvPr/>
        </p:nvSpPr>
        <p:spPr>
          <a:xfrm>
            <a:off x="6911122" y="2649370"/>
            <a:ext cx="990499" cy="395754"/>
          </a:xfrm>
          <a:prstGeom prst="rect">
            <a:avLst/>
          </a:prstGeom>
          <a:solidFill>
            <a:srgbClr val="99FFCC"/>
          </a:solidFill>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latin typeface="Calibri" panose="020F0502020204030204" pitchFamily="34" charset="0"/>
                <a:cs typeface="Calibri" panose="020F0502020204030204" pitchFamily="34" charset="0"/>
              </a:rPr>
              <a:t>Ping Federate</a:t>
            </a:r>
          </a:p>
        </p:txBody>
      </p:sp>
      <p:cxnSp>
        <p:nvCxnSpPr>
          <p:cNvPr id="51" name="Connector: Elbow 50">
            <a:extLst>
              <a:ext uri="{FF2B5EF4-FFF2-40B4-BE49-F238E27FC236}">
                <a16:creationId xmlns:a16="http://schemas.microsoft.com/office/drawing/2014/main" id="{98C27DE0-A2E7-3452-306F-F0C066A0C4DF}"/>
              </a:ext>
            </a:extLst>
          </p:cNvPr>
          <p:cNvCxnSpPr>
            <a:cxnSpLocks/>
            <a:stCxn id="26" idx="3"/>
            <a:endCxn id="50" idx="1"/>
          </p:cNvCxnSpPr>
          <p:nvPr/>
        </p:nvCxnSpPr>
        <p:spPr>
          <a:xfrm>
            <a:off x="5987773" y="2831754"/>
            <a:ext cx="923349" cy="15493"/>
          </a:xfrm>
          <a:prstGeom prst="bentConnector3">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0329ED78-DDE4-763B-0FA6-0EEE2FB74B08}"/>
              </a:ext>
            </a:extLst>
          </p:cNvPr>
          <p:cNvCxnSpPr>
            <a:cxnSpLocks/>
            <a:stCxn id="37" idx="3"/>
            <a:endCxn id="50" idx="0"/>
          </p:cNvCxnSpPr>
          <p:nvPr/>
        </p:nvCxnSpPr>
        <p:spPr>
          <a:xfrm>
            <a:off x="6154979" y="1581922"/>
            <a:ext cx="1251393" cy="1067448"/>
          </a:xfrm>
          <a:prstGeom prst="bentConnector2">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190B5139-D108-4A4E-B07D-6F3E355DC304}"/>
              </a:ext>
            </a:extLst>
          </p:cNvPr>
          <p:cNvCxnSpPr>
            <a:cxnSpLocks/>
            <a:stCxn id="38" idx="3"/>
          </p:cNvCxnSpPr>
          <p:nvPr/>
        </p:nvCxnSpPr>
        <p:spPr>
          <a:xfrm>
            <a:off x="4215405" y="1648540"/>
            <a:ext cx="3190966" cy="366445"/>
          </a:xfrm>
          <a:prstGeom prst="bentConnector3">
            <a:avLst>
              <a:gd name="adj1" fmla="val 23983"/>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2C85660F-FF7C-0BE2-D7E0-A2C0E8B33D60}"/>
              </a:ext>
            </a:extLst>
          </p:cNvPr>
          <p:cNvPicPr>
            <a:picLocks noChangeAspect="1"/>
          </p:cNvPicPr>
          <p:nvPr/>
        </p:nvPicPr>
        <p:blipFill>
          <a:blip r:embed="rId7"/>
          <a:stretch>
            <a:fillRect/>
          </a:stretch>
        </p:blipFill>
        <p:spPr>
          <a:xfrm>
            <a:off x="6616570" y="7241433"/>
            <a:ext cx="1673929" cy="282697"/>
          </a:xfrm>
          <a:prstGeom prst="rect">
            <a:avLst/>
          </a:prstGeom>
        </p:spPr>
      </p:pic>
      <p:sp>
        <p:nvSpPr>
          <p:cNvPr id="55" name="Rectangle 54">
            <a:extLst>
              <a:ext uri="{FF2B5EF4-FFF2-40B4-BE49-F238E27FC236}">
                <a16:creationId xmlns:a16="http://schemas.microsoft.com/office/drawing/2014/main" id="{3007FD0E-DB17-B845-D074-E36AB998E099}"/>
              </a:ext>
            </a:extLst>
          </p:cNvPr>
          <p:cNvSpPr/>
          <p:nvPr/>
        </p:nvSpPr>
        <p:spPr>
          <a:xfrm>
            <a:off x="8065503" y="5493717"/>
            <a:ext cx="1525737" cy="407617"/>
          </a:xfrm>
          <a:prstGeom prst="rect">
            <a:avLst/>
          </a:prstGeom>
          <a:solidFill>
            <a:srgbClr val="99FFCC"/>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latin typeface="Calibri" panose="020F0502020204030204" pitchFamily="34" charset="0"/>
                <a:cs typeface="Calibri" panose="020F0502020204030204" pitchFamily="34" charset="0"/>
              </a:rPr>
              <a:t>O</a:t>
            </a:r>
            <a:r>
              <a:rPr lang="en-GB" sz="1200" dirty="0">
                <a:latin typeface="Calibri" panose="020F0502020204030204" pitchFamily="34" charset="0"/>
                <a:cs typeface="Calibri" panose="020F0502020204030204" pitchFamily="34" charset="0"/>
              </a:rPr>
              <a:t>utlook</a:t>
            </a:r>
          </a:p>
          <a:p>
            <a:pPr algn="ctr"/>
            <a:r>
              <a:rPr lang="en-GB" sz="1200" dirty="0">
                <a:latin typeface="Calibri" panose="020F0502020204030204" pitchFamily="34" charset="0"/>
                <a:cs typeface="Calibri" panose="020F0502020204030204" pitchFamily="34" charset="0"/>
              </a:rPr>
              <a:t>(mailboxes)</a:t>
            </a:r>
          </a:p>
        </p:txBody>
      </p:sp>
      <p:pic>
        <p:nvPicPr>
          <p:cNvPr id="56" name="Graphic 55" descr="User">
            <a:extLst>
              <a:ext uri="{FF2B5EF4-FFF2-40B4-BE49-F238E27FC236}">
                <a16:creationId xmlns:a16="http://schemas.microsoft.com/office/drawing/2014/main" id="{0207DB5E-0680-4E24-A75F-510FD75F8A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8504" y="5979738"/>
            <a:ext cx="404556" cy="404556"/>
          </a:xfrm>
          <a:prstGeom prst="rect">
            <a:avLst/>
          </a:prstGeom>
        </p:spPr>
      </p:pic>
      <p:sp>
        <p:nvSpPr>
          <p:cNvPr id="57" name="TextBox 56">
            <a:extLst>
              <a:ext uri="{FF2B5EF4-FFF2-40B4-BE49-F238E27FC236}">
                <a16:creationId xmlns:a16="http://schemas.microsoft.com/office/drawing/2014/main" id="{89D67A8C-5052-C168-163B-FA9C695B1BAB}"/>
              </a:ext>
            </a:extLst>
          </p:cNvPr>
          <p:cNvSpPr txBox="1"/>
          <p:nvPr/>
        </p:nvSpPr>
        <p:spPr>
          <a:xfrm>
            <a:off x="8097173" y="6418258"/>
            <a:ext cx="1330987" cy="276999"/>
          </a:xfrm>
          <a:prstGeom prst="rect">
            <a:avLst/>
          </a:prstGeom>
          <a:noFill/>
        </p:spPr>
        <p:txBody>
          <a:bodyPr wrap="square" rtlCol="0">
            <a:spAutoFit/>
          </a:bodyPr>
          <a:lstStyle/>
          <a:p>
            <a:pPr algn="ctr"/>
            <a:r>
              <a:rPr lang="en-GB" sz="1200" dirty="0">
                <a:latin typeface="Calibri" panose="020F0502020204030204" pitchFamily="34" charset="0"/>
                <a:cs typeface="Calibri" panose="020F0502020204030204" pitchFamily="34" charset="0"/>
              </a:rPr>
              <a:t>Ops staff </a:t>
            </a:r>
          </a:p>
        </p:txBody>
      </p:sp>
      <p:sp>
        <p:nvSpPr>
          <p:cNvPr id="58" name="TextBox 57">
            <a:extLst>
              <a:ext uri="{FF2B5EF4-FFF2-40B4-BE49-F238E27FC236}">
                <a16:creationId xmlns:a16="http://schemas.microsoft.com/office/drawing/2014/main" id="{A8AF9972-2E68-63E8-96A0-0E160AAD7B1D}"/>
              </a:ext>
            </a:extLst>
          </p:cNvPr>
          <p:cNvSpPr txBox="1"/>
          <p:nvPr/>
        </p:nvSpPr>
        <p:spPr>
          <a:xfrm>
            <a:off x="7102264" y="5532805"/>
            <a:ext cx="963239" cy="253216"/>
          </a:xfrm>
          <a:prstGeom prst="rect">
            <a:avLst/>
          </a:prstGeom>
          <a:noFill/>
        </p:spPr>
        <p:txBody>
          <a:bodyPr wrap="square" lIns="0" tIns="0" rIns="0" bIns="0" rtlCol="0">
            <a:noAutofit/>
          </a:bodyPr>
          <a:lstStyle/>
          <a:p>
            <a:r>
              <a:rPr lang="en-US" sz="900" dirty="0">
                <a:latin typeface="Arial" panose="020B0604020202020204" pitchFamily="34" charset="0"/>
                <a:cs typeface="Arial" panose="020B0604020202020204" pitchFamily="34" charset="0"/>
              </a:rPr>
              <a:t>SMTP/ IronPort</a:t>
            </a:r>
            <a:endParaRPr lang="en-GB" sz="900" dirty="0" err="1">
              <a:latin typeface="Arial" panose="020B0604020202020204" pitchFamily="34" charset="0"/>
              <a:cs typeface="Arial" panose="020B0604020202020204" pitchFamily="34" charset="0"/>
            </a:endParaRPr>
          </a:p>
        </p:txBody>
      </p:sp>
      <p:cxnSp>
        <p:nvCxnSpPr>
          <p:cNvPr id="59" name="Connector: Elbow 58">
            <a:extLst>
              <a:ext uri="{FF2B5EF4-FFF2-40B4-BE49-F238E27FC236}">
                <a16:creationId xmlns:a16="http://schemas.microsoft.com/office/drawing/2014/main" id="{71570D3F-2159-8146-C9C7-076F5E149D81}"/>
              </a:ext>
            </a:extLst>
          </p:cNvPr>
          <p:cNvCxnSpPr>
            <a:cxnSpLocks/>
            <a:endCxn id="55" idx="1"/>
          </p:cNvCxnSpPr>
          <p:nvPr/>
        </p:nvCxnSpPr>
        <p:spPr>
          <a:xfrm flipV="1">
            <a:off x="6668822" y="5697526"/>
            <a:ext cx="1396681" cy="31184"/>
          </a:xfrm>
          <a:prstGeom prst="bentConnector3">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46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01FAE9-20BF-496F-AC5F-43AF8E3713A5}"/>
              </a:ext>
            </a:extLst>
          </p:cNvPr>
          <p:cNvSpPr>
            <a:spLocks noGrp="1"/>
          </p:cNvSpPr>
          <p:nvPr>
            <p:ph type="sldNum" sz="quarter" idx="10"/>
          </p:nvPr>
        </p:nvSpPr>
        <p:spPr/>
        <p:txBody>
          <a:bodyPr/>
          <a:lstStyle/>
          <a:p>
            <a:fld id="{08BDDC8D-36E9-467E-8CF1-750845950A7F}" type="slidenum">
              <a:rPr lang="en-GB" smtClean="0"/>
              <a:pPr/>
              <a:t>24</a:t>
            </a:fld>
            <a:endParaRPr lang="en-GB"/>
          </a:p>
        </p:txBody>
      </p:sp>
      <p:sp>
        <p:nvSpPr>
          <p:cNvPr id="2" name="Rectangle 1">
            <a:extLst>
              <a:ext uri="{FF2B5EF4-FFF2-40B4-BE49-F238E27FC236}">
                <a16:creationId xmlns:a16="http://schemas.microsoft.com/office/drawing/2014/main" id="{F34848D7-7375-7286-784A-3BD27688429A}"/>
              </a:ext>
            </a:extLst>
          </p:cNvPr>
          <p:cNvSpPr/>
          <p:nvPr/>
        </p:nvSpPr>
        <p:spPr>
          <a:xfrm>
            <a:off x="2898014" y="2550481"/>
            <a:ext cx="927901" cy="522299"/>
          </a:xfrm>
          <a:prstGeom prst="rect">
            <a:avLst/>
          </a:prstGeom>
          <a:solidFill>
            <a:srgbClr val="99FFCC"/>
          </a:solidFill>
        </p:spPr>
        <p:style>
          <a:lnRef idx="2">
            <a:schemeClr val="dk1"/>
          </a:lnRef>
          <a:fillRef idx="1">
            <a:schemeClr val="lt1"/>
          </a:fillRef>
          <a:effectRef idx="0">
            <a:schemeClr val="dk1"/>
          </a:effectRef>
          <a:fontRef idx="minor">
            <a:schemeClr val="dk1"/>
          </a:fontRef>
        </p:style>
        <p:txBody>
          <a:bodyPr rtlCol="0" anchor="t" anchorCtr="0"/>
          <a:lstStyle/>
          <a:p>
            <a:pPr algn="ctr"/>
            <a:r>
              <a:rPr lang="en-GB" sz="1000" dirty="0">
                <a:latin typeface="Calibri" panose="020F0502020204030204" pitchFamily="34" charset="0"/>
                <a:cs typeface="Calibri" panose="020F0502020204030204" pitchFamily="34" charset="0"/>
              </a:rPr>
              <a:t>F5</a:t>
            </a:r>
          </a:p>
        </p:txBody>
      </p:sp>
      <p:sp>
        <p:nvSpPr>
          <p:cNvPr id="4" name="Slide Number Placeholder 2">
            <a:extLst>
              <a:ext uri="{FF2B5EF4-FFF2-40B4-BE49-F238E27FC236}">
                <a16:creationId xmlns:a16="http://schemas.microsoft.com/office/drawing/2014/main" id="{0A319CDA-7D27-F321-B0A0-66211E62F5F8}"/>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24</a:t>
            </a:fld>
            <a:endParaRPr lang="en-GB"/>
          </a:p>
        </p:txBody>
      </p:sp>
      <p:sp>
        <p:nvSpPr>
          <p:cNvPr id="5" name="Title 3">
            <a:extLst>
              <a:ext uri="{FF2B5EF4-FFF2-40B4-BE49-F238E27FC236}">
                <a16:creationId xmlns:a16="http://schemas.microsoft.com/office/drawing/2014/main" id="{5039C653-75F2-9F05-EB10-3A2452C10D15}"/>
              </a:ext>
            </a:extLst>
          </p:cNvPr>
          <p:cNvSpPr>
            <a:spLocks noGrp="1"/>
          </p:cNvSpPr>
          <p:nvPr>
            <p:ph type="title"/>
          </p:nvPr>
        </p:nvSpPr>
        <p:spPr>
          <a:xfrm>
            <a:off x="526283" y="456757"/>
            <a:ext cx="8568000" cy="536058"/>
          </a:xfrm>
        </p:spPr>
        <p:txBody>
          <a:bodyPr/>
          <a:lstStyle/>
          <a:p>
            <a:r>
              <a:rPr lang="en-GB" dirty="0"/>
              <a:t>Design: High Level Solution Design  –External Forms MVP</a:t>
            </a:r>
          </a:p>
        </p:txBody>
      </p:sp>
      <p:pic>
        <p:nvPicPr>
          <p:cNvPr id="6" name="Graphic 4" descr="Send">
            <a:extLst>
              <a:ext uri="{FF2B5EF4-FFF2-40B4-BE49-F238E27FC236}">
                <a16:creationId xmlns:a16="http://schemas.microsoft.com/office/drawing/2014/main" id="{92ADAB4D-00F5-2DEE-3EA7-FCF739A215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FBDE0C4-E758-5C76-A304-F218512EF7D6}"/>
              </a:ext>
            </a:extLst>
          </p:cNvPr>
          <p:cNvSpPr/>
          <p:nvPr/>
        </p:nvSpPr>
        <p:spPr>
          <a:xfrm>
            <a:off x="860497" y="5202721"/>
            <a:ext cx="2927444" cy="1108204"/>
          </a:xfrm>
          <a:prstGeom prst="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err="1">
              <a:solidFill>
                <a:schemeClr val="bg1"/>
              </a:solidFill>
            </a:endParaRPr>
          </a:p>
        </p:txBody>
      </p:sp>
      <p:sp>
        <p:nvSpPr>
          <p:cNvPr id="8" name="Rectangle 7">
            <a:extLst>
              <a:ext uri="{FF2B5EF4-FFF2-40B4-BE49-F238E27FC236}">
                <a16:creationId xmlns:a16="http://schemas.microsoft.com/office/drawing/2014/main" id="{E5F2B16A-5438-BCEE-B0EB-AC9A2C830978}"/>
              </a:ext>
            </a:extLst>
          </p:cNvPr>
          <p:cNvSpPr/>
          <p:nvPr/>
        </p:nvSpPr>
        <p:spPr>
          <a:xfrm>
            <a:off x="4793854" y="5088755"/>
            <a:ext cx="2216640" cy="1194034"/>
          </a:xfrm>
          <a:prstGeom prst="rect">
            <a:avLst/>
          </a:prstGeom>
          <a:solidFill>
            <a:schemeClr val="bg1"/>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err="1">
              <a:solidFill>
                <a:schemeClr val="bg1"/>
              </a:solidFill>
            </a:endParaRPr>
          </a:p>
        </p:txBody>
      </p:sp>
      <p:sp>
        <p:nvSpPr>
          <p:cNvPr id="9" name="Rectangle 8">
            <a:extLst>
              <a:ext uri="{FF2B5EF4-FFF2-40B4-BE49-F238E27FC236}">
                <a16:creationId xmlns:a16="http://schemas.microsoft.com/office/drawing/2014/main" id="{73730AC3-8A92-DEE4-B2D4-A3C168589827}"/>
              </a:ext>
            </a:extLst>
          </p:cNvPr>
          <p:cNvSpPr/>
          <p:nvPr/>
        </p:nvSpPr>
        <p:spPr>
          <a:xfrm>
            <a:off x="969013" y="3391160"/>
            <a:ext cx="7208336" cy="1169639"/>
          </a:xfrm>
          <a:prstGeom prst="rect">
            <a:avLst/>
          </a:prstGeom>
          <a:solidFill>
            <a:schemeClr val="bg1"/>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err="1">
              <a:solidFill>
                <a:schemeClr val="bg1"/>
              </a:solidFill>
            </a:endParaRPr>
          </a:p>
        </p:txBody>
      </p:sp>
      <p:sp>
        <p:nvSpPr>
          <p:cNvPr id="10" name="Rectangle 9">
            <a:extLst>
              <a:ext uri="{FF2B5EF4-FFF2-40B4-BE49-F238E27FC236}">
                <a16:creationId xmlns:a16="http://schemas.microsoft.com/office/drawing/2014/main" id="{29EF451F-1CD8-255C-BFF5-23DC08D16654}"/>
              </a:ext>
            </a:extLst>
          </p:cNvPr>
          <p:cNvSpPr/>
          <p:nvPr/>
        </p:nvSpPr>
        <p:spPr>
          <a:xfrm>
            <a:off x="5235204" y="5455461"/>
            <a:ext cx="1433618" cy="499229"/>
          </a:xfrm>
          <a:prstGeom prst="rect">
            <a:avLst/>
          </a:prstGeom>
          <a:solidFill>
            <a:srgbClr val="99FFCC"/>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000" dirty="0">
                <a:latin typeface="Calibri" panose="020F0502020204030204" pitchFamily="34" charset="0"/>
                <a:cs typeface="Calibri" panose="020F0502020204030204" pitchFamily="34" charset="0"/>
              </a:rPr>
              <a:t>Email Integration MS</a:t>
            </a:r>
          </a:p>
          <a:p>
            <a:pPr algn="ctr"/>
            <a:r>
              <a:rPr lang="en-GB" sz="1000" dirty="0">
                <a:latin typeface="Calibri" panose="020F0502020204030204" pitchFamily="34" charset="0"/>
                <a:cs typeface="Calibri" panose="020F0502020204030204" pitchFamily="34" charset="0"/>
              </a:rPr>
              <a:t>(Java Build Pack)</a:t>
            </a:r>
          </a:p>
        </p:txBody>
      </p:sp>
      <p:sp>
        <p:nvSpPr>
          <p:cNvPr id="11" name="Rectangle 10">
            <a:extLst>
              <a:ext uri="{FF2B5EF4-FFF2-40B4-BE49-F238E27FC236}">
                <a16:creationId xmlns:a16="http://schemas.microsoft.com/office/drawing/2014/main" id="{4C62706B-5EC0-E1D4-FD93-8F77C6C1F723}"/>
              </a:ext>
            </a:extLst>
          </p:cNvPr>
          <p:cNvSpPr/>
          <p:nvPr/>
        </p:nvSpPr>
        <p:spPr bwMode="auto">
          <a:xfrm>
            <a:off x="8388430" y="7036687"/>
            <a:ext cx="1605195" cy="174331"/>
          </a:xfrm>
          <a:prstGeom prst="rect">
            <a:avLst/>
          </a:prstGeom>
          <a:solidFill>
            <a:srgbClr val="FFCC66"/>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775423" eaLnBrk="0" fontAlgn="base" hangingPunct="0">
              <a:spcBef>
                <a:spcPct val="50000"/>
              </a:spcBef>
              <a:spcAft>
                <a:spcPct val="0"/>
              </a:spcAft>
              <a:buClr>
                <a:srgbClr val="42145F"/>
              </a:buClr>
              <a:buSzPct val="95000"/>
            </a:pPr>
            <a:r>
              <a:rPr lang="en-GB" sz="800" dirty="0">
                <a:solidFill>
                  <a:prstClr val="black"/>
                </a:solidFill>
                <a:latin typeface="+mj-lt"/>
                <a:cs typeface="Arial" pitchFamily="34" charset="0"/>
              </a:rPr>
              <a:t>Existing - Changed </a:t>
            </a:r>
          </a:p>
        </p:txBody>
      </p:sp>
      <p:sp>
        <p:nvSpPr>
          <p:cNvPr id="12" name="Rectangle 11">
            <a:extLst>
              <a:ext uri="{FF2B5EF4-FFF2-40B4-BE49-F238E27FC236}">
                <a16:creationId xmlns:a16="http://schemas.microsoft.com/office/drawing/2014/main" id="{868FBE88-864B-3E38-B224-D108493B3FCA}"/>
              </a:ext>
            </a:extLst>
          </p:cNvPr>
          <p:cNvSpPr/>
          <p:nvPr/>
        </p:nvSpPr>
        <p:spPr bwMode="auto">
          <a:xfrm>
            <a:off x="8403027" y="7266664"/>
            <a:ext cx="1605195" cy="174331"/>
          </a:xfrm>
          <a:prstGeom prst="rect">
            <a:avLst/>
          </a:prstGeom>
          <a:solidFill>
            <a:srgbClr val="99FFCC">
              <a:alpha val="52157"/>
            </a:srgbClr>
          </a:solidFill>
          <a:ln w="9525" cap="flat" cmpd="sng" algn="ctr">
            <a:solidFill>
              <a:srgbClr val="F5786B"/>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775423" eaLnBrk="0" fontAlgn="base" hangingPunct="0">
              <a:spcBef>
                <a:spcPct val="50000"/>
              </a:spcBef>
              <a:spcAft>
                <a:spcPct val="0"/>
              </a:spcAft>
              <a:buClr>
                <a:srgbClr val="42145F"/>
              </a:buClr>
              <a:buSzPct val="95000"/>
            </a:pPr>
            <a:r>
              <a:rPr lang="en-GB" sz="800" dirty="0">
                <a:solidFill>
                  <a:prstClr val="black"/>
                </a:solidFill>
                <a:latin typeface="+mj-lt"/>
                <a:cs typeface="Arial" pitchFamily="34" charset="0"/>
              </a:rPr>
              <a:t>Existing – New deployment</a:t>
            </a:r>
          </a:p>
        </p:txBody>
      </p:sp>
      <p:sp>
        <p:nvSpPr>
          <p:cNvPr id="13" name="Rectangle 12">
            <a:extLst>
              <a:ext uri="{FF2B5EF4-FFF2-40B4-BE49-F238E27FC236}">
                <a16:creationId xmlns:a16="http://schemas.microsoft.com/office/drawing/2014/main" id="{30D7F2F9-721A-37DD-2507-4CC98B4463B6}"/>
              </a:ext>
            </a:extLst>
          </p:cNvPr>
          <p:cNvSpPr/>
          <p:nvPr/>
        </p:nvSpPr>
        <p:spPr bwMode="auto">
          <a:xfrm>
            <a:off x="6616570" y="7016914"/>
            <a:ext cx="1605196" cy="174332"/>
          </a:xfrm>
          <a:prstGeom prst="rect">
            <a:avLst/>
          </a:prstGeom>
          <a:solidFill>
            <a:srgbClr val="F5786B"/>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54931" eaLnBrk="0" fontAlgn="base" hangingPunct="0">
              <a:spcBef>
                <a:spcPct val="50000"/>
              </a:spcBef>
              <a:spcAft>
                <a:spcPct val="0"/>
              </a:spcAft>
              <a:buClr>
                <a:schemeClr val="accent1"/>
              </a:buClr>
              <a:buSzPct val="95000"/>
            </a:pPr>
            <a:r>
              <a:rPr lang="en-GB" sz="800" dirty="0">
                <a:latin typeface="+mj-lt"/>
              </a:rPr>
              <a:t>New</a:t>
            </a:r>
          </a:p>
        </p:txBody>
      </p:sp>
      <p:sp>
        <p:nvSpPr>
          <p:cNvPr id="14" name="Rectangle 13">
            <a:extLst>
              <a:ext uri="{FF2B5EF4-FFF2-40B4-BE49-F238E27FC236}">
                <a16:creationId xmlns:a16="http://schemas.microsoft.com/office/drawing/2014/main" id="{16E7FF18-7196-409B-B816-0C0257638819}"/>
              </a:ext>
            </a:extLst>
          </p:cNvPr>
          <p:cNvSpPr/>
          <p:nvPr/>
        </p:nvSpPr>
        <p:spPr>
          <a:xfrm>
            <a:off x="4888494" y="3718403"/>
            <a:ext cx="1261400" cy="525966"/>
          </a:xfrm>
          <a:prstGeom prst="rect">
            <a:avLst/>
          </a:prstGeom>
          <a:solidFill>
            <a:srgbClr val="99FFCC"/>
          </a:solidFill>
          <a:ln>
            <a:solidFill>
              <a:srgbClr val="F5786B"/>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000" dirty="0">
                <a:latin typeface="Calibri" panose="020F0502020204030204" pitchFamily="34" charset="0"/>
                <a:cs typeface="Calibri" panose="020F0502020204030204" pitchFamily="34" charset="0"/>
              </a:rPr>
              <a:t>eForms External Runtime  MS </a:t>
            </a:r>
            <a:br>
              <a:rPr lang="en-GB" sz="1000" dirty="0">
                <a:latin typeface="Calibri" panose="020F0502020204030204" pitchFamily="34" charset="0"/>
                <a:cs typeface="Calibri" panose="020F0502020204030204" pitchFamily="34" charset="0"/>
              </a:rPr>
            </a:br>
            <a:r>
              <a:rPr lang="en-GB" sz="1000" dirty="0">
                <a:latin typeface="Calibri" panose="020F0502020204030204" pitchFamily="34" charset="0"/>
                <a:cs typeface="Calibri" panose="020F0502020204030204" pitchFamily="34" charset="0"/>
              </a:rPr>
              <a:t>(Java Build Pack)</a:t>
            </a:r>
          </a:p>
        </p:txBody>
      </p:sp>
      <p:sp>
        <p:nvSpPr>
          <p:cNvPr id="15" name="Rectangle 14">
            <a:extLst>
              <a:ext uri="{FF2B5EF4-FFF2-40B4-BE49-F238E27FC236}">
                <a16:creationId xmlns:a16="http://schemas.microsoft.com/office/drawing/2014/main" id="{0A3637C8-F397-2A34-DD95-F9D4AC4A324C}"/>
              </a:ext>
            </a:extLst>
          </p:cNvPr>
          <p:cNvSpPr/>
          <p:nvPr/>
        </p:nvSpPr>
        <p:spPr>
          <a:xfrm>
            <a:off x="2690729" y="3714702"/>
            <a:ext cx="1448933" cy="506367"/>
          </a:xfrm>
          <a:prstGeom prst="rect">
            <a:avLst/>
          </a:prstGeom>
          <a:solidFill>
            <a:srgbClr val="99FFCC"/>
          </a:solidFill>
          <a:ln>
            <a:solidFill>
              <a:srgbClr val="F5786B"/>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000" dirty="0">
                <a:latin typeface="Calibri" panose="020F0502020204030204" pitchFamily="34" charset="0"/>
                <a:cs typeface="Calibri" panose="020F0502020204030204" pitchFamily="34" charset="0"/>
              </a:rPr>
              <a:t>eForms External Runtime  SPA </a:t>
            </a:r>
            <a:br>
              <a:rPr lang="en-GB" sz="1000" dirty="0">
                <a:latin typeface="Calibri" panose="020F0502020204030204" pitchFamily="34" charset="0"/>
                <a:cs typeface="Calibri" panose="020F0502020204030204" pitchFamily="34" charset="0"/>
              </a:rPr>
            </a:br>
            <a:r>
              <a:rPr lang="en-GB" sz="1000" dirty="0">
                <a:latin typeface="Calibri" panose="020F0502020204030204" pitchFamily="34" charset="0"/>
                <a:cs typeface="Calibri" panose="020F0502020204030204" pitchFamily="34" charset="0"/>
              </a:rPr>
              <a:t>(Static Build Pack)</a:t>
            </a:r>
          </a:p>
        </p:txBody>
      </p:sp>
      <p:pic>
        <p:nvPicPr>
          <p:cNvPr id="16" name="Graphic 15" descr="Database">
            <a:extLst>
              <a:ext uri="{FF2B5EF4-FFF2-40B4-BE49-F238E27FC236}">
                <a16:creationId xmlns:a16="http://schemas.microsoft.com/office/drawing/2014/main" id="{CBB976F8-2954-60F5-3464-798D85F784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301" y="5326385"/>
            <a:ext cx="1125795" cy="736119"/>
          </a:xfrm>
          <a:prstGeom prst="rect">
            <a:avLst/>
          </a:prstGeom>
        </p:spPr>
      </p:pic>
      <p:sp>
        <p:nvSpPr>
          <p:cNvPr id="17" name="TextBox 16">
            <a:extLst>
              <a:ext uri="{FF2B5EF4-FFF2-40B4-BE49-F238E27FC236}">
                <a16:creationId xmlns:a16="http://schemas.microsoft.com/office/drawing/2014/main" id="{BE9C7676-F1A6-61BD-5ACA-3A26ECB2018D}"/>
              </a:ext>
            </a:extLst>
          </p:cNvPr>
          <p:cNvSpPr txBox="1"/>
          <p:nvPr/>
        </p:nvSpPr>
        <p:spPr>
          <a:xfrm>
            <a:off x="2285134" y="5968307"/>
            <a:ext cx="1494597" cy="276999"/>
          </a:xfrm>
          <a:prstGeom prst="rect">
            <a:avLst/>
          </a:prstGeom>
          <a:noFill/>
        </p:spPr>
        <p:txBody>
          <a:bodyPr wrap="square" rtlCol="0">
            <a:spAutoFit/>
          </a:bodyPr>
          <a:lstStyle/>
          <a:p>
            <a:pPr algn="ctr"/>
            <a:r>
              <a:rPr lang="en-GB" sz="1200" dirty="0" err="1">
                <a:latin typeface="Calibri" panose="020F0502020204030204" pitchFamily="34" charset="0"/>
                <a:cs typeface="Calibri" panose="020F0502020204030204" pitchFamily="34" charset="0"/>
              </a:rPr>
              <a:t>retaileforms_db</a:t>
            </a:r>
            <a:r>
              <a:rPr lang="en-GB" sz="1200" dirty="0">
                <a:latin typeface="Calibri" panose="020F0502020204030204" pitchFamily="34" charset="0"/>
                <a:cs typeface="Calibri" panose="020F0502020204030204" pitchFamily="34" charset="0"/>
              </a:rPr>
              <a:t> </a:t>
            </a:r>
          </a:p>
        </p:txBody>
      </p:sp>
      <p:sp>
        <p:nvSpPr>
          <p:cNvPr id="18" name="TextBox 17">
            <a:extLst>
              <a:ext uri="{FF2B5EF4-FFF2-40B4-BE49-F238E27FC236}">
                <a16:creationId xmlns:a16="http://schemas.microsoft.com/office/drawing/2014/main" id="{5FE5E7AF-0BD0-A1EA-6210-97BEC494F77D}"/>
              </a:ext>
            </a:extLst>
          </p:cNvPr>
          <p:cNvSpPr txBox="1"/>
          <p:nvPr/>
        </p:nvSpPr>
        <p:spPr>
          <a:xfrm>
            <a:off x="4810283" y="5112583"/>
            <a:ext cx="1752159" cy="246221"/>
          </a:xfrm>
          <a:prstGeom prst="rect">
            <a:avLst/>
          </a:prstGeom>
          <a:noFill/>
        </p:spPr>
        <p:txBody>
          <a:bodyPr wrap="square" rtlCol="0">
            <a:spAutoFit/>
          </a:bodyPr>
          <a:lstStyle/>
          <a:p>
            <a:r>
              <a:rPr lang="en-GB" sz="1000" dirty="0">
                <a:latin typeface="Calibri" panose="020F0502020204030204" pitchFamily="34" charset="0"/>
                <a:cs typeface="Calibri" panose="020F0502020204030204" pitchFamily="34" charset="0"/>
              </a:rPr>
              <a:t>PCF Org - RETAILEFORMS</a:t>
            </a:r>
          </a:p>
        </p:txBody>
      </p:sp>
      <p:sp>
        <p:nvSpPr>
          <p:cNvPr id="19" name="TextBox 18">
            <a:extLst>
              <a:ext uri="{FF2B5EF4-FFF2-40B4-BE49-F238E27FC236}">
                <a16:creationId xmlns:a16="http://schemas.microsoft.com/office/drawing/2014/main" id="{01CB0B33-8D0C-A646-BA46-4B37353FD549}"/>
              </a:ext>
            </a:extLst>
          </p:cNvPr>
          <p:cNvSpPr txBox="1"/>
          <p:nvPr/>
        </p:nvSpPr>
        <p:spPr>
          <a:xfrm>
            <a:off x="860497" y="3384827"/>
            <a:ext cx="1916482" cy="246221"/>
          </a:xfrm>
          <a:prstGeom prst="rect">
            <a:avLst/>
          </a:prstGeom>
          <a:noFill/>
        </p:spPr>
        <p:txBody>
          <a:bodyPr wrap="square" rtlCol="0">
            <a:spAutoFit/>
          </a:bodyPr>
          <a:lstStyle/>
          <a:p>
            <a:r>
              <a:rPr lang="en-GB" sz="1000" dirty="0">
                <a:latin typeface="Calibri" panose="020F0502020204030204" pitchFamily="34" charset="0"/>
                <a:cs typeface="Calibri" panose="020F0502020204030204" pitchFamily="34" charset="0"/>
              </a:rPr>
              <a:t>PCF Org - RETAILEFORMS</a:t>
            </a:r>
          </a:p>
        </p:txBody>
      </p:sp>
      <p:sp>
        <p:nvSpPr>
          <p:cNvPr id="20" name="TextBox 19">
            <a:extLst>
              <a:ext uri="{FF2B5EF4-FFF2-40B4-BE49-F238E27FC236}">
                <a16:creationId xmlns:a16="http://schemas.microsoft.com/office/drawing/2014/main" id="{C813AC7A-F395-5E2E-9539-BB686F9DC4A3}"/>
              </a:ext>
            </a:extLst>
          </p:cNvPr>
          <p:cNvSpPr txBox="1"/>
          <p:nvPr/>
        </p:nvSpPr>
        <p:spPr>
          <a:xfrm>
            <a:off x="969013" y="5160723"/>
            <a:ext cx="1278930" cy="400110"/>
          </a:xfrm>
          <a:prstGeom prst="rect">
            <a:avLst/>
          </a:prstGeom>
          <a:noFill/>
        </p:spPr>
        <p:txBody>
          <a:bodyPr wrap="square">
            <a:spAutoFit/>
          </a:bodyPr>
          <a:lstStyle/>
          <a:p>
            <a:r>
              <a:rPr lang="en-US" sz="1000" dirty="0"/>
              <a:t>D&amp;A - MongoDB </a:t>
            </a:r>
            <a:br>
              <a:rPr lang="en-US" sz="1000" dirty="0"/>
            </a:br>
            <a:r>
              <a:rPr lang="en-US" sz="1000" dirty="0"/>
              <a:t>(Shared Cluster)</a:t>
            </a:r>
            <a:endParaRPr lang="en-GB" sz="1000" dirty="0"/>
          </a:p>
        </p:txBody>
      </p:sp>
      <p:cxnSp>
        <p:nvCxnSpPr>
          <p:cNvPr id="21" name="Straight Arrow Connector 20">
            <a:extLst>
              <a:ext uri="{FF2B5EF4-FFF2-40B4-BE49-F238E27FC236}">
                <a16:creationId xmlns:a16="http://schemas.microsoft.com/office/drawing/2014/main" id="{EECC53C2-9ADF-5595-EA32-59EEBB3DF2FE}"/>
              </a:ext>
            </a:extLst>
          </p:cNvPr>
          <p:cNvCxnSpPr>
            <a:cxnSpLocks/>
            <a:endCxn id="10" idx="1"/>
          </p:cNvCxnSpPr>
          <p:nvPr/>
        </p:nvCxnSpPr>
        <p:spPr>
          <a:xfrm>
            <a:off x="3291473" y="5705076"/>
            <a:ext cx="1943731" cy="0"/>
          </a:xfrm>
          <a:prstGeom prst="straightConnector1">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8CBCCF0F-ABAC-9533-92DC-A7F0D82657F4}"/>
              </a:ext>
            </a:extLst>
          </p:cNvPr>
          <p:cNvCxnSpPr>
            <a:cxnSpLocks/>
            <a:stCxn id="14" idx="2"/>
            <a:endCxn id="16" idx="0"/>
          </p:cNvCxnSpPr>
          <p:nvPr/>
        </p:nvCxnSpPr>
        <p:spPr>
          <a:xfrm rot="5400000">
            <a:off x="3692689" y="3499880"/>
            <a:ext cx="1082016" cy="2570995"/>
          </a:xfrm>
          <a:prstGeom prst="bentConnector3">
            <a:avLst>
              <a:gd name="adj1" fmla="val 50000"/>
            </a:avLst>
          </a:prstGeom>
          <a:ln w="12700">
            <a:solidFill>
              <a:srgbClr val="69616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82191FE-10F2-03F8-FF66-AA053913D5DD}"/>
              </a:ext>
            </a:extLst>
          </p:cNvPr>
          <p:cNvSpPr/>
          <p:nvPr/>
        </p:nvSpPr>
        <p:spPr>
          <a:xfrm>
            <a:off x="3978614" y="2447460"/>
            <a:ext cx="1770434" cy="768588"/>
          </a:xfrm>
          <a:prstGeom prst="rect">
            <a:avLst/>
          </a:prstGeom>
          <a:solidFill>
            <a:srgbClr val="99FFCC"/>
          </a:solidFill>
        </p:spPr>
        <p:style>
          <a:lnRef idx="2">
            <a:schemeClr val="dk1"/>
          </a:lnRef>
          <a:fillRef idx="1">
            <a:schemeClr val="lt1"/>
          </a:fillRef>
          <a:effectRef idx="0">
            <a:schemeClr val="dk1"/>
          </a:effectRef>
          <a:fontRef idx="minor">
            <a:schemeClr val="dk1"/>
          </a:fontRef>
        </p:style>
        <p:txBody>
          <a:bodyPr rtlCol="0" anchor="t" anchorCtr="0"/>
          <a:lstStyle/>
          <a:p>
            <a:pPr algn="ctr"/>
            <a:r>
              <a:rPr lang="en-GB" sz="1000" dirty="0">
                <a:latin typeface="Calibri" panose="020F0502020204030204" pitchFamily="34" charset="0"/>
                <a:cs typeface="Calibri" panose="020F0502020204030204" pitchFamily="34" charset="0"/>
              </a:rPr>
              <a:t>Apigee Gateway</a:t>
            </a:r>
          </a:p>
        </p:txBody>
      </p:sp>
      <p:sp>
        <p:nvSpPr>
          <p:cNvPr id="24" name="Rectangle 23">
            <a:extLst>
              <a:ext uri="{FF2B5EF4-FFF2-40B4-BE49-F238E27FC236}">
                <a16:creationId xmlns:a16="http://schemas.microsoft.com/office/drawing/2014/main" id="{6E5C0FD4-19B3-86E8-36B3-23A2BBAC803C}"/>
              </a:ext>
            </a:extLst>
          </p:cNvPr>
          <p:cNvSpPr/>
          <p:nvPr/>
        </p:nvSpPr>
        <p:spPr>
          <a:xfrm>
            <a:off x="4417352" y="2748974"/>
            <a:ext cx="785861" cy="308806"/>
          </a:xfrm>
          <a:prstGeom prst="rect">
            <a:avLst/>
          </a:prstGeom>
          <a:solidFill>
            <a:srgbClr val="99FFCC"/>
          </a:solidFill>
          <a:ln>
            <a:solidFill>
              <a:srgbClr val="F5786B"/>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latin typeface="Calibri" panose="020F0502020204030204" pitchFamily="34" charset="0"/>
                <a:cs typeface="Calibri" panose="020F0502020204030204" pitchFamily="34" charset="0"/>
              </a:rPr>
              <a:t>RT API Proxy</a:t>
            </a:r>
          </a:p>
        </p:txBody>
      </p:sp>
      <p:cxnSp>
        <p:nvCxnSpPr>
          <p:cNvPr id="25" name="Connector: Elbow 24">
            <a:extLst>
              <a:ext uri="{FF2B5EF4-FFF2-40B4-BE49-F238E27FC236}">
                <a16:creationId xmlns:a16="http://schemas.microsoft.com/office/drawing/2014/main" id="{4F970F7F-9A6A-9BB9-28B3-9AF79F99E5BD}"/>
              </a:ext>
            </a:extLst>
          </p:cNvPr>
          <p:cNvCxnSpPr>
            <a:cxnSpLocks/>
            <a:stCxn id="24" idx="2"/>
            <a:endCxn id="14" idx="0"/>
          </p:cNvCxnSpPr>
          <p:nvPr/>
        </p:nvCxnSpPr>
        <p:spPr>
          <a:xfrm rot="16200000" flipH="1">
            <a:off x="4834427" y="3033635"/>
            <a:ext cx="660623" cy="708911"/>
          </a:xfrm>
          <a:prstGeom prst="bentConnector3">
            <a:avLst>
              <a:gd name="adj1" fmla="val 50000"/>
            </a:avLst>
          </a:prstGeom>
          <a:ln w="12700">
            <a:solidFill>
              <a:srgbClr val="696161"/>
            </a:solidFill>
          </a:ln>
        </p:spPr>
        <p:style>
          <a:lnRef idx="1">
            <a:schemeClr val="accent1"/>
          </a:lnRef>
          <a:fillRef idx="0">
            <a:schemeClr val="accent1"/>
          </a:fillRef>
          <a:effectRef idx="0">
            <a:schemeClr val="accent1"/>
          </a:effectRef>
          <a:fontRef idx="minor">
            <a:schemeClr val="tx1"/>
          </a:fontRef>
        </p:style>
      </p:cxnSp>
      <p:pic>
        <p:nvPicPr>
          <p:cNvPr id="26" name="Graphic 25" descr="User">
            <a:extLst>
              <a:ext uri="{FF2B5EF4-FFF2-40B4-BE49-F238E27FC236}">
                <a16:creationId xmlns:a16="http://schemas.microsoft.com/office/drawing/2014/main" id="{CBAC144C-99D9-0C4F-EC7A-EE6C07F15E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09959" y="1246380"/>
            <a:ext cx="404556" cy="404556"/>
          </a:xfrm>
          <a:prstGeom prst="rect">
            <a:avLst/>
          </a:prstGeom>
        </p:spPr>
      </p:pic>
      <p:sp>
        <p:nvSpPr>
          <p:cNvPr id="27" name="TextBox 26">
            <a:extLst>
              <a:ext uri="{FF2B5EF4-FFF2-40B4-BE49-F238E27FC236}">
                <a16:creationId xmlns:a16="http://schemas.microsoft.com/office/drawing/2014/main" id="{C31B2AB6-443E-14F7-A906-AF509808AA48}"/>
              </a:ext>
            </a:extLst>
          </p:cNvPr>
          <p:cNvSpPr txBox="1"/>
          <p:nvPr/>
        </p:nvSpPr>
        <p:spPr>
          <a:xfrm>
            <a:off x="2596844" y="1521855"/>
            <a:ext cx="1182343" cy="400110"/>
          </a:xfrm>
          <a:prstGeom prst="rect">
            <a:avLst/>
          </a:prstGeom>
          <a:noFill/>
        </p:spPr>
        <p:txBody>
          <a:bodyPr wrap="square" rtlCol="0">
            <a:spAutoFit/>
          </a:bodyPr>
          <a:lstStyle/>
          <a:p>
            <a:pPr algn="ctr"/>
            <a:r>
              <a:rPr lang="en-GB" sz="1000" b="1" dirty="0">
                <a:latin typeface="Calibri" panose="020F0502020204030204" pitchFamily="34" charset="0"/>
                <a:cs typeface="Calibri" panose="020F0502020204030204" pitchFamily="34" charset="0"/>
              </a:rPr>
              <a:t>Customer </a:t>
            </a:r>
          </a:p>
          <a:p>
            <a:pPr algn="ctr"/>
            <a:r>
              <a:rPr lang="en-GB" sz="1000" b="1" dirty="0">
                <a:latin typeface="Calibri" panose="020F0502020204030204" pitchFamily="34" charset="0"/>
                <a:cs typeface="Calibri" panose="020F0502020204030204" pitchFamily="34" charset="0"/>
              </a:rPr>
              <a:t>(External User)</a:t>
            </a:r>
          </a:p>
        </p:txBody>
      </p:sp>
      <p:sp>
        <p:nvSpPr>
          <p:cNvPr id="28" name="Rectangle 27">
            <a:extLst>
              <a:ext uri="{FF2B5EF4-FFF2-40B4-BE49-F238E27FC236}">
                <a16:creationId xmlns:a16="http://schemas.microsoft.com/office/drawing/2014/main" id="{9971B847-42DF-E3B8-DC9C-654DD82992B1}"/>
              </a:ext>
            </a:extLst>
          </p:cNvPr>
          <p:cNvSpPr/>
          <p:nvPr/>
        </p:nvSpPr>
        <p:spPr>
          <a:xfrm>
            <a:off x="3890163" y="1227586"/>
            <a:ext cx="1164237" cy="649957"/>
          </a:xfrm>
          <a:prstGeom prst="rect">
            <a:avLst/>
          </a:prstGeom>
          <a:noFill/>
          <a:ln w="9525">
            <a:solidFill>
              <a:schemeClr val="accent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a:r>
              <a:rPr lang="en-US" sz="1000" b="1" dirty="0">
                <a:solidFill>
                  <a:schemeClr val="tx1"/>
                </a:solidFill>
              </a:rPr>
              <a:t>Customer Device</a:t>
            </a:r>
            <a:endParaRPr lang="en-GB" sz="1000" b="1" dirty="0" err="1">
              <a:solidFill>
                <a:schemeClr val="tx1"/>
              </a:solidFill>
            </a:endParaRPr>
          </a:p>
        </p:txBody>
      </p:sp>
      <p:sp>
        <p:nvSpPr>
          <p:cNvPr id="29" name="Rectangle 28">
            <a:extLst>
              <a:ext uri="{FF2B5EF4-FFF2-40B4-BE49-F238E27FC236}">
                <a16:creationId xmlns:a16="http://schemas.microsoft.com/office/drawing/2014/main" id="{774ED534-5310-EF6A-780E-EF6D9F61733F}"/>
              </a:ext>
            </a:extLst>
          </p:cNvPr>
          <p:cNvSpPr/>
          <p:nvPr/>
        </p:nvSpPr>
        <p:spPr>
          <a:xfrm>
            <a:off x="4061143" y="1428742"/>
            <a:ext cx="785861" cy="322265"/>
          </a:xfrm>
          <a:prstGeom prst="rect">
            <a:avLst/>
          </a:prstGeom>
          <a:solidFill>
            <a:srgbClr val="99FFCC"/>
          </a:solidFill>
          <a:ln>
            <a:solidFill>
              <a:srgbClr val="F5786B"/>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latin typeface="Calibri" panose="020F0502020204030204" pitchFamily="34" charset="0"/>
                <a:cs typeface="Calibri" panose="020F0502020204030204" pitchFamily="34" charset="0"/>
              </a:rPr>
              <a:t>EXT RT SPA (Browser)</a:t>
            </a:r>
          </a:p>
        </p:txBody>
      </p:sp>
      <p:sp>
        <p:nvSpPr>
          <p:cNvPr id="30" name="TextBox 29">
            <a:extLst>
              <a:ext uri="{FF2B5EF4-FFF2-40B4-BE49-F238E27FC236}">
                <a16:creationId xmlns:a16="http://schemas.microsoft.com/office/drawing/2014/main" id="{FC5D9F48-018C-F2E0-1DD0-E0877B8481A7}"/>
              </a:ext>
            </a:extLst>
          </p:cNvPr>
          <p:cNvSpPr txBox="1"/>
          <p:nvPr/>
        </p:nvSpPr>
        <p:spPr>
          <a:xfrm>
            <a:off x="4560839" y="1975595"/>
            <a:ext cx="785861" cy="152578"/>
          </a:xfrm>
          <a:prstGeom prst="rect">
            <a:avLst/>
          </a:prstGeom>
          <a:noFill/>
        </p:spPr>
        <p:txBody>
          <a:bodyPr wrap="square" lIns="0" tIns="0" rIns="0" bIns="0" rtlCol="0">
            <a:noAutofit/>
          </a:bodyPr>
          <a:lstStyle/>
          <a:p>
            <a:r>
              <a:rPr lang="en-US" sz="800" dirty="0">
                <a:latin typeface="Arial" panose="020B0604020202020204" pitchFamily="34" charset="0"/>
                <a:cs typeface="Arial" panose="020B0604020202020204" pitchFamily="34" charset="0"/>
              </a:rPr>
              <a:t>HTTPS</a:t>
            </a:r>
            <a:r>
              <a:rPr lang="en-US" sz="800" b="1" dirty="0">
                <a:latin typeface="Arial" panose="020B0604020202020204" pitchFamily="34" charset="0"/>
                <a:cs typeface="Arial" panose="020B0604020202020204" pitchFamily="34" charset="0"/>
              </a:rPr>
              <a:t>/</a:t>
            </a:r>
            <a:r>
              <a:rPr lang="en-US" sz="800" dirty="0">
                <a:latin typeface="Arial" panose="020B0604020202020204" pitchFamily="34" charset="0"/>
                <a:cs typeface="Arial" panose="020B0604020202020204" pitchFamily="34" charset="0"/>
              </a:rPr>
              <a:t>REST</a:t>
            </a:r>
            <a:endParaRPr lang="en-GB" sz="800" dirty="0" err="1">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88C4042B-A775-3368-1C92-9546D2C3C4FE}"/>
              </a:ext>
            </a:extLst>
          </p:cNvPr>
          <p:cNvSpPr txBox="1"/>
          <p:nvPr/>
        </p:nvSpPr>
        <p:spPr>
          <a:xfrm>
            <a:off x="4583879" y="3454892"/>
            <a:ext cx="785861" cy="171690"/>
          </a:xfrm>
          <a:prstGeom prst="rect">
            <a:avLst/>
          </a:prstGeom>
          <a:noFill/>
        </p:spPr>
        <p:txBody>
          <a:bodyPr wrap="square" lIns="0" tIns="0" rIns="0" bIns="0" rtlCol="0">
            <a:noAutofit/>
          </a:bodyPr>
          <a:lstStyle/>
          <a:p>
            <a:r>
              <a:rPr lang="en-US" sz="800" dirty="0">
                <a:latin typeface="Arial" panose="020B0604020202020204" pitchFamily="34" charset="0"/>
                <a:cs typeface="Arial" panose="020B0604020202020204" pitchFamily="34" charset="0"/>
              </a:rPr>
              <a:t>HTTPS</a:t>
            </a:r>
            <a:r>
              <a:rPr lang="en-US" sz="800" b="1" dirty="0">
                <a:latin typeface="Arial" panose="020B0604020202020204" pitchFamily="34" charset="0"/>
                <a:cs typeface="Arial" panose="020B0604020202020204" pitchFamily="34" charset="0"/>
              </a:rPr>
              <a:t>/</a:t>
            </a:r>
            <a:r>
              <a:rPr lang="en-US" sz="800" dirty="0">
                <a:latin typeface="Arial" panose="020B0604020202020204" pitchFamily="34" charset="0"/>
                <a:cs typeface="Arial" panose="020B0604020202020204" pitchFamily="34" charset="0"/>
              </a:rPr>
              <a:t>REST</a:t>
            </a:r>
            <a:endParaRPr lang="en-GB" sz="800" dirty="0" err="1">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C6EAAE67-8BBF-565D-7117-FFCE2EBF853B}"/>
              </a:ext>
            </a:extLst>
          </p:cNvPr>
          <p:cNvSpPr txBox="1"/>
          <p:nvPr/>
        </p:nvSpPr>
        <p:spPr>
          <a:xfrm>
            <a:off x="3866715" y="5756823"/>
            <a:ext cx="1021779" cy="292191"/>
          </a:xfrm>
          <a:prstGeom prst="rect">
            <a:avLst/>
          </a:prstGeom>
          <a:noFill/>
        </p:spPr>
        <p:txBody>
          <a:bodyPr wrap="square" lIns="0" tIns="0" rIns="0" bIns="0" rtlCol="0">
            <a:noAutofit/>
          </a:bodyPr>
          <a:lstStyle/>
          <a:p>
            <a:pPr algn="ctr"/>
            <a:r>
              <a:rPr lang="en-US" sz="800" dirty="0">
                <a:latin typeface="Arial" panose="020B0604020202020204" pitchFamily="34" charset="0"/>
                <a:cs typeface="Arial" panose="020B0604020202020204" pitchFamily="34" charset="0"/>
              </a:rPr>
              <a:t>MongoDB Change</a:t>
            </a:r>
          </a:p>
          <a:p>
            <a:pPr algn="ctr"/>
            <a:r>
              <a:rPr lang="en-US" sz="800" dirty="0">
                <a:latin typeface="Arial" panose="020B0604020202020204" pitchFamily="34" charset="0"/>
                <a:cs typeface="Arial" panose="020B0604020202020204" pitchFamily="34" charset="0"/>
              </a:rPr>
              <a:t> Streams</a:t>
            </a:r>
            <a:endParaRPr lang="en-GB" sz="800" dirty="0" err="1">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F8ED71BB-6419-372F-94BB-01E1C80C46C6}"/>
              </a:ext>
            </a:extLst>
          </p:cNvPr>
          <p:cNvSpPr txBox="1"/>
          <p:nvPr/>
        </p:nvSpPr>
        <p:spPr>
          <a:xfrm>
            <a:off x="3894207" y="4662901"/>
            <a:ext cx="1269658" cy="81401"/>
          </a:xfrm>
          <a:prstGeom prst="rect">
            <a:avLst/>
          </a:prstGeom>
          <a:noFill/>
        </p:spPr>
        <p:txBody>
          <a:bodyPr wrap="square" lIns="0" tIns="0" rIns="0" bIns="0" rtlCol="0">
            <a:noAutofit/>
          </a:bodyPr>
          <a:lstStyle/>
          <a:p>
            <a:r>
              <a:rPr lang="en-US" sz="800" dirty="0">
                <a:latin typeface="Arial" panose="020B0604020202020204" pitchFamily="34" charset="0"/>
                <a:cs typeface="Arial" panose="020B0604020202020204" pitchFamily="34" charset="0"/>
              </a:rPr>
              <a:t>MongoDB-Java-Driver</a:t>
            </a:r>
            <a:endParaRPr lang="en-GB" sz="800" dirty="0" err="1">
              <a:latin typeface="Arial" panose="020B0604020202020204" pitchFamily="34" charset="0"/>
              <a:cs typeface="Arial" panose="020B0604020202020204" pitchFamily="34" charset="0"/>
            </a:endParaRPr>
          </a:p>
        </p:txBody>
      </p:sp>
      <p:cxnSp>
        <p:nvCxnSpPr>
          <p:cNvPr id="34" name="Connector: Elbow 33">
            <a:extLst>
              <a:ext uri="{FF2B5EF4-FFF2-40B4-BE49-F238E27FC236}">
                <a16:creationId xmlns:a16="http://schemas.microsoft.com/office/drawing/2014/main" id="{853C0762-A77E-80E6-1F8C-E8EA905EF788}"/>
              </a:ext>
            </a:extLst>
          </p:cNvPr>
          <p:cNvCxnSpPr>
            <a:cxnSpLocks/>
            <a:stCxn id="29" idx="2"/>
            <a:endCxn id="24" idx="0"/>
          </p:cNvCxnSpPr>
          <p:nvPr/>
        </p:nvCxnSpPr>
        <p:spPr>
          <a:xfrm rot="16200000" flipH="1">
            <a:off x="4133195" y="2071885"/>
            <a:ext cx="997967" cy="356209"/>
          </a:xfrm>
          <a:prstGeom prst="bentConnector3">
            <a:avLst/>
          </a:prstGeom>
          <a:ln w="12700">
            <a:solidFill>
              <a:srgbClr val="696161"/>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7955D076-074E-5DF8-CF2C-D7DB76DFF4EF}"/>
              </a:ext>
            </a:extLst>
          </p:cNvPr>
          <p:cNvPicPr>
            <a:picLocks noChangeAspect="1"/>
          </p:cNvPicPr>
          <p:nvPr/>
        </p:nvPicPr>
        <p:blipFill>
          <a:blip r:embed="rId7"/>
          <a:stretch>
            <a:fillRect/>
          </a:stretch>
        </p:blipFill>
        <p:spPr>
          <a:xfrm>
            <a:off x="6616570" y="7241433"/>
            <a:ext cx="1673929" cy="282697"/>
          </a:xfrm>
          <a:prstGeom prst="rect">
            <a:avLst/>
          </a:prstGeom>
        </p:spPr>
      </p:pic>
      <p:sp>
        <p:nvSpPr>
          <p:cNvPr id="36" name="Rectangle 35">
            <a:extLst>
              <a:ext uri="{FF2B5EF4-FFF2-40B4-BE49-F238E27FC236}">
                <a16:creationId xmlns:a16="http://schemas.microsoft.com/office/drawing/2014/main" id="{789BF86B-1706-0FFA-CFC2-03EB21636FB6}"/>
              </a:ext>
            </a:extLst>
          </p:cNvPr>
          <p:cNvSpPr/>
          <p:nvPr/>
        </p:nvSpPr>
        <p:spPr>
          <a:xfrm>
            <a:off x="8065503" y="5493717"/>
            <a:ext cx="1525737" cy="407617"/>
          </a:xfrm>
          <a:prstGeom prst="rect">
            <a:avLst/>
          </a:prstGeom>
          <a:solidFill>
            <a:srgbClr val="99FFCC"/>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latin typeface="Calibri" panose="020F0502020204030204" pitchFamily="34" charset="0"/>
                <a:cs typeface="Calibri" panose="020F0502020204030204" pitchFamily="34" charset="0"/>
              </a:rPr>
              <a:t>O</a:t>
            </a:r>
            <a:r>
              <a:rPr lang="en-GB" sz="1000" dirty="0">
                <a:latin typeface="Calibri" panose="020F0502020204030204" pitchFamily="34" charset="0"/>
                <a:cs typeface="Calibri" panose="020F0502020204030204" pitchFamily="34" charset="0"/>
              </a:rPr>
              <a:t>utlook</a:t>
            </a:r>
          </a:p>
          <a:p>
            <a:pPr algn="ctr"/>
            <a:r>
              <a:rPr lang="en-GB" sz="1000" dirty="0">
                <a:latin typeface="Calibri" panose="020F0502020204030204" pitchFamily="34" charset="0"/>
                <a:cs typeface="Calibri" panose="020F0502020204030204" pitchFamily="34" charset="0"/>
              </a:rPr>
              <a:t>(mailboxes)</a:t>
            </a:r>
          </a:p>
        </p:txBody>
      </p:sp>
      <p:pic>
        <p:nvPicPr>
          <p:cNvPr id="37" name="Graphic 36" descr="User">
            <a:extLst>
              <a:ext uri="{FF2B5EF4-FFF2-40B4-BE49-F238E27FC236}">
                <a16:creationId xmlns:a16="http://schemas.microsoft.com/office/drawing/2014/main" id="{30FC2234-F559-FF57-08FD-8C5CF85ADD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8504" y="5979738"/>
            <a:ext cx="404556" cy="404556"/>
          </a:xfrm>
          <a:prstGeom prst="rect">
            <a:avLst/>
          </a:prstGeom>
        </p:spPr>
      </p:pic>
      <p:sp>
        <p:nvSpPr>
          <p:cNvPr id="38" name="TextBox 37">
            <a:extLst>
              <a:ext uri="{FF2B5EF4-FFF2-40B4-BE49-F238E27FC236}">
                <a16:creationId xmlns:a16="http://schemas.microsoft.com/office/drawing/2014/main" id="{3D7EF6BE-4EEC-41E9-CB83-55F6B62087CB}"/>
              </a:ext>
            </a:extLst>
          </p:cNvPr>
          <p:cNvSpPr txBox="1"/>
          <p:nvPr/>
        </p:nvSpPr>
        <p:spPr>
          <a:xfrm>
            <a:off x="8097173" y="6418258"/>
            <a:ext cx="1330987" cy="276999"/>
          </a:xfrm>
          <a:prstGeom prst="rect">
            <a:avLst/>
          </a:prstGeom>
          <a:noFill/>
        </p:spPr>
        <p:txBody>
          <a:bodyPr wrap="square" rtlCol="0">
            <a:spAutoFit/>
          </a:bodyPr>
          <a:lstStyle/>
          <a:p>
            <a:pPr algn="ctr"/>
            <a:r>
              <a:rPr lang="en-GB" sz="1200" dirty="0">
                <a:latin typeface="Calibri" panose="020F0502020204030204" pitchFamily="34" charset="0"/>
                <a:cs typeface="Calibri" panose="020F0502020204030204" pitchFamily="34" charset="0"/>
              </a:rPr>
              <a:t>Ops staff </a:t>
            </a:r>
          </a:p>
        </p:txBody>
      </p:sp>
      <p:sp>
        <p:nvSpPr>
          <p:cNvPr id="39" name="TextBox 38">
            <a:extLst>
              <a:ext uri="{FF2B5EF4-FFF2-40B4-BE49-F238E27FC236}">
                <a16:creationId xmlns:a16="http://schemas.microsoft.com/office/drawing/2014/main" id="{73B55893-22F0-FE5B-CAFB-E23D4C7C1638}"/>
              </a:ext>
            </a:extLst>
          </p:cNvPr>
          <p:cNvSpPr txBox="1"/>
          <p:nvPr/>
        </p:nvSpPr>
        <p:spPr>
          <a:xfrm>
            <a:off x="7102264" y="5532805"/>
            <a:ext cx="963239" cy="253216"/>
          </a:xfrm>
          <a:prstGeom prst="rect">
            <a:avLst/>
          </a:prstGeom>
          <a:noFill/>
        </p:spPr>
        <p:txBody>
          <a:bodyPr wrap="square" lIns="0" tIns="0" rIns="0" bIns="0" rtlCol="0">
            <a:noAutofit/>
          </a:bodyPr>
          <a:lstStyle/>
          <a:p>
            <a:r>
              <a:rPr lang="en-US" sz="900" dirty="0">
                <a:latin typeface="Arial" panose="020B0604020202020204" pitchFamily="34" charset="0"/>
                <a:cs typeface="Arial" panose="020B0604020202020204" pitchFamily="34" charset="0"/>
              </a:rPr>
              <a:t>SMTP/ IronPort</a:t>
            </a:r>
            <a:endParaRPr lang="en-GB" sz="900" dirty="0" err="1">
              <a:latin typeface="Arial" panose="020B0604020202020204" pitchFamily="34" charset="0"/>
              <a:cs typeface="Arial" panose="020B0604020202020204" pitchFamily="34" charset="0"/>
            </a:endParaRPr>
          </a:p>
        </p:txBody>
      </p:sp>
      <p:cxnSp>
        <p:nvCxnSpPr>
          <p:cNvPr id="40" name="Connector: Elbow 39">
            <a:extLst>
              <a:ext uri="{FF2B5EF4-FFF2-40B4-BE49-F238E27FC236}">
                <a16:creationId xmlns:a16="http://schemas.microsoft.com/office/drawing/2014/main" id="{E9FA326D-DF08-3956-2394-0CA93F76E078}"/>
              </a:ext>
            </a:extLst>
          </p:cNvPr>
          <p:cNvCxnSpPr>
            <a:cxnSpLocks/>
            <a:endCxn id="36" idx="1"/>
          </p:cNvCxnSpPr>
          <p:nvPr/>
        </p:nvCxnSpPr>
        <p:spPr>
          <a:xfrm flipV="1">
            <a:off x="6668822" y="5697526"/>
            <a:ext cx="1396681" cy="31184"/>
          </a:xfrm>
          <a:prstGeom prst="bentConnector3">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AE40006-12D0-9C91-AB35-3678E5B304F1}"/>
              </a:ext>
            </a:extLst>
          </p:cNvPr>
          <p:cNvCxnSpPr>
            <a:cxnSpLocks/>
          </p:cNvCxnSpPr>
          <p:nvPr/>
        </p:nvCxnSpPr>
        <p:spPr>
          <a:xfrm rot="5400000">
            <a:off x="2882751" y="2264083"/>
            <a:ext cx="1992792" cy="927902"/>
          </a:xfrm>
          <a:prstGeom prst="bentConnector3">
            <a:avLst>
              <a:gd name="adj1" fmla="val 27057"/>
            </a:avLst>
          </a:prstGeom>
          <a:ln w="12700">
            <a:solidFill>
              <a:srgbClr val="696161"/>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50C981B2-B37C-4A51-5445-62B69083B475}"/>
              </a:ext>
            </a:extLst>
          </p:cNvPr>
          <p:cNvSpPr/>
          <p:nvPr/>
        </p:nvSpPr>
        <p:spPr>
          <a:xfrm>
            <a:off x="3101235" y="2736274"/>
            <a:ext cx="566094" cy="230663"/>
          </a:xfrm>
          <a:prstGeom prst="rect">
            <a:avLst/>
          </a:prstGeom>
          <a:solidFill>
            <a:srgbClr val="99FFCC"/>
          </a:solidFill>
          <a:ln>
            <a:solidFill>
              <a:srgbClr val="F5786B"/>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latin typeface="Calibri" panose="020F0502020204030204" pitchFamily="34" charset="0"/>
                <a:cs typeface="Calibri" panose="020F0502020204030204" pitchFamily="34" charset="0"/>
              </a:rPr>
              <a:t>NTMS changes</a:t>
            </a:r>
          </a:p>
        </p:txBody>
      </p:sp>
    </p:spTree>
    <p:extLst>
      <p:ext uri="{BB962C8B-B14F-4D97-AF65-F5344CB8AC3E}">
        <p14:creationId xmlns:p14="http://schemas.microsoft.com/office/powerpoint/2010/main" val="3992827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tangle 141">
            <a:extLst>
              <a:ext uri="{FF2B5EF4-FFF2-40B4-BE49-F238E27FC236}">
                <a16:creationId xmlns:a16="http://schemas.microsoft.com/office/drawing/2014/main" id="{513FE109-C1A1-B7E8-309A-3345CE8C4D0E}"/>
              </a:ext>
            </a:extLst>
          </p:cNvPr>
          <p:cNvSpPr/>
          <p:nvPr/>
        </p:nvSpPr>
        <p:spPr>
          <a:xfrm>
            <a:off x="3695530" y="4392399"/>
            <a:ext cx="5817926" cy="121256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IN" sz="1000" b="1" dirty="0">
                <a:solidFill>
                  <a:schemeClr val="bg1"/>
                </a:solidFill>
              </a:rPr>
              <a:t>TLSTCTC</a:t>
            </a:r>
            <a:endParaRPr lang="en-US" sz="1000" b="1" dirty="0" err="1">
              <a:solidFill>
                <a:schemeClr val="bg1"/>
              </a:solidFill>
            </a:endParaRPr>
          </a:p>
        </p:txBody>
      </p:sp>
      <p:sp>
        <p:nvSpPr>
          <p:cNvPr id="3" name="Slide Number Placeholder 2">
            <a:extLst>
              <a:ext uri="{FF2B5EF4-FFF2-40B4-BE49-F238E27FC236}">
                <a16:creationId xmlns:a16="http://schemas.microsoft.com/office/drawing/2014/main" id="{8A01FAE9-20BF-496F-AC5F-43AF8E3713A5}"/>
              </a:ext>
            </a:extLst>
          </p:cNvPr>
          <p:cNvSpPr>
            <a:spLocks noGrp="1"/>
          </p:cNvSpPr>
          <p:nvPr>
            <p:ph type="sldNum" sz="quarter" idx="10"/>
          </p:nvPr>
        </p:nvSpPr>
        <p:spPr/>
        <p:txBody>
          <a:bodyPr/>
          <a:lstStyle/>
          <a:p>
            <a:fld id="{08BDDC8D-36E9-467E-8CF1-750845950A7F}" type="slidenum">
              <a:rPr lang="en-GB" smtClean="0"/>
              <a:pPr/>
              <a:t>25</a:t>
            </a:fld>
            <a:endParaRPr lang="en-GB"/>
          </a:p>
        </p:txBody>
      </p:sp>
      <p:sp>
        <p:nvSpPr>
          <p:cNvPr id="2" name="Title 3">
            <a:extLst>
              <a:ext uri="{FF2B5EF4-FFF2-40B4-BE49-F238E27FC236}">
                <a16:creationId xmlns:a16="http://schemas.microsoft.com/office/drawing/2014/main" id="{F6AAE268-1EBF-1F5C-BCDE-D411D980F829}"/>
              </a:ext>
            </a:extLst>
          </p:cNvPr>
          <p:cNvSpPr>
            <a:spLocks noGrp="1"/>
          </p:cNvSpPr>
          <p:nvPr>
            <p:ph type="title"/>
          </p:nvPr>
        </p:nvSpPr>
        <p:spPr>
          <a:xfrm>
            <a:off x="526283" y="456757"/>
            <a:ext cx="8568000" cy="536058"/>
          </a:xfrm>
        </p:spPr>
        <p:txBody>
          <a:bodyPr/>
          <a:lstStyle/>
          <a:p>
            <a:r>
              <a:rPr lang="en-GB" dirty="0"/>
              <a:t>Design: High Level Solution Design – Kafka Integration Services</a:t>
            </a:r>
          </a:p>
        </p:txBody>
      </p:sp>
      <p:pic>
        <p:nvPicPr>
          <p:cNvPr id="4" name="Graphic 4" descr="Send">
            <a:extLst>
              <a:ext uri="{FF2B5EF4-FFF2-40B4-BE49-F238E27FC236}">
                <a16:creationId xmlns:a16="http://schemas.microsoft.com/office/drawing/2014/main" id="{7CBB4905-6B39-8246-8E6C-6C78470CF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743EAB3-1DCB-7941-3313-FBF77059FED1}"/>
              </a:ext>
            </a:extLst>
          </p:cNvPr>
          <p:cNvSpPr/>
          <p:nvPr/>
        </p:nvSpPr>
        <p:spPr>
          <a:xfrm>
            <a:off x="1039976" y="4227084"/>
            <a:ext cx="1700143" cy="136683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err="1">
              <a:solidFill>
                <a:schemeClr val="bg1"/>
              </a:solidFill>
            </a:endParaRPr>
          </a:p>
        </p:txBody>
      </p:sp>
      <p:sp>
        <p:nvSpPr>
          <p:cNvPr id="8" name="Rectangle 7">
            <a:extLst>
              <a:ext uri="{FF2B5EF4-FFF2-40B4-BE49-F238E27FC236}">
                <a16:creationId xmlns:a16="http://schemas.microsoft.com/office/drawing/2014/main" id="{68187250-7926-FCFB-6911-5612AFB6E43A}"/>
              </a:ext>
            </a:extLst>
          </p:cNvPr>
          <p:cNvSpPr/>
          <p:nvPr/>
        </p:nvSpPr>
        <p:spPr>
          <a:xfrm>
            <a:off x="1046922" y="2694772"/>
            <a:ext cx="8398425" cy="122962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err="1">
              <a:solidFill>
                <a:schemeClr val="bg1"/>
              </a:solidFill>
            </a:endParaRPr>
          </a:p>
        </p:txBody>
      </p:sp>
      <p:pic>
        <p:nvPicPr>
          <p:cNvPr id="9" name="Picture 14" descr="Icon&#10;&#10;Description automatically generated">
            <a:extLst>
              <a:ext uri="{FF2B5EF4-FFF2-40B4-BE49-F238E27FC236}">
                <a16:creationId xmlns:a16="http://schemas.microsoft.com/office/drawing/2014/main" id="{D8AB1C4C-BCF5-4B22-1F24-F33F358E8CD0}"/>
              </a:ext>
            </a:extLst>
          </p:cNvPr>
          <p:cNvPicPr>
            <a:picLocks noChangeAspect="1"/>
          </p:cNvPicPr>
          <p:nvPr/>
        </p:nvPicPr>
        <p:blipFill>
          <a:blip r:embed="rId3"/>
          <a:stretch>
            <a:fillRect/>
          </a:stretch>
        </p:blipFill>
        <p:spPr>
          <a:xfrm>
            <a:off x="2854368" y="1294817"/>
            <a:ext cx="312017" cy="292085"/>
          </a:xfrm>
          <a:prstGeom prst="rect">
            <a:avLst/>
          </a:prstGeom>
        </p:spPr>
      </p:pic>
      <p:sp>
        <p:nvSpPr>
          <p:cNvPr id="10" name="TextBox 9">
            <a:extLst>
              <a:ext uri="{FF2B5EF4-FFF2-40B4-BE49-F238E27FC236}">
                <a16:creationId xmlns:a16="http://schemas.microsoft.com/office/drawing/2014/main" id="{9F1DC3E5-9769-A138-CFE8-98A77CA5DFC6}"/>
              </a:ext>
            </a:extLst>
          </p:cNvPr>
          <p:cNvSpPr txBox="1"/>
          <p:nvPr/>
        </p:nvSpPr>
        <p:spPr>
          <a:xfrm>
            <a:off x="2787444" y="1619469"/>
            <a:ext cx="47288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GB" sz="800" b="1" dirty="0">
                <a:latin typeface="Arial"/>
                <a:cs typeface="Arial"/>
              </a:rPr>
              <a:t>Custome</a:t>
            </a:r>
            <a:r>
              <a:rPr lang="en-GB" sz="800" dirty="0">
                <a:solidFill>
                  <a:schemeClr val="tx2"/>
                </a:solidFill>
                <a:latin typeface="Arial"/>
                <a:cs typeface="Arial"/>
              </a:rPr>
              <a:t>r</a:t>
            </a:r>
            <a:endParaRPr lang="en-GB" sz="800" dirty="0" err="1">
              <a:solidFill>
                <a:schemeClr val="tx2"/>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96AD41B-FA0F-E27D-B639-56BFDF176941}"/>
              </a:ext>
            </a:extLst>
          </p:cNvPr>
          <p:cNvSpPr txBox="1"/>
          <p:nvPr/>
        </p:nvSpPr>
        <p:spPr>
          <a:xfrm>
            <a:off x="2644089" y="1763542"/>
            <a:ext cx="732573" cy="12311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GB" sz="800" b="1" dirty="0">
                <a:solidFill>
                  <a:srgbClr val="000000"/>
                </a:solidFill>
                <a:latin typeface="Arial"/>
                <a:cs typeface="Arial"/>
              </a:rPr>
              <a:t>(External User)</a:t>
            </a:r>
            <a:endParaRPr lang="en-GB" sz="800" b="1" dirty="0">
              <a:solidFill>
                <a:srgbClr val="00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F7462D9-96FB-96CB-C82A-6DAC66D7A7C7}"/>
              </a:ext>
            </a:extLst>
          </p:cNvPr>
          <p:cNvSpPr/>
          <p:nvPr/>
        </p:nvSpPr>
        <p:spPr>
          <a:xfrm>
            <a:off x="3634912" y="1332649"/>
            <a:ext cx="819151" cy="301115"/>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err="1">
              <a:solidFill>
                <a:schemeClr val="bg1"/>
              </a:solidFill>
            </a:endParaRPr>
          </a:p>
        </p:txBody>
      </p:sp>
      <p:sp>
        <p:nvSpPr>
          <p:cNvPr id="13" name="TextBox 12">
            <a:extLst>
              <a:ext uri="{FF2B5EF4-FFF2-40B4-BE49-F238E27FC236}">
                <a16:creationId xmlns:a16="http://schemas.microsoft.com/office/drawing/2014/main" id="{B264352C-D499-F4E4-CA7C-3D9784333CEE}"/>
              </a:ext>
            </a:extLst>
          </p:cNvPr>
          <p:cNvSpPr txBox="1"/>
          <p:nvPr/>
        </p:nvSpPr>
        <p:spPr>
          <a:xfrm>
            <a:off x="3831260" y="1499792"/>
            <a:ext cx="479298" cy="12311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GB" sz="800" b="1" dirty="0">
                <a:solidFill>
                  <a:schemeClr val="tx2"/>
                </a:solidFill>
                <a:latin typeface="Arial"/>
                <a:cs typeface="Arial"/>
              </a:rPr>
              <a:t>(Browser)</a:t>
            </a:r>
            <a:endParaRPr lang="en-GB" sz="800" b="1" dirty="0">
              <a:solidFill>
                <a:schemeClr val="tx2"/>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447197FC-A6B9-DCC5-3581-C30D1FACF054}"/>
              </a:ext>
            </a:extLst>
          </p:cNvPr>
          <p:cNvSpPr txBox="1"/>
          <p:nvPr/>
        </p:nvSpPr>
        <p:spPr>
          <a:xfrm>
            <a:off x="3767942" y="1361087"/>
            <a:ext cx="605935" cy="12311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GB" sz="800" b="1" dirty="0">
                <a:solidFill>
                  <a:schemeClr val="tx2"/>
                </a:solidFill>
                <a:latin typeface="+mn-lt"/>
                <a:cs typeface="Arial"/>
              </a:rPr>
              <a:t>EXT RT SPA</a:t>
            </a:r>
          </a:p>
        </p:txBody>
      </p:sp>
      <p:sp>
        <p:nvSpPr>
          <p:cNvPr id="15" name="Rectangle 14">
            <a:extLst>
              <a:ext uri="{FF2B5EF4-FFF2-40B4-BE49-F238E27FC236}">
                <a16:creationId xmlns:a16="http://schemas.microsoft.com/office/drawing/2014/main" id="{0B244E49-7BB4-1ED6-A1F3-4BFB5BE43342}"/>
              </a:ext>
            </a:extLst>
          </p:cNvPr>
          <p:cNvSpPr/>
          <p:nvPr/>
        </p:nvSpPr>
        <p:spPr>
          <a:xfrm>
            <a:off x="1801418" y="2119894"/>
            <a:ext cx="1485900" cy="491067"/>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err="1">
              <a:solidFill>
                <a:schemeClr val="bg1"/>
              </a:solidFill>
            </a:endParaRPr>
          </a:p>
        </p:txBody>
      </p:sp>
      <p:sp>
        <p:nvSpPr>
          <p:cNvPr id="16" name="Rectangle 15">
            <a:extLst>
              <a:ext uri="{FF2B5EF4-FFF2-40B4-BE49-F238E27FC236}">
                <a16:creationId xmlns:a16="http://schemas.microsoft.com/office/drawing/2014/main" id="{CA2D733C-D699-A37F-FACF-DB6F7798264E}"/>
              </a:ext>
            </a:extLst>
          </p:cNvPr>
          <p:cNvSpPr/>
          <p:nvPr/>
        </p:nvSpPr>
        <p:spPr>
          <a:xfrm>
            <a:off x="4900292" y="2073859"/>
            <a:ext cx="1485900" cy="491067"/>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err="1">
              <a:solidFill>
                <a:schemeClr val="bg1"/>
              </a:solidFill>
            </a:endParaRPr>
          </a:p>
        </p:txBody>
      </p:sp>
      <p:sp>
        <p:nvSpPr>
          <p:cNvPr id="17" name="Rectangle 16">
            <a:extLst>
              <a:ext uri="{FF2B5EF4-FFF2-40B4-BE49-F238E27FC236}">
                <a16:creationId xmlns:a16="http://schemas.microsoft.com/office/drawing/2014/main" id="{719117E7-A98D-915E-8B3D-7F68472E6E40}"/>
              </a:ext>
            </a:extLst>
          </p:cNvPr>
          <p:cNvSpPr/>
          <p:nvPr/>
        </p:nvSpPr>
        <p:spPr>
          <a:xfrm>
            <a:off x="1701197" y="2911312"/>
            <a:ext cx="1497440" cy="390798"/>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err="1">
              <a:solidFill>
                <a:schemeClr val="bg1"/>
              </a:solidFill>
            </a:endParaRPr>
          </a:p>
        </p:txBody>
      </p:sp>
      <p:sp>
        <p:nvSpPr>
          <p:cNvPr id="18" name="Rectangle 17">
            <a:extLst>
              <a:ext uri="{FF2B5EF4-FFF2-40B4-BE49-F238E27FC236}">
                <a16:creationId xmlns:a16="http://schemas.microsoft.com/office/drawing/2014/main" id="{90F9E3CE-1264-DB2B-2A31-C2A93CD9FB8B}"/>
              </a:ext>
            </a:extLst>
          </p:cNvPr>
          <p:cNvSpPr/>
          <p:nvPr/>
        </p:nvSpPr>
        <p:spPr>
          <a:xfrm>
            <a:off x="5235176" y="3310641"/>
            <a:ext cx="1337600" cy="355890"/>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err="1">
              <a:solidFill>
                <a:schemeClr val="bg1"/>
              </a:solidFill>
            </a:endParaRPr>
          </a:p>
        </p:txBody>
      </p:sp>
      <p:sp>
        <p:nvSpPr>
          <p:cNvPr id="20" name="Rectangle 19">
            <a:extLst>
              <a:ext uri="{FF2B5EF4-FFF2-40B4-BE49-F238E27FC236}">
                <a16:creationId xmlns:a16="http://schemas.microsoft.com/office/drawing/2014/main" id="{089605E7-203C-E4F3-9D39-D73B478ABE48}"/>
              </a:ext>
            </a:extLst>
          </p:cNvPr>
          <p:cNvSpPr/>
          <p:nvPr/>
        </p:nvSpPr>
        <p:spPr>
          <a:xfrm>
            <a:off x="3634912" y="3293406"/>
            <a:ext cx="1235870" cy="389506"/>
          </a:xfrm>
          <a:prstGeom prst="rect">
            <a:avLst/>
          </a:prstGeom>
          <a:solidFill>
            <a:schemeClr val="accent4">
              <a:lumMod val="20000"/>
              <a:lumOff val="80000"/>
            </a:schemeClr>
          </a:solidFill>
          <a:ln>
            <a:solidFill>
              <a:srgbClr val="92D050"/>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GB" sz="800" b="1" dirty="0" err="1">
                <a:solidFill>
                  <a:schemeClr val="tx1"/>
                </a:solidFill>
              </a:rPr>
              <a:t>Eforms</a:t>
            </a:r>
            <a:r>
              <a:rPr lang="en-GB" sz="800" b="1" dirty="0">
                <a:solidFill>
                  <a:schemeClr val="tx1"/>
                </a:solidFill>
              </a:rPr>
              <a:t> Kafka </a:t>
            </a:r>
          </a:p>
          <a:p>
            <a:pPr algn="ctr"/>
            <a:r>
              <a:rPr lang="en-GB" sz="800" b="1" dirty="0">
                <a:solidFill>
                  <a:schemeClr val="tx1"/>
                </a:solidFill>
              </a:rPr>
              <a:t>Integration service </a:t>
            </a:r>
          </a:p>
          <a:p>
            <a:pPr algn="ctr"/>
            <a:r>
              <a:rPr lang="en-GB" sz="800" b="1" dirty="0">
                <a:solidFill>
                  <a:schemeClr val="tx1"/>
                </a:solidFill>
              </a:rPr>
              <a:t>(Publisher)</a:t>
            </a:r>
          </a:p>
        </p:txBody>
      </p:sp>
      <p:sp>
        <p:nvSpPr>
          <p:cNvPr id="22" name="TextBox 21">
            <a:extLst>
              <a:ext uri="{FF2B5EF4-FFF2-40B4-BE49-F238E27FC236}">
                <a16:creationId xmlns:a16="http://schemas.microsoft.com/office/drawing/2014/main" id="{2A2188CF-76B6-F00F-C949-3B01D454B4BE}"/>
              </a:ext>
            </a:extLst>
          </p:cNvPr>
          <p:cNvSpPr txBox="1"/>
          <p:nvPr/>
        </p:nvSpPr>
        <p:spPr>
          <a:xfrm>
            <a:off x="2129820" y="2141695"/>
            <a:ext cx="1305882"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800" b="1" dirty="0">
                <a:solidFill>
                  <a:schemeClr val="tx2"/>
                </a:solidFill>
                <a:latin typeface="Arial"/>
                <a:cs typeface="Arial"/>
              </a:rPr>
              <a:t>Apigee Gateway</a:t>
            </a:r>
          </a:p>
        </p:txBody>
      </p:sp>
      <p:sp>
        <p:nvSpPr>
          <p:cNvPr id="23" name="TextBox 22">
            <a:extLst>
              <a:ext uri="{FF2B5EF4-FFF2-40B4-BE49-F238E27FC236}">
                <a16:creationId xmlns:a16="http://schemas.microsoft.com/office/drawing/2014/main" id="{A74C93BB-ED76-5629-2FE6-2DFF41C825CA}"/>
              </a:ext>
            </a:extLst>
          </p:cNvPr>
          <p:cNvSpPr txBox="1"/>
          <p:nvPr/>
        </p:nvSpPr>
        <p:spPr>
          <a:xfrm>
            <a:off x="5583129" y="2150025"/>
            <a:ext cx="12022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800" b="1" dirty="0">
                <a:solidFill>
                  <a:schemeClr val="tx2"/>
                </a:solidFill>
                <a:latin typeface="Arial"/>
                <a:cs typeface="Arial"/>
              </a:rPr>
              <a:t>F5</a:t>
            </a:r>
          </a:p>
        </p:txBody>
      </p:sp>
      <p:sp>
        <p:nvSpPr>
          <p:cNvPr id="24" name="TextBox 23">
            <a:extLst>
              <a:ext uri="{FF2B5EF4-FFF2-40B4-BE49-F238E27FC236}">
                <a16:creationId xmlns:a16="http://schemas.microsoft.com/office/drawing/2014/main" id="{883726DB-477B-8B43-7294-E7FF15AD7F95}"/>
              </a:ext>
            </a:extLst>
          </p:cNvPr>
          <p:cNvSpPr txBox="1"/>
          <p:nvPr/>
        </p:nvSpPr>
        <p:spPr>
          <a:xfrm>
            <a:off x="2002511" y="2989246"/>
            <a:ext cx="1011364"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800" b="1" dirty="0" err="1">
                <a:solidFill>
                  <a:schemeClr val="tx2"/>
                </a:solidFill>
                <a:latin typeface="Arial"/>
                <a:cs typeface="Arial"/>
              </a:rPr>
              <a:t>Eforms</a:t>
            </a:r>
            <a:r>
              <a:rPr lang="en-GB" sz="800" b="1" dirty="0">
                <a:solidFill>
                  <a:schemeClr val="tx2"/>
                </a:solidFill>
                <a:latin typeface="Arial"/>
                <a:cs typeface="Arial"/>
              </a:rPr>
              <a:t>  Runtime MS</a:t>
            </a:r>
          </a:p>
          <a:p>
            <a:r>
              <a:rPr lang="en-GB" sz="800" b="1" dirty="0">
                <a:solidFill>
                  <a:schemeClr val="tx2"/>
                </a:solidFill>
                <a:latin typeface="Arial"/>
                <a:cs typeface="Arial"/>
              </a:rPr>
              <a:t>(Java Build Pack)</a:t>
            </a:r>
          </a:p>
        </p:txBody>
      </p:sp>
      <p:cxnSp>
        <p:nvCxnSpPr>
          <p:cNvPr id="28" name="Connector: Elbow 27">
            <a:extLst>
              <a:ext uri="{FF2B5EF4-FFF2-40B4-BE49-F238E27FC236}">
                <a16:creationId xmlns:a16="http://schemas.microsoft.com/office/drawing/2014/main" id="{233D1C4B-5F14-5714-DBFE-3851C89EB73F}"/>
              </a:ext>
            </a:extLst>
          </p:cNvPr>
          <p:cNvCxnSpPr>
            <a:cxnSpLocks/>
            <a:stCxn id="16" idx="1"/>
            <a:endCxn id="12" idx="2"/>
          </p:cNvCxnSpPr>
          <p:nvPr/>
        </p:nvCxnSpPr>
        <p:spPr>
          <a:xfrm rot="10800000">
            <a:off x="4044488" y="1633765"/>
            <a:ext cx="855804" cy="685629"/>
          </a:xfrm>
          <a:prstGeom prst="bentConnector2">
            <a:avLst/>
          </a:prstGeom>
          <a:ln w="12700">
            <a:solidFill>
              <a:srgbClr val="69616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5851C0-4AF9-CDB4-5C69-D559BBEB73DE}"/>
              </a:ext>
            </a:extLst>
          </p:cNvPr>
          <p:cNvCxnSpPr>
            <a:cxnSpLocks/>
          </p:cNvCxnSpPr>
          <p:nvPr/>
        </p:nvCxnSpPr>
        <p:spPr>
          <a:xfrm>
            <a:off x="2449917" y="2519848"/>
            <a:ext cx="4194" cy="394864"/>
          </a:xfrm>
          <a:prstGeom prst="straightConnector1">
            <a:avLst/>
          </a:prstGeom>
          <a:ln w="12700">
            <a:solidFill>
              <a:srgbClr val="69616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63A754A-2DC0-3FF3-AF30-C20B9298C166}"/>
              </a:ext>
            </a:extLst>
          </p:cNvPr>
          <p:cNvSpPr/>
          <p:nvPr/>
        </p:nvSpPr>
        <p:spPr>
          <a:xfrm>
            <a:off x="2114272" y="2352145"/>
            <a:ext cx="903817" cy="194734"/>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err="1">
              <a:solidFill>
                <a:schemeClr val="bg1"/>
              </a:solidFill>
            </a:endParaRPr>
          </a:p>
        </p:txBody>
      </p:sp>
      <p:cxnSp>
        <p:nvCxnSpPr>
          <p:cNvPr id="31" name="Straight Arrow Connector 30">
            <a:extLst>
              <a:ext uri="{FF2B5EF4-FFF2-40B4-BE49-F238E27FC236}">
                <a16:creationId xmlns:a16="http://schemas.microsoft.com/office/drawing/2014/main" id="{59CCDBF5-718E-86C0-CC4D-A12DB3368FBD}"/>
              </a:ext>
            </a:extLst>
          </p:cNvPr>
          <p:cNvCxnSpPr>
            <a:cxnSpLocks/>
          </p:cNvCxnSpPr>
          <p:nvPr/>
        </p:nvCxnSpPr>
        <p:spPr>
          <a:xfrm>
            <a:off x="5634599" y="2412752"/>
            <a:ext cx="0" cy="897241"/>
          </a:xfrm>
          <a:prstGeom prst="straightConnector1">
            <a:avLst/>
          </a:prstGeom>
          <a:ln w="12700">
            <a:solidFill>
              <a:srgbClr val="69616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64823DB-E544-5EB0-F0ED-DA06C96B34F4}"/>
              </a:ext>
            </a:extLst>
          </p:cNvPr>
          <p:cNvSpPr txBox="1"/>
          <p:nvPr/>
        </p:nvSpPr>
        <p:spPr>
          <a:xfrm>
            <a:off x="2194820" y="2384484"/>
            <a:ext cx="652423" cy="12311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GB" sz="800" b="1" dirty="0">
                <a:solidFill>
                  <a:schemeClr val="tx2"/>
                </a:solidFill>
                <a:latin typeface="Arial"/>
                <a:cs typeface="Arial"/>
              </a:rPr>
              <a:t>RT API Proxy</a:t>
            </a:r>
          </a:p>
        </p:txBody>
      </p:sp>
      <p:sp>
        <p:nvSpPr>
          <p:cNvPr id="33" name="Rectangle 32">
            <a:extLst>
              <a:ext uri="{FF2B5EF4-FFF2-40B4-BE49-F238E27FC236}">
                <a16:creationId xmlns:a16="http://schemas.microsoft.com/office/drawing/2014/main" id="{B8F68F10-F7E9-5B4F-769C-3B9C060D768F}"/>
              </a:ext>
            </a:extLst>
          </p:cNvPr>
          <p:cNvSpPr/>
          <p:nvPr/>
        </p:nvSpPr>
        <p:spPr>
          <a:xfrm>
            <a:off x="5059042" y="2316364"/>
            <a:ext cx="1168400" cy="194734"/>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err="1">
              <a:solidFill>
                <a:schemeClr val="bg1"/>
              </a:solidFill>
            </a:endParaRPr>
          </a:p>
        </p:txBody>
      </p:sp>
      <p:sp>
        <p:nvSpPr>
          <p:cNvPr id="34" name="TextBox 33">
            <a:extLst>
              <a:ext uri="{FF2B5EF4-FFF2-40B4-BE49-F238E27FC236}">
                <a16:creationId xmlns:a16="http://schemas.microsoft.com/office/drawing/2014/main" id="{A714F0D7-D8BA-1473-54FC-24E6BF199AD2}"/>
              </a:ext>
            </a:extLst>
          </p:cNvPr>
          <p:cNvSpPr txBox="1"/>
          <p:nvPr/>
        </p:nvSpPr>
        <p:spPr>
          <a:xfrm>
            <a:off x="5266536" y="2353022"/>
            <a:ext cx="753411" cy="12311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GB" sz="800" b="1" dirty="0">
                <a:solidFill>
                  <a:schemeClr val="tx2"/>
                </a:solidFill>
                <a:latin typeface="Arial"/>
                <a:cs typeface="Arial"/>
              </a:rPr>
              <a:t>NTMS Changes</a:t>
            </a:r>
          </a:p>
        </p:txBody>
      </p:sp>
      <p:sp>
        <p:nvSpPr>
          <p:cNvPr id="35" name="TextBox 34">
            <a:extLst>
              <a:ext uri="{FF2B5EF4-FFF2-40B4-BE49-F238E27FC236}">
                <a16:creationId xmlns:a16="http://schemas.microsoft.com/office/drawing/2014/main" id="{5250F4FC-5A6E-A314-2CC9-93F524E3C129}"/>
              </a:ext>
            </a:extLst>
          </p:cNvPr>
          <p:cNvSpPr txBox="1"/>
          <p:nvPr/>
        </p:nvSpPr>
        <p:spPr>
          <a:xfrm>
            <a:off x="5929372" y="2759935"/>
            <a:ext cx="1750156" cy="1615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050" b="1" dirty="0">
                <a:solidFill>
                  <a:schemeClr val="tx2"/>
                </a:solidFill>
                <a:latin typeface="Arial"/>
                <a:cs typeface="Arial"/>
              </a:rPr>
              <a:t>PCF Org- RETAILEFORMS</a:t>
            </a:r>
            <a:endParaRPr lang="en-GB" sz="1050" b="1" dirty="0">
              <a:solidFill>
                <a:schemeClr val="tx2"/>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0D1B6DB-C9A4-3215-0923-F4E7738AF203}"/>
              </a:ext>
            </a:extLst>
          </p:cNvPr>
          <p:cNvSpPr txBox="1"/>
          <p:nvPr/>
        </p:nvSpPr>
        <p:spPr>
          <a:xfrm>
            <a:off x="2744333" y="2795614"/>
            <a:ext cx="570669" cy="12311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GB" sz="800" b="1" dirty="0">
                <a:solidFill>
                  <a:schemeClr val="tx2"/>
                </a:solidFill>
                <a:latin typeface="Arial"/>
                <a:cs typeface="Arial"/>
              </a:rPr>
              <a:t>HTTP/REST</a:t>
            </a:r>
            <a:endParaRPr lang="en-GB" sz="800" b="1" dirty="0">
              <a:solidFill>
                <a:schemeClr val="tx2"/>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13186EAB-BFCC-01A3-2933-8632BD8292A7}"/>
              </a:ext>
            </a:extLst>
          </p:cNvPr>
          <p:cNvSpPr txBox="1"/>
          <p:nvPr/>
        </p:nvSpPr>
        <p:spPr>
          <a:xfrm>
            <a:off x="5333750" y="3366020"/>
            <a:ext cx="1149486"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800" b="1" dirty="0" err="1">
                <a:solidFill>
                  <a:schemeClr val="tx2"/>
                </a:solidFill>
                <a:latin typeface="Arial"/>
                <a:cs typeface="Arial"/>
              </a:rPr>
              <a:t>Eforms</a:t>
            </a:r>
            <a:r>
              <a:rPr lang="en-GB" sz="800" b="1" dirty="0">
                <a:solidFill>
                  <a:schemeClr val="tx2"/>
                </a:solidFill>
                <a:latin typeface="Arial"/>
                <a:cs typeface="Arial"/>
              </a:rPr>
              <a:t>  Runtime SPA</a:t>
            </a:r>
          </a:p>
          <a:p>
            <a:r>
              <a:rPr lang="en-GB" sz="800" b="1" dirty="0">
                <a:solidFill>
                  <a:schemeClr val="tx2"/>
                </a:solidFill>
                <a:latin typeface="Arial"/>
                <a:cs typeface="Arial"/>
              </a:rPr>
              <a:t>(Static Build Pack)</a:t>
            </a:r>
          </a:p>
        </p:txBody>
      </p:sp>
      <p:sp>
        <p:nvSpPr>
          <p:cNvPr id="39" name="TextBox 38">
            <a:extLst>
              <a:ext uri="{FF2B5EF4-FFF2-40B4-BE49-F238E27FC236}">
                <a16:creationId xmlns:a16="http://schemas.microsoft.com/office/drawing/2014/main" id="{2F416E08-6874-12D5-C5AE-92B65C5429DD}"/>
              </a:ext>
            </a:extLst>
          </p:cNvPr>
          <p:cNvSpPr txBox="1"/>
          <p:nvPr/>
        </p:nvSpPr>
        <p:spPr>
          <a:xfrm>
            <a:off x="1248052" y="3741104"/>
            <a:ext cx="1151771"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800" b="1" dirty="0">
                <a:solidFill>
                  <a:schemeClr val="tx2"/>
                </a:solidFill>
                <a:latin typeface="Arial"/>
                <a:cs typeface="Arial"/>
              </a:rPr>
              <a:t>MongoDB Java Driver</a:t>
            </a:r>
            <a:endParaRPr lang="en-GB" sz="800" b="1" dirty="0">
              <a:solidFill>
                <a:schemeClr val="tx2"/>
              </a:solidFill>
              <a:latin typeface="Arial" panose="020B0604020202020204" pitchFamily="34" charset="0"/>
              <a:cs typeface="Arial" panose="020B0604020202020204" pitchFamily="34" charset="0"/>
            </a:endParaRPr>
          </a:p>
        </p:txBody>
      </p:sp>
      <p:sp>
        <p:nvSpPr>
          <p:cNvPr id="40" name="TextBox 1">
            <a:extLst>
              <a:ext uri="{FF2B5EF4-FFF2-40B4-BE49-F238E27FC236}">
                <a16:creationId xmlns:a16="http://schemas.microsoft.com/office/drawing/2014/main" id="{790905B2-7636-E82C-4DC8-083B32425685}"/>
              </a:ext>
            </a:extLst>
          </p:cNvPr>
          <p:cNvSpPr txBox="1"/>
          <p:nvPr/>
        </p:nvSpPr>
        <p:spPr>
          <a:xfrm>
            <a:off x="5313662" y="4296900"/>
            <a:ext cx="271269"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GB" sz="1000" b="1">
              <a:solidFill>
                <a:schemeClr val="tx2"/>
              </a:solidFill>
              <a:latin typeface="Arial"/>
              <a:cs typeface="Arial"/>
            </a:endParaRPr>
          </a:p>
        </p:txBody>
      </p:sp>
      <p:cxnSp>
        <p:nvCxnSpPr>
          <p:cNvPr id="42" name="Straight Arrow Connector 41">
            <a:extLst>
              <a:ext uri="{FF2B5EF4-FFF2-40B4-BE49-F238E27FC236}">
                <a16:creationId xmlns:a16="http://schemas.microsoft.com/office/drawing/2014/main" id="{B1AD507A-2C59-568A-D819-FBE3CE2CA4F2}"/>
              </a:ext>
            </a:extLst>
          </p:cNvPr>
          <p:cNvCxnSpPr>
            <a:cxnSpLocks/>
            <a:stCxn id="20" idx="2"/>
            <a:endCxn id="46" idx="0"/>
          </p:cNvCxnSpPr>
          <p:nvPr/>
        </p:nvCxnSpPr>
        <p:spPr>
          <a:xfrm>
            <a:off x="4252847" y="3682912"/>
            <a:ext cx="2418108" cy="1180667"/>
          </a:xfrm>
          <a:prstGeom prst="straightConnector1">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E75A508-BD54-0CE6-9E8F-76532C0A051C}"/>
              </a:ext>
            </a:extLst>
          </p:cNvPr>
          <p:cNvSpPr txBox="1"/>
          <p:nvPr/>
        </p:nvSpPr>
        <p:spPr>
          <a:xfrm>
            <a:off x="3892378" y="4008489"/>
            <a:ext cx="2036994"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700" dirty="0">
                <a:solidFill>
                  <a:schemeClr val="tx2"/>
                </a:solidFill>
                <a:latin typeface="Arial"/>
                <a:cs typeface="Arial"/>
              </a:rPr>
              <a:t>Publish raw forms data on the form lifecycle topic through TCP TLS protocol</a:t>
            </a:r>
            <a:endParaRPr lang="en-GB" sz="700" dirty="0">
              <a:solidFill>
                <a:schemeClr val="tx2"/>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2D454229-85A8-DA69-3A28-626436809A5B}"/>
              </a:ext>
            </a:extLst>
          </p:cNvPr>
          <p:cNvSpPr/>
          <p:nvPr/>
        </p:nvSpPr>
        <p:spPr>
          <a:xfrm>
            <a:off x="4170200" y="4863579"/>
            <a:ext cx="5001510" cy="401941"/>
          </a:xfrm>
          <a:prstGeom prst="rect">
            <a:avLst/>
          </a:prstGeom>
          <a:solidFill>
            <a:srgbClr val="CAEFF1"/>
          </a:solidFill>
          <a:ln>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800" b="1" dirty="0">
              <a:solidFill>
                <a:schemeClr val="tx1"/>
              </a:solidFill>
            </a:endParaRPr>
          </a:p>
        </p:txBody>
      </p:sp>
      <p:sp>
        <p:nvSpPr>
          <p:cNvPr id="47" name="Rectangle 46">
            <a:extLst>
              <a:ext uri="{FF2B5EF4-FFF2-40B4-BE49-F238E27FC236}">
                <a16:creationId xmlns:a16="http://schemas.microsoft.com/office/drawing/2014/main" id="{706C6C7C-0493-4DDC-7D6B-99C55E4E5EEB}"/>
              </a:ext>
            </a:extLst>
          </p:cNvPr>
          <p:cNvSpPr/>
          <p:nvPr/>
        </p:nvSpPr>
        <p:spPr>
          <a:xfrm>
            <a:off x="4454063" y="6002297"/>
            <a:ext cx="3860896" cy="383654"/>
          </a:xfrm>
          <a:prstGeom prst="rect">
            <a:avLst/>
          </a:prstGeom>
          <a:solidFill>
            <a:srgbClr val="CAEFF1"/>
          </a:solidFill>
          <a:ln>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GB" sz="800" b="1" dirty="0">
                <a:solidFill>
                  <a:schemeClr val="tx1"/>
                </a:solidFill>
              </a:rPr>
              <a:t>Downstream Consumer   Applications</a:t>
            </a:r>
          </a:p>
          <a:p>
            <a:pPr algn="ctr"/>
            <a:r>
              <a:rPr lang="en-GB" sz="800" b="1" dirty="0">
                <a:solidFill>
                  <a:schemeClr val="tx1"/>
                </a:solidFill>
              </a:rPr>
              <a:t>(Subscriber)</a:t>
            </a:r>
          </a:p>
        </p:txBody>
      </p:sp>
      <p:sp>
        <p:nvSpPr>
          <p:cNvPr id="48" name="TextBox 47">
            <a:extLst>
              <a:ext uri="{FF2B5EF4-FFF2-40B4-BE49-F238E27FC236}">
                <a16:creationId xmlns:a16="http://schemas.microsoft.com/office/drawing/2014/main" id="{4F061E96-D861-5EC9-E2CB-4DBD45A86944}"/>
              </a:ext>
            </a:extLst>
          </p:cNvPr>
          <p:cNvSpPr txBox="1"/>
          <p:nvPr/>
        </p:nvSpPr>
        <p:spPr>
          <a:xfrm>
            <a:off x="4068696" y="4378035"/>
            <a:ext cx="5176061" cy="1615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050" b="1" dirty="0">
                <a:solidFill>
                  <a:schemeClr val="tx2"/>
                </a:solidFill>
                <a:latin typeface="Arial"/>
                <a:cs typeface="Arial"/>
              </a:rPr>
              <a:t>Kafka K4 AWS</a:t>
            </a:r>
          </a:p>
        </p:txBody>
      </p:sp>
      <p:cxnSp>
        <p:nvCxnSpPr>
          <p:cNvPr id="61" name="Connector: Elbow 60">
            <a:extLst>
              <a:ext uri="{FF2B5EF4-FFF2-40B4-BE49-F238E27FC236}">
                <a16:creationId xmlns:a16="http://schemas.microsoft.com/office/drawing/2014/main" id="{6C8C0F27-6A2E-FCFD-B232-27B2FB33C47F}"/>
              </a:ext>
            </a:extLst>
          </p:cNvPr>
          <p:cNvCxnSpPr>
            <a:cxnSpLocks/>
          </p:cNvCxnSpPr>
          <p:nvPr/>
        </p:nvCxnSpPr>
        <p:spPr>
          <a:xfrm flipV="1">
            <a:off x="3287318" y="1648130"/>
            <a:ext cx="605061" cy="708062"/>
          </a:xfrm>
          <a:prstGeom prst="bentConnector2">
            <a:avLst/>
          </a:prstGeom>
          <a:ln w="12700">
            <a:solidFill>
              <a:srgbClr val="696161"/>
            </a:solidFill>
          </a:ln>
        </p:spPr>
        <p:style>
          <a:lnRef idx="1">
            <a:schemeClr val="accent1"/>
          </a:lnRef>
          <a:fillRef idx="0">
            <a:schemeClr val="accent1"/>
          </a:fillRef>
          <a:effectRef idx="0">
            <a:schemeClr val="accent1"/>
          </a:effectRef>
          <a:fontRef idx="minor">
            <a:schemeClr val="tx1"/>
          </a:fontRef>
        </p:style>
      </p:cxnSp>
      <p:sp>
        <p:nvSpPr>
          <p:cNvPr id="62" name="Flowchart: Process 61">
            <a:extLst>
              <a:ext uri="{FF2B5EF4-FFF2-40B4-BE49-F238E27FC236}">
                <a16:creationId xmlns:a16="http://schemas.microsoft.com/office/drawing/2014/main" id="{6F831664-363D-EFD4-270D-FC571FEFD7F3}"/>
              </a:ext>
            </a:extLst>
          </p:cNvPr>
          <p:cNvSpPr/>
          <p:nvPr/>
        </p:nvSpPr>
        <p:spPr>
          <a:xfrm>
            <a:off x="8614753" y="6911369"/>
            <a:ext cx="1005999" cy="208864"/>
          </a:xfrm>
          <a:prstGeom prst="flowChartProcess">
            <a:avLst/>
          </a:prstGeom>
          <a:solidFill>
            <a:srgbClr val="CAEFF1"/>
          </a:solidFill>
          <a:ln>
            <a:solidFill>
              <a:srgbClr val="0070C0"/>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GB" sz="800" b="1" dirty="0">
                <a:solidFill>
                  <a:schemeClr val="tx1"/>
                </a:solidFill>
              </a:rPr>
              <a:t>New </a:t>
            </a:r>
          </a:p>
        </p:txBody>
      </p:sp>
      <p:sp>
        <p:nvSpPr>
          <p:cNvPr id="63" name="Rectangle 62">
            <a:extLst>
              <a:ext uri="{FF2B5EF4-FFF2-40B4-BE49-F238E27FC236}">
                <a16:creationId xmlns:a16="http://schemas.microsoft.com/office/drawing/2014/main" id="{79BDB066-1BF6-D70C-2565-A174F69B4B81}"/>
              </a:ext>
            </a:extLst>
          </p:cNvPr>
          <p:cNvSpPr/>
          <p:nvPr/>
        </p:nvSpPr>
        <p:spPr>
          <a:xfrm>
            <a:off x="7492405" y="6911369"/>
            <a:ext cx="930073" cy="208864"/>
          </a:xfrm>
          <a:prstGeom prst="rect">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GB" sz="800" b="1" dirty="0">
                <a:solidFill>
                  <a:schemeClr val="tx1"/>
                </a:solidFill>
              </a:rPr>
              <a:t>Existing</a:t>
            </a:r>
          </a:p>
        </p:txBody>
      </p:sp>
      <p:sp>
        <p:nvSpPr>
          <p:cNvPr id="64" name="TextBox 63">
            <a:extLst>
              <a:ext uri="{FF2B5EF4-FFF2-40B4-BE49-F238E27FC236}">
                <a16:creationId xmlns:a16="http://schemas.microsoft.com/office/drawing/2014/main" id="{C6180782-EE55-4C75-821E-323970757953}"/>
              </a:ext>
            </a:extLst>
          </p:cNvPr>
          <p:cNvSpPr txBox="1"/>
          <p:nvPr/>
        </p:nvSpPr>
        <p:spPr>
          <a:xfrm>
            <a:off x="9411302" y="6911369"/>
            <a:ext cx="388270" cy="104767"/>
          </a:xfrm>
          <a:prstGeom prst="rect">
            <a:avLst/>
          </a:prstGeom>
          <a:noFill/>
        </p:spPr>
        <p:txBody>
          <a:bodyPr wrap="square" lIns="0" tIns="0" rIns="0" bIns="0" rtlCol="0">
            <a:noAutofit/>
          </a:bodyPr>
          <a:lstStyle/>
          <a:p>
            <a:endParaRPr lang="en-GB" sz="800" dirty="0">
              <a:solidFill>
                <a:schemeClr val="tx2"/>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EDE3724D-3F3C-F3F3-0FAF-D62242373214}"/>
              </a:ext>
            </a:extLst>
          </p:cNvPr>
          <p:cNvSpPr txBox="1"/>
          <p:nvPr/>
        </p:nvSpPr>
        <p:spPr>
          <a:xfrm>
            <a:off x="9411302" y="7120234"/>
            <a:ext cx="388270" cy="104767"/>
          </a:xfrm>
          <a:prstGeom prst="rect">
            <a:avLst/>
          </a:prstGeom>
          <a:noFill/>
        </p:spPr>
        <p:txBody>
          <a:bodyPr wrap="square" lIns="0" tIns="0" rIns="0" bIns="0" rtlCol="0">
            <a:noAutofit/>
          </a:bodyPr>
          <a:lstStyle/>
          <a:p>
            <a:endParaRPr lang="en-GB" sz="800" dirty="0">
              <a:solidFill>
                <a:schemeClr val="tx2"/>
              </a:solidFill>
              <a:latin typeface="Arial" panose="020B0604020202020204" pitchFamily="34" charset="0"/>
              <a:cs typeface="Arial" panose="020B0604020202020204" pitchFamily="34" charset="0"/>
            </a:endParaRPr>
          </a:p>
        </p:txBody>
      </p:sp>
      <p:pic>
        <p:nvPicPr>
          <p:cNvPr id="68" name="Picture 21" descr="A picture containing clipart, tableware, cup&#10;&#10;Description automatically generated">
            <a:extLst>
              <a:ext uri="{FF2B5EF4-FFF2-40B4-BE49-F238E27FC236}">
                <a16:creationId xmlns:a16="http://schemas.microsoft.com/office/drawing/2014/main" id="{8526CEBC-014B-D9BE-899C-CEBB0A5AE43E}"/>
              </a:ext>
            </a:extLst>
          </p:cNvPr>
          <p:cNvPicPr>
            <a:picLocks noChangeAspect="1"/>
          </p:cNvPicPr>
          <p:nvPr/>
        </p:nvPicPr>
        <p:blipFill>
          <a:blip r:embed="rId4"/>
          <a:stretch>
            <a:fillRect/>
          </a:stretch>
        </p:blipFill>
        <p:spPr>
          <a:xfrm>
            <a:off x="1995386" y="4455528"/>
            <a:ext cx="635004" cy="965225"/>
          </a:xfrm>
          <a:prstGeom prst="rect">
            <a:avLst/>
          </a:prstGeom>
        </p:spPr>
      </p:pic>
      <p:sp>
        <p:nvSpPr>
          <p:cNvPr id="69" name="TextBox 68">
            <a:extLst>
              <a:ext uri="{FF2B5EF4-FFF2-40B4-BE49-F238E27FC236}">
                <a16:creationId xmlns:a16="http://schemas.microsoft.com/office/drawing/2014/main" id="{C444073F-7150-21A1-73AC-C3CB3E1FA750}"/>
              </a:ext>
            </a:extLst>
          </p:cNvPr>
          <p:cNvSpPr txBox="1"/>
          <p:nvPr/>
        </p:nvSpPr>
        <p:spPr>
          <a:xfrm>
            <a:off x="1106426" y="4466195"/>
            <a:ext cx="806311" cy="12311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GB" sz="800" b="1" dirty="0">
                <a:solidFill>
                  <a:schemeClr val="tx2"/>
                </a:solidFill>
                <a:latin typeface="Arial"/>
                <a:cs typeface="Arial"/>
              </a:rPr>
              <a:t>Retaileforms_db</a:t>
            </a:r>
          </a:p>
        </p:txBody>
      </p:sp>
      <p:sp>
        <p:nvSpPr>
          <p:cNvPr id="70" name="TextBox 69">
            <a:extLst>
              <a:ext uri="{FF2B5EF4-FFF2-40B4-BE49-F238E27FC236}">
                <a16:creationId xmlns:a16="http://schemas.microsoft.com/office/drawing/2014/main" id="{A0919327-2CCB-5CE6-C864-3819321C46FA}"/>
              </a:ext>
            </a:extLst>
          </p:cNvPr>
          <p:cNvSpPr txBox="1"/>
          <p:nvPr/>
        </p:nvSpPr>
        <p:spPr>
          <a:xfrm>
            <a:off x="1448642" y="4269287"/>
            <a:ext cx="1095489"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800" b="1" dirty="0">
                <a:solidFill>
                  <a:schemeClr val="tx2"/>
                </a:solidFill>
                <a:latin typeface="Arial"/>
                <a:cs typeface="Arial"/>
              </a:rPr>
              <a:t>Mongo-Db Event Store</a:t>
            </a:r>
            <a:endParaRPr lang="en-US" dirty="0">
              <a:solidFill>
                <a:schemeClr val="tx2"/>
              </a:solidFill>
            </a:endParaRPr>
          </a:p>
        </p:txBody>
      </p:sp>
      <p:sp>
        <p:nvSpPr>
          <p:cNvPr id="71" name="TextBox 70">
            <a:extLst>
              <a:ext uri="{FF2B5EF4-FFF2-40B4-BE49-F238E27FC236}">
                <a16:creationId xmlns:a16="http://schemas.microsoft.com/office/drawing/2014/main" id="{CD5FC2CE-6250-945D-86A6-518D3A16E7E7}"/>
              </a:ext>
            </a:extLst>
          </p:cNvPr>
          <p:cNvSpPr txBox="1"/>
          <p:nvPr/>
        </p:nvSpPr>
        <p:spPr>
          <a:xfrm>
            <a:off x="1039975" y="5328830"/>
            <a:ext cx="1571057"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800" b="1" dirty="0">
                <a:solidFill>
                  <a:schemeClr val="accent6"/>
                </a:solidFill>
                <a:latin typeface="Arial"/>
                <a:cs typeface="Arial"/>
              </a:rPr>
              <a:t>(All Form Data gets Stored in Event Store)</a:t>
            </a:r>
            <a:endParaRPr lang="en-GB" sz="800" b="1" dirty="0">
              <a:solidFill>
                <a:schemeClr val="accent6"/>
              </a:solidFill>
              <a:cs typeface="Arial"/>
            </a:endParaRPr>
          </a:p>
        </p:txBody>
      </p:sp>
      <p:sp>
        <p:nvSpPr>
          <p:cNvPr id="154" name="TextBox 153">
            <a:extLst>
              <a:ext uri="{FF2B5EF4-FFF2-40B4-BE49-F238E27FC236}">
                <a16:creationId xmlns:a16="http://schemas.microsoft.com/office/drawing/2014/main" id="{553ABF4C-16E3-1F49-CB5F-15D246B4ED1B}"/>
              </a:ext>
            </a:extLst>
          </p:cNvPr>
          <p:cNvSpPr txBox="1"/>
          <p:nvPr/>
        </p:nvSpPr>
        <p:spPr>
          <a:xfrm>
            <a:off x="2611033" y="3911678"/>
            <a:ext cx="1391777" cy="200055"/>
          </a:xfrm>
          <a:prstGeom prst="rect">
            <a:avLst/>
          </a:prstGeom>
          <a:noFill/>
        </p:spPr>
        <p:txBody>
          <a:bodyPr wrap="square">
            <a:spAutoFit/>
          </a:bodyPr>
          <a:lstStyle/>
          <a:p>
            <a:r>
              <a:rPr lang="en-GB" sz="700" dirty="0"/>
              <a:t>MongoDB Change Streams</a:t>
            </a:r>
          </a:p>
        </p:txBody>
      </p:sp>
      <p:cxnSp>
        <p:nvCxnSpPr>
          <p:cNvPr id="173" name="Connector: Elbow 172">
            <a:extLst>
              <a:ext uri="{FF2B5EF4-FFF2-40B4-BE49-F238E27FC236}">
                <a16:creationId xmlns:a16="http://schemas.microsoft.com/office/drawing/2014/main" id="{DD33F4AB-45BE-B953-D384-13DC23C00A10}"/>
              </a:ext>
            </a:extLst>
          </p:cNvPr>
          <p:cNvCxnSpPr>
            <a:stCxn id="7" idx="3"/>
            <a:endCxn id="20" idx="1"/>
          </p:cNvCxnSpPr>
          <p:nvPr/>
        </p:nvCxnSpPr>
        <p:spPr>
          <a:xfrm flipV="1">
            <a:off x="2740119" y="3488159"/>
            <a:ext cx="894793" cy="1422344"/>
          </a:xfrm>
          <a:prstGeom prst="bentConnector3">
            <a:avLst/>
          </a:prstGeom>
          <a:ln w="12700">
            <a:solidFill>
              <a:srgbClr val="69616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58F67185-DD3D-9231-F97E-CA51F6484DE2}"/>
              </a:ext>
            </a:extLst>
          </p:cNvPr>
          <p:cNvCxnSpPr>
            <a:cxnSpLocks/>
            <a:stCxn id="46" idx="2"/>
            <a:endCxn id="47" idx="0"/>
          </p:cNvCxnSpPr>
          <p:nvPr/>
        </p:nvCxnSpPr>
        <p:spPr>
          <a:xfrm rot="5400000">
            <a:off x="6159345" y="5490686"/>
            <a:ext cx="736777" cy="286444"/>
          </a:xfrm>
          <a:prstGeom prst="bentConnector3">
            <a:avLst>
              <a:gd name="adj1" fmla="val 50000"/>
            </a:avLst>
          </a:prstGeom>
          <a:ln w="12700">
            <a:solidFill>
              <a:srgbClr val="69616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4BF5F156-DE5F-8523-6DF5-2472A2A16F10}"/>
              </a:ext>
            </a:extLst>
          </p:cNvPr>
          <p:cNvCxnSpPr>
            <a:cxnSpLocks/>
          </p:cNvCxnSpPr>
          <p:nvPr/>
        </p:nvCxnSpPr>
        <p:spPr>
          <a:xfrm flipH="1">
            <a:off x="2296388" y="3323459"/>
            <a:ext cx="16500" cy="935694"/>
          </a:xfrm>
          <a:prstGeom prst="straightConnector1">
            <a:avLst/>
          </a:prstGeom>
          <a:ln w="12700">
            <a:solidFill>
              <a:srgbClr val="69616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2216F834-4215-6129-4582-F52B6B4E969C}"/>
              </a:ext>
            </a:extLst>
          </p:cNvPr>
          <p:cNvSpPr/>
          <p:nvPr/>
        </p:nvSpPr>
        <p:spPr>
          <a:xfrm>
            <a:off x="4310558" y="4969799"/>
            <a:ext cx="4948899" cy="401941"/>
          </a:xfrm>
          <a:prstGeom prst="rect">
            <a:avLst/>
          </a:prstGeom>
          <a:solidFill>
            <a:srgbClr val="CAEFF1"/>
          </a:solidFill>
          <a:ln>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GB" sz="800" b="1" dirty="0">
                <a:solidFill>
                  <a:schemeClr val="tx1"/>
                </a:solidFill>
              </a:rPr>
              <a:t>E-forms Form life cycle</a:t>
            </a:r>
          </a:p>
          <a:p>
            <a:pPr algn="ctr"/>
            <a:r>
              <a:rPr lang="en-GB" sz="800" b="1" dirty="0">
                <a:solidFill>
                  <a:schemeClr val="tx1"/>
                </a:solidFill>
              </a:rPr>
              <a:t>Event Topic</a:t>
            </a:r>
          </a:p>
          <a:p>
            <a:pPr algn="ctr"/>
            <a:r>
              <a:rPr lang="en-GB" sz="800" b="1" dirty="0">
                <a:solidFill>
                  <a:schemeClr val="tx1"/>
                </a:solidFill>
              </a:rPr>
              <a:t>(Kafka )</a:t>
            </a:r>
          </a:p>
        </p:txBody>
      </p:sp>
    </p:spTree>
    <p:extLst>
      <p:ext uri="{BB962C8B-B14F-4D97-AF65-F5344CB8AC3E}">
        <p14:creationId xmlns:p14="http://schemas.microsoft.com/office/powerpoint/2010/main" val="2409632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01FAE9-20BF-496F-AC5F-43AF8E3713A5}"/>
              </a:ext>
            </a:extLst>
          </p:cNvPr>
          <p:cNvSpPr>
            <a:spLocks noGrp="1"/>
          </p:cNvSpPr>
          <p:nvPr>
            <p:ph type="sldNum" sz="quarter" idx="10"/>
          </p:nvPr>
        </p:nvSpPr>
        <p:spPr/>
        <p:txBody>
          <a:bodyPr/>
          <a:lstStyle/>
          <a:p>
            <a:fld id="{08BDDC8D-36E9-467E-8CF1-750845950A7F}" type="slidenum">
              <a:rPr lang="en-GB" smtClean="0"/>
              <a:pPr/>
              <a:t>26</a:t>
            </a:fld>
            <a:endParaRPr lang="en-GB"/>
          </a:p>
        </p:txBody>
      </p:sp>
      <p:sp>
        <p:nvSpPr>
          <p:cNvPr id="2" name="Title 3">
            <a:extLst>
              <a:ext uri="{FF2B5EF4-FFF2-40B4-BE49-F238E27FC236}">
                <a16:creationId xmlns:a16="http://schemas.microsoft.com/office/drawing/2014/main" id="{F6AAE268-1EBF-1F5C-BCDE-D411D980F829}"/>
              </a:ext>
            </a:extLst>
          </p:cNvPr>
          <p:cNvSpPr>
            <a:spLocks noGrp="1"/>
          </p:cNvSpPr>
          <p:nvPr>
            <p:ph type="title"/>
          </p:nvPr>
        </p:nvSpPr>
        <p:spPr>
          <a:xfrm>
            <a:off x="526283" y="456757"/>
            <a:ext cx="8568000" cy="536058"/>
          </a:xfrm>
        </p:spPr>
        <p:txBody>
          <a:bodyPr/>
          <a:lstStyle/>
          <a:p>
            <a:r>
              <a:rPr lang="en-GB" dirty="0">
                <a:highlight>
                  <a:srgbClr val="FFFF00"/>
                </a:highlight>
              </a:rPr>
              <a:t>Design: High Level Solution Design – eForms SSO Integration</a:t>
            </a:r>
          </a:p>
        </p:txBody>
      </p:sp>
      <p:pic>
        <p:nvPicPr>
          <p:cNvPr id="4" name="Graphic 4" descr="Send">
            <a:extLst>
              <a:ext uri="{FF2B5EF4-FFF2-40B4-BE49-F238E27FC236}">
                <a16:creationId xmlns:a16="http://schemas.microsoft.com/office/drawing/2014/main" id="{7CBB4905-6B39-8246-8E6C-6C78470CF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4D003ACB-67F4-68EA-0B7B-4E9D238DD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3363"/>
            <a:ext cx="10693400" cy="4554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348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01FAE9-20BF-496F-AC5F-43AF8E3713A5}"/>
              </a:ext>
            </a:extLst>
          </p:cNvPr>
          <p:cNvSpPr>
            <a:spLocks noGrp="1"/>
          </p:cNvSpPr>
          <p:nvPr>
            <p:ph type="sldNum" sz="quarter" idx="10"/>
          </p:nvPr>
        </p:nvSpPr>
        <p:spPr/>
        <p:txBody>
          <a:bodyPr/>
          <a:lstStyle/>
          <a:p>
            <a:fld id="{08BDDC8D-36E9-467E-8CF1-750845950A7F}" type="slidenum">
              <a:rPr lang="en-GB" smtClean="0"/>
              <a:pPr/>
              <a:t>27</a:t>
            </a:fld>
            <a:endParaRPr lang="en-GB"/>
          </a:p>
        </p:txBody>
      </p:sp>
      <p:sp>
        <p:nvSpPr>
          <p:cNvPr id="2" name="Title 3">
            <a:extLst>
              <a:ext uri="{FF2B5EF4-FFF2-40B4-BE49-F238E27FC236}">
                <a16:creationId xmlns:a16="http://schemas.microsoft.com/office/drawing/2014/main" id="{F6AAE268-1EBF-1F5C-BCDE-D411D980F829}"/>
              </a:ext>
            </a:extLst>
          </p:cNvPr>
          <p:cNvSpPr>
            <a:spLocks noGrp="1"/>
          </p:cNvSpPr>
          <p:nvPr>
            <p:ph type="title" idx="4294967295"/>
          </p:nvPr>
        </p:nvSpPr>
        <p:spPr>
          <a:xfrm>
            <a:off x="647700" y="304800"/>
            <a:ext cx="8567738" cy="534988"/>
          </a:xfrm>
        </p:spPr>
        <p:txBody>
          <a:bodyPr/>
          <a:lstStyle/>
          <a:p>
            <a:r>
              <a:rPr lang="en-GB" dirty="0">
                <a:solidFill>
                  <a:schemeClr val="tx1"/>
                </a:solidFill>
                <a:highlight>
                  <a:srgbClr val="FFFF00"/>
                </a:highlight>
              </a:rPr>
              <a:t>Design Description– eForms SSO Integration</a:t>
            </a:r>
          </a:p>
        </p:txBody>
      </p:sp>
      <p:pic>
        <p:nvPicPr>
          <p:cNvPr id="4" name="Graphic 4" descr="Send">
            <a:extLst>
              <a:ext uri="{FF2B5EF4-FFF2-40B4-BE49-F238E27FC236}">
                <a16:creationId xmlns:a16="http://schemas.microsoft.com/office/drawing/2014/main" id="{7CBB4905-6B39-8246-8E6C-6C78470CF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5">
            <a:extLst>
              <a:ext uri="{FF2B5EF4-FFF2-40B4-BE49-F238E27FC236}">
                <a16:creationId xmlns:a16="http://schemas.microsoft.com/office/drawing/2014/main" id="{AD5C44A2-4DFA-E17F-12C7-3F8253C43570}"/>
              </a:ext>
            </a:extLst>
          </p:cNvPr>
          <p:cNvGraphicFramePr>
            <a:graphicFrameLocks noGrp="1"/>
          </p:cNvGraphicFramePr>
          <p:nvPr>
            <p:extLst>
              <p:ext uri="{D42A27DB-BD31-4B8C-83A1-F6EECF244321}">
                <p14:modId xmlns:p14="http://schemas.microsoft.com/office/powerpoint/2010/main" val="4045017633"/>
              </p:ext>
            </p:extLst>
          </p:nvPr>
        </p:nvGraphicFramePr>
        <p:xfrm>
          <a:off x="385995" y="1487055"/>
          <a:ext cx="9349132" cy="5680123"/>
        </p:xfrm>
        <a:graphic>
          <a:graphicData uri="http://schemas.openxmlformats.org/drawingml/2006/table">
            <a:tbl>
              <a:tblPr firstRow="1" bandRow="1">
                <a:tableStyleId>{5940675A-B579-460E-94D1-54222C63F5DA}</a:tableStyleId>
              </a:tblPr>
              <a:tblGrid>
                <a:gridCol w="497133">
                  <a:extLst>
                    <a:ext uri="{9D8B030D-6E8A-4147-A177-3AD203B41FA5}">
                      <a16:colId xmlns:a16="http://schemas.microsoft.com/office/drawing/2014/main" val="2197565547"/>
                    </a:ext>
                  </a:extLst>
                </a:gridCol>
                <a:gridCol w="8851999">
                  <a:extLst>
                    <a:ext uri="{9D8B030D-6E8A-4147-A177-3AD203B41FA5}">
                      <a16:colId xmlns:a16="http://schemas.microsoft.com/office/drawing/2014/main" val="1480908337"/>
                    </a:ext>
                  </a:extLst>
                </a:gridCol>
              </a:tblGrid>
              <a:tr h="465113">
                <a:tc>
                  <a:txBody>
                    <a:bodyPr/>
                    <a:lstStyle/>
                    <a:p>
                      <a:pPr algn="ctr" fontAlgn="t"/>
                      <a:r>
                        <a:rPr lang="en-GB" sz="900" b="0" dirty="0">
                          <a:effectLst/>
                        </a:rPr>
                        <a:t>1</a:t>
                      </a:r>
                    </a:p>
                  </a:txBody>
                  <a:tcPr marL="76200" marR="76200" marT="76200" marB="76200"/>
                </a:tc>
                <a:tc>
                  <a:txBody>
                    <a:bodyPr/>
                    <a:lstStyle/>
                    <a:p>
                      <a:pPr algn="l" fontAlgn="t"/>
                      <a:r>
                        <a:rPr lang="en-GB" sz="900" b="0">
                          <a:effectLst/>
                        </a:rPr>
                        <a:t>a.&amp;b → User accessing either mobile app or ebanking to launch an eform via link for specific feature for example Credit card closure, Remove a party etc</a:t>
                      </a:r>
                    </a:p>
                  </a:txBody>
                  <a:tcPr marL="76200" marR="76200" marT="76200" marB="76200"/>
                </a:tc>
                <a:extLst>
                  <a:ext uri="{0D108BD9-81ED-4DB2-BD59-A6C34878D82A}">
                    <a16:rowId xmlns:a16="http://schemas.microsoft.com/office/drawing/2014/main" val="3119504205"/>
                  </a:ext>
                </a:extLst>
              </a:tr>
              <a:tr h="465113">
                <a:tc>
                  <a:txBody>
                    <a:bodyPr/>
                    <a:lstStyle/>
                    <a:p>
                      <a:pPr algn="ctr" fontAlgn="t"/>
                      <a:r>
                        <a:rPr lang="en-GB" sz="900" b="0">
                          <a:effectLst/>
                        </a:rPr>
                        <a:t>2</a:t>
                      </a:r>
                    </a:p>
                  </a:txBody>
                  <a:tcPr marL="76200" marR="76200" marT="76200" marB="76200"/>
                </a:tc>
                <a:tc>
                  <a:txBody>
                    <a:bodyPr/>
                    <a:lstStyle/>
                    <a:p>
                      <a:pPr algn="l" fontAlgn="t"/>
                      <a:r>
                        <a:rPr lang="en-GB" sz="900" b="0" dirty="0">
                          <a:effectLst/>
                        </a:rPr>
                        <a:t>a &amp;b → When a user selects eForms link within the Mobile App (or </a:t>
                      </a:r>
                      <a:r>
                        <a:rPr lang="en-GB" sz="900" b="0" dirty="0" err="1">
                          <a:effectLst/>
                        </a:rPr>
                        <a:t>eBanking</a:t>
                      </a:r>
                      <a:r>
                        <a:rPr lang="en-GB" sz="900" b="0" dirty="0">
                          <a:effectLst/>
                        </a:rPr>
                        <a:t>), the Mobile Client/</a:t>
                      </a:r>
                      <a:r>
                        <a:rPr lang="en-GB" sz="900" b="0" dirty="0" err="1">
                          <a:effectLst/>
                        </a:rPr>
                        <a:t>eBanking</a:t>
                      </a:r>
                      <a:r>
                        <a:rPr lang="en-GB" sz="900" b="0" dirty="0">
                          <a:effectLst/>
                        </a:rPr>
                        <a:t> SPA initiates a request to </a:t>
                      </a:r>
                      <a:r>
                        <a:rPr lang="en-GB" sz="900" b="0" dirty="0" err="1">
                          <a:effectLst/>
                        </a:rPr>
                        <a:t>mPlatform</a:t>
                      </a:r>
                      <a:r>
                        <a:rPr lang="en-GB" sz="900" b="0" dirty="0">
                          <a:effectLst/>
                        </a:rPr>
                        <a:t> eForms SSO micro-service(new) to generate an SSO Token. Dedicated eForms link would be placed and picked for redirection once JWE is returned from </a:t>
                      </a:r>
                      <a:r>
                        <a:rPr lang="en-GB" sz="900" b="0" dirty="0" err="1">
                          <a:effectLst/>
                        </a:rPr>
                        <a:t>mplatform</a:t>
                      </a:r>
                      <a:r>
                        <a:rPr lang="en-GB" sz="900" b="0" dirty="0">
                          <a:effectLst/>
                        </a:rPr>
                        <a:t>.</a:t>
                      </a:r>
                    </a:p>
                  </a:txBody>
                  <a:tcPr marL="76200" marR="76200" marT="76200" marB="76200"/>
                </a:tc>
                <a:extLst>
                  <a:ext uri="{0D108BD9-81ED-4DB2-BD59-A6C34878D82A}">
                    <a16:rowId xmlns:a16="http://schemas.microsoft.com/office/drawing/2014/main" val="2028102830"/>
                  </a:ext>
                </a:extLst>
              </a:tr>
              <a:tr h="465113">
                <a:tc>
                  <a:txBody>
                    <a:bodyPr/>
                    <a:lstStyle/>
                    <a:p>
                      <a:pPr algn="ctr" fontAlgn="t"/>
                      <a:r>
                        <a:rPr lang="en-GB" sz="900" b="0">
                          <a:effectLst/>
                        </a:rPr>
                        <a:t>3</a:t>
                      </a:r>
                    </a:p>
                  </a:txBody>
                  <a:tcPr marL="76200" marR="76200" marT="76200" marB="76200"/>
                </a:tc>
                <a:tc>
                  <a:txBody>
                    <a:bodyPr/>
                    <a:lstStyle/>
                    <a:p>
                      <a:pPr algn="l" fontAlgn="t"/>
                      <a:r>
                        <a:rPr lang="en-GB" sz="900" b="0">
                          <a:effectLst/>
                        </a:rPr>
                        <a:t>mPlatform calls DataPower SSO Token Service where it creates a signed JWT using Data Power’s private key and pass through the request on to IAM PING Access, which then passes call on to IAM PING Federate. DataPower JWKS endpoint solution will be used to connect with IAM</a:t>
                      </a:r>
                    </a:p>
                  </a:txBody>
                  <a:tcPr marL="76200" marR="76200" marT="76200" marB="76200"/>
                </a:tc>
                <a:extLst>
                  <a:ext uri="{0D108BD9-81ED-4DB2-BD59-A6C34878D82A}">
                    <a16:rowId xmlns:a16="http://schemas.microsoft.com/office/drawing/2014/main" val="1022022928"/>
                  </a:ext>
                </a:extLst>
              </a:tr>
              <a:tr h="465113">
                <a:tc>
                  <a:txBody>
                    <a:bodyPr/>
                    <a:lstStyle/>
                    <a:p>
                      <a:pPr algn="ctr" fontAlgn="t"/>
                      <a:r>
                        <a:rPr lang="en-GB" sz="900" b="0">
                          <a:effectLst/>
                        </a:rPr>
                        <a:t>4</a:t>
                      </a:r>
                    </a:p>
                  </a:txBody>
                  <a:tcPr marL="76200" marR="76200" marT="76200" marB="76200"/>
                </a:tc>
                <a:tc>
                  <a:txBody>
                    <a:bodyPr/>
                    <a:lstStyle/>
                    <a:p>
                      <a:pPr algn="l" fontAlgn="t"/>
                      <a:r>
                        <a:rPr lang="en-GB" sz="900" b="0" dirty="0">
                          <a:effectLst/>
                        </a:rPr>
                        <a:t>PING Federate validates the DataPower Signed JWT and generates its Signed JWT using the published Key (Supported via JWKS interface) and then encrypts the Signed JWT using the IAM Session Manager MS Public Key and returns the JWE via DataPower to </a:t>
                      </a:r>
                      <a:r>
                        <a:rPr lang="en-GB" sz="900" b="0" dirty="0" err="1">
                          <a:effectLst/>
                        </a:rPr>
                        <a:t>mPlatform</a:t>
                      </a:r>
                      <a:r>
                        <a:rPr lang="en-GB" sz="900" b="0" dirty="0">
                          <a:effectLst/>
                        </a:rPr>
                        <a:t> eForms SSO service.</a:t>
                      </a:r>
                    </a:p>
                  </a:txBody>
                  <a:tcPr marL="76200" marR="76200" marT="76200" marB="76200"/>
                </a:tc>
                <a:extLst>
                  <a:ext uri="{0D108BD9-81ED-4DB2-BD59-A6C34878D82A}">
                    <a16:rowId xmlns:a16="http://schemas.microsoft.com/office/drawing/2014/main" val="3446998431"/>
                  </a:ext>
                </a:extLst>
              </a:tr>
              <a:tr h="465113">
                <a:tc>
                  <a:txBody>
                    <a:bodyPr/>
                    <a:lstStyle/>
                    <a:p>
                      <a:pPr algn="ctr" fontAlgn="t"/>
                      <a:r>
                        <a:rPr lang="en-GB" sz="900" b="0">
                          <a:effectLst/>
                        </a:rPr>
                        <a:t>5</a:t>
                      </a:r>
                    </a:p>
                  </a:txBody>
                  <a:tcPr marL="76200" marR="76200" marT="76200" marB="76200"/>
                </a:tc>
                <a:tc>
                  <a:txBody>
                    <a:bodyPr/>
                    <a:lstStyle/>
                    <a:p>
                      <a:pPr algn="l" fontAlgn="t"/>
                      <a:r>
                        <a:rPr lang="en-GB" sz="900" b="0" dirty="0" err="1">
                          <a:effectLst/>
                        </a:rPr>
                        <a:t>a&amp;b</a:t>
                      </a:r>
                      <a:r>
                        <a:rPr lang="en-GB" sz="900" b="0" dirty="0">
                          <a:effectLst/>
                        </a:rPr>
                        <a:t> →Mobile Client/</a:t>
                      </a:r>
                      <a:r>
                        <a:rPr lang="en-GB" sz="900" b="0" dirty="0" err="1">
                          <a:effectLst/>
                        </a:rPr>
                        <a:t>eBanking</a:t>
                      </a:r>
                      <a:r>
                        <a:rPr lang="en-GB" sz="900" b="0" dirty="0">
                          <a:effectLst/>
                        </a:rPr>
                        <a:t> SPA will then redirect to the eForms runtime SPA using the URL stored in reference data, appending the JWE as query string parameter (token) after </a:t>
                      </a:r>
                      <a:r>
                        <a:rPr lang="en-GB" sz="900" b="0" dirty="0" err="1">
                          <a:effectLst/>
                        </a:rPr>
                        <a:t>mPlatform’s</a:t>
                      </a:r>
                      <a:r>
                        <a:rPr lang="en-GB" sz="900" b="0" dirty="0">
                          <a:effectLst/>
                        </a:rPr>
                        <a:t> eForms SSO service passes the Encrypted (JWE) back to the Mobile Client/</a:t>
                      </a:r>
                      <a:r>
                        <a:rPr lang="en-GB" sz="900" b="0" dirty="0" err="1">
                          <a:effectLst/>
                        </a:rPr>
                        <a:t>eBanking</a:t>
                      </a:r>
                      <a:r>
                        <a:rPr lang="en-GB" sz="900" b="0" dirty="0">
                          <a:effectLst/>
                        </a:rPr>
                        <a:t> SPA.</a:t>
                      </a:r>
                    </a:p>
                  </a:txBody>
                  <a:tcPr marL="76200" marR="76200" marT="76200" marB="76200"/>
                </a:tc>
                <a:extLst>
                  <a:ext uri="{0D108BD9-81ED-4DB2-BD59-A6C34878D82A}">
                    <a16:rowId xmlns:a16="http://schemas.microsoft.com/office/drawing/2014/main" val="2951678861"/>
                  </a:ext>
                </a:extLst>
              </a:tr>
              <a:tr h="465113">
                <a:tc>
                  <a:txBody>
                    <a:bodyPr/>
                    <a:lstStyle/>
                    <a:p>
                      <a:pPr algn="ctr" fontAlgn="t"/>
                      <a:r>
                        <a:rPr lang="en-GB" sz="900" b="0">
                          <a:effectLst/>
                        </a:rPr>
                        <a:t>6</a:t>
                      </a:r>
                    </a:p>
                  </a:txBody>
                  <a:tcPr marL="76200" marR="76200" marT="76200" marB="76200"/>
                </a:tc>
                <a:tc>
                  <a:txBody>
                    <a:bodyPr/>
                    <a:lstStyle/>
                    <a:p>
                      <a:pPr algn="l" fontAlgn="t"/>
                      <a:r>
                        <a:rPr lang="en-GB" sz="900" b="0" dirty="0" err="1">
                          <a:effectLst/>
                        </a:rPr>
                        <a:t>a&amp;b</a:t>
                      </a:r>
                      <a:r>
                        <a:rPr lang="en-GB" sz="900" b="0" dirty="0">
                          <a:effectLst/>
                        </a:rPr>
                        <a:t> → runtime SPA will extract the JWE and calls IAM Session Manager’s getToken API by passing JWE via APIGEE proxy.</a:t>
                      </a:r>
                    </a:p>
                  </a:txBody>
                  <a:tcPr marL="76200" marR="76200" marT="76200" marB="76200"/>
                </a:tc>
                <a:extLst>
                  <a:ext uri="{0D108BD9-81ED-4DB2-BD59-A6C34878D82A}">
                    <a16:rowId xmlns:a16="http://schemas.microsoft.com/office/drawing/2014/main" val="1723856331"/>
                  </a:ext>
                </a:extLst>
              </a:tr>
              <a:tr h="465113">
                <a:tc>
                  <a:txBody>
                    <a:bodyPr/>
                    <a:lstStyle/>
                    <a:p>
                      <a:pPr algn="ctr" fontAlgn="t"/>
                      <a:r>
                        <a:rPr lang="en-GB" sz="900" b="0">
                          <a:effectLst/>
                        </a:rPr>
                        <a:t>7</a:t>
                      </a:r>
                    </a:p>
                  </a:txBody>
                  <a:tcPr marL="76200" marR="76200" marT="76200" marB="76200"/>
                </a:tc>
                <a:tc>
                  <a:txBody>
                    <a:bodyPr/>
                    <a:lstStyle/>
                    <a:p>
                      <a:pPr algn="l" fontAlgn="t"/>
                      <a:r>
                        <a:rPr lang="en-GB" sz="900" b="0">
                          <a:effectLst/>
                        </a:rPr>
                        <a:t>eFroms runtime SPA will call IAM Session Manager via Apigee exposed endpoints. The encrypted token is sent to IAM Session Manager for decryption.</a:t>
                      </a:r>
                    </a:p>
                  </a:txBody>
                  <a:tcPr marL="76200" marR="76200" marT="76200" marB="76200"/>
                </a:tc>
                <a:extLst>
                  <a:ext uri="{0D108BD9-81ED-4DB2-BD59-A6C34878D82A}">
                    <a16:rowId xmlns:a16="http://schemas.microsoft.com/office/drawing/2014/main" val="370214406"/>
                  </a:ext>
                </a:extLst>
              </a:tr>
              <a:tr h="465113">
                <a:tc>
                  <a:txBody>
                    <a:bodyPr/>
                    <a:lstStyle/>
                    <a:p>
                      <a:pPr algn="ctr" fontAlgn="t"/>
                      <a:r>
                        <a:rPr lang="en-GB" sz="900" b="0">
                          <a:effectLst/>
                        </a:rPr>
                        <a:t>8</a:t>
                      </a:r>
                    </a:p>
                  </a:txBody>
                  <a:tcPr marL="76200" marR="76200" marT="76200" marB="76200"/>
                </a:tc>
                <a:tc>
                  <a:txBody>
                    <a:bodyPr/>
                    <a:lstStyle/>
                    <a:p>
                      <a:pPr algn="l" fontAlgn="t"/>
                      <a:r>
                        <a:rPr lang="en-GB" sz="900" b="0" dirty="0">
                          <a:effectLst/>
                        </a:rPr>
                        <a:t>IAM Session Manager will decrypt the id token and extract the claims and attributes, then creates a separate JWT with all the original claims and attributes and get it signed from Ping Federate.</a:t>
                      </a:r>
                    </a:p>
                  </a:txBody>
                  <a:tcPr marL="76200" marR="76200" marT="76200" marB="76200"/>
                </a:tc>
                <a:extLst>
                  <a:ext uri="{0D108BD9-81ED-4DB2-BD59-A6C34878D82A}">
                    <a16:rowId xmlns:a16="http://schemas.microsoft.com/office/drawing/2014/main" val="4104985990"/>
                  </a:ext>
                </a:extLst>
              </a:tr>
              <a:tr h="550917">
                <a:tc>
                  <a:txBody>
                    <a:bodyPr/>
                    <a:lstStyle/>
                    <a:p>
                      <a:pPr algn="ctr" fontAlgn="t"/>
                      <a:r>
                        <a:rPr lang="en-GB" sz="900" b="0">
                          <a:effectLst/>
                        </a:rPr>
                        <a:t>9</a:t>
                      </a:r>
                    </a:p>
                  </a:txBody>
                  <a:tcPr marL="76200" marR="76200" marT="76200" marB="76200"/>
                </a:tc>
                <a:tc>
                  <a:txBody>
                    <a:bodyPr/>
                    <a:lstStyle/>
                    <a:p>
                      <a:pPr algn="l" fontAlgn="t"/>
                      <a:r>
                        <a:rPr lang="en-GB" sz="900" b="0">
                          <a:effectLst/>
                        </a:rPr>
                        <a:t>IAM Session Manager send the access token to the eFroms runtime SPA. This token is only valid for 15 mins. A secure cookie is also sent along with access token. Cookie will reside in the application invoked browser with basic user details in it and used in every request that made to runtime service via apigee. The cookie will be lost when the browser session is closed.</a:t>
                      </a:r>
                    </a:p>
                  </a:txBody>
                  <a:tcPr marL="76200" marR="76200" marT="76200" marB="76200"/>
                </a:tc>
                <a:extLst>
                  <a:ext uri="{0D108BD9-81ED-4DB2-BD59-A6C34878D82A}">
                    <a16:rowId xmlns:a16="http://schemas.microsoft.com/office/drawing/2014/main" val="4294441108"/>
                  </a:ext>
                </a:extLst>
              </a:tr>
              <a:tr h="465113">
                <a:tc>
                  <a:txBody>
                    <a:bodyPr/>
                    <a:lstStyle/>
                    <a:p>
                      <a:pPr algn="ctr" fontAlgn="t"/>
                      <a:r>
                        <a:rPr lang="en-GB" sz="900" b="0">
                          <a:effectLst/>
                        </a:rPr>
                        <a:t>10</a:t>
                      </a:r>
                    </a:p>
                  </a:txBody>
                  <a:tcPr marL="76200" marR="76200" marT="76200" marB="76200"/>
                </a:tc>
                <a:tc>
                  <a:txBody>
                    <a:bodyPr/>
                    <a:lstStyle/>
                    <a:p>
                      <a:pPr algn="l" fontAlgn="t"/>
                      <a:r>
                        <a:rPr lang="en-GB" sz="900" b="0">
                          <a:effectLst/>
                        </a:rPr>
                        <a:t>eFroms runtime SPA will get the access token and track the time they receive the token and renew the token using renew token API from IAM Session Manager before expiry to extend the validity for another 15 mins. Thus maintaining the customer verified session for maximum of 60 mins.</a:t>
                      </a:r>
                    </a:p>
                  </a:txBody>
                  <a:tcPr marL="76200" marR="76200" marT="76200" marB="76200"/>
                </a:tc>
                <a:extLst>
                  <a:ext uri="{0D108BD9-81ED-4DB2-BD59-A6C34878D82A}">
                    <a16:rowId xmlns:a16="http://schemas.microsoft.com/office/drawing/2014/main" val="939345083"/>
                  </a:ext>
                </a:extLst>
              </a:tr>
              <a:tr h="465113">
                <a:tc>
                  <a:txBody>
                    <a:bodyPr/>
                    <a:lstStyle/>
                    <a:p>
                      <a:pPr algn="ctr" fontAlgn="t"/>
                      <a:r>
                        <a:rPr lang="en-GB" sz="900" b="0">
                          <a:effectLst/>
                        </a:rPr>
                        <a:t>11</a:t>
                      </a:r>
                    </a:p>
                  </a:txBody>
                  <a:tcPr marL="76200" marR="76200" marT="76200" marB="76200"/>
                </a:tc>
                <a:tc>
                  <a:txBody>
                    <a:bodyPr/>
                    <a:lstStyle/>
                    <a:p>
                      <a:pPr algn="l" fontAlgn="t"/>
                      <a:r>
                        <a:rPr lang="en-GB" sz="900" b="0">
                          <a:effectLst/>
                        </a:rPr>
                        <a:t>Apigee proxy will validate and extract the claims and attributes then append in the necessary headers.(</a:t>
                      </a:r>
                      <a:r>
                        <a:rPr lang="en-GB" sz="900" b="0" i="1">
                          <a:effectLst/>
                        </a:rPr>
                        <a:t>need to check how claims and values reaches runtime service</a:t>
                      </a:r>
                      <a:r>
                        <a:rPr lang="en-GB" sz="900" b="0">
                          <a:effectLst/>
                        </a:rPr>
                        <a:t>)</a:t>
                      </a:r>
                    </a:p>
                  </a:txBody>
                  <a:tcPr marL="76200" marR="76200" marT="76200" marB="76200"/>
                </a:tc>
                <a:extLst>
                  <a:ext uri="{0D108BD9-81ED-4DB2-BD59-A6C34878D82A}">
                    <a16:rowId xmlns:a16="http://schemas.microsoft.com/office/drawing/2014/main" val="671812775"/>
                  </a:ext>
                </a:extLst>
              </a:tr>
              <a:tr h="465113">
                <a:tc>
                  <a:txBody>
                    <a:bodyPr/>
                    <a:lstStyle/>
                    <a:p>
                      <a:pPr algn="ctr" fontAlgn="t"/>
                      <a:r>
                        <a:rPr lang="en-GB" sz="900" b="0">
                          <a:effectLst/>
                        </a:rPr>
                        <a:t>12</a:t>
                      </a:r>
                    </a:p>
                  </a:txBody>
                  <a:tcPr marL="76200" marR="76200" marT="76200" marB="76200"/>
                </a:tc>
                <a:tc>
                  <a:txBody>
                    <a:bodyPr/>
                    <a:lstStyle/>
                    <a:p>
                      <a:pPr algn="l" fontAlgn="t"/>
                      <a:r>
                        <a:rPr lang="en-GB" sz="900" b="0" dirty="0">
                          <a:effectLst/>
                        </a:rPr>
                        <a:t>eForms runtime service will then extract the claims and attributes then expose the attributes for the runtime SPA to consume and show the necessary attributes in the appropriate form fields.</a:t>
                      </a:r>
                    </a:p>
                  </a:txBody>
                  <a:tcPr marL="76200" marR="76200" marT="76200" marB="76200"/>
                </a:tc>
                <a:extLst>
                  <a:ext uri="{0D108BD9-81ED-4DB2-BD59-A6C34878D82A}">
                    <a16:rowId xmlns:a16="http://schemas.microsoft.com/office/drawing/2014/main" val="762786016"/>
                  </a:ext>
                </a:extLst>
              </a:tr>
            </a:tbl>
          </a:graphicData>
        </a:graphic>
      </p:graphicFrame>
    </p:spTree>
    <p:extLst>
      <p:ext uri="{BB962C8B-B14F-4D97-AF65-F5344CB8AC3E}">
        <p14:creationId xmlns:p14="http://schemas.microsoft.com/office/powerpoint/2010/main" val="1290936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01FAE9-20BF-496F-AC5F-43AF8E3713A5}"/>
              </a:ext>
            </a:extLst>
          </p:cNvPr>
          <p:cNvSpPr>
            <a:spLocks noGrp="1"/>
          </p:cNvSpPr>
          <p:nvPr>
            <p:ph type="sldNum" sz="quarter" idx="10"/>
          </p:nvPr>
        </p:nvSpPr>
        <p:spPr/>
        <p:txBody>
          <a:bodyPr/>
          <a:lstStyle/>
          <a:p>
            <a:fld id="{08BDDC8D-36E9-467E-8CF1-750845950A7F}" type="slidenum">
              <a:rPr lang="en-GB" smtClean="0"/>
              <a:pPr/>
              <a:t>28</a:t>
            </a:fld>
            <a:endParaRPr lang="en-GB"/>
          </a:p>
        </p:txBody>
      </p:sp>
      <p:sp>
        <p:nvSpPr>
          <p:cNvPr id="2" name="Title 3">
            <a:extLst>
              <a:ext uri="{FF2B5EF4-FFF2-40B4-BE49-F238E27FC236}">
                <a16:creationId xmlns:a16="http://schemas.microsoft.com/office/drawing/2014/main" id="{F6AAE268-1EBF-1F5C-BCDE-D411D980F829}"/>
              </a:ext>
            </a:extLst>
          </p:cNvPr>
          <p:cNvSpPr>
            <a:spLocks noGrp="1"/>
          </p:cNvSpPr>
          <p:nvPr>
            <p:ph type="title" idx="4294967295"/>
          </p:nvPr>
        </p:nvSpPr>
        <p:spPr>
          <a:xfrm>
            <a:off x="647700" y="304800"/>
            <a:ext cx="8567738" cy="534988"/>
          </a:xfrm>
        </p:spPr>
        <p:txBody>
          <a:bodyPr/>
          <a:lstStyle/>
          <a:p>
            <a:r>
              <a:rPr lang="en-GB" dirty="0">
                <a:highlight>
                  <a:srgbClr val="FFFF00"/>
                </a:highlight>
              </a:rPr>
              <a:t>Sequence Diagram– eForms SSO Integration</a:t>
            </a:r>
          </a:p>
        </p:txBody>
      </p:sp>
      <p:pic>
        <p:nvPicPr>
          <p:cNvPr id="4" name="Graphic 4" descr="Send">
            <a:extLst>
              <a:ext uri="{FF2B5EF4-FFF2-40B4-BE49-F238E27FC236}">
                <a16:creationId xmlns:a16="http://schemas.microsoft.com/office/drawing/2014/main" id="{7CBB4905-6B39-8246-8E6C-6C78470CF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B4C0F687-B863-A1A1-D798-FE2AF0A27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350" y="1163782"/>
            <a:ext cx="9409113" cy="5990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078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01FAE9-20BF-496F-AC5F-43AF8E3713A5}"/>
              </a:ext>
            </a:extLst>
          </p:cNvPr>
          <p:cNvSpPr>
            <a:spLocks noGrp="1"/>
          </p:cNvSpPr>
          <p:nvPr>
            <p:ph type="sldNum" sz="quarter" idx="10"/>
          </p:nvPr>
        </p:nvSpPr>
        <p:spPr/>
        <p:txBody>
          <a:bodyPr/>
          <a:lstStyle/>
          <a:p>
            <a:fld id="{08BDDC8D-36E9-467E-8CF1-750845950A7F}" type="slidenum">
              <a:rPr lang="en-GB" smtClean="0"/>
              <a:pPr/>
              <a:t>29</a:t>
            </a:fld>
            <a:endParaRPr lang="en-GB"/>
          </a:p>
        </p:txBody>
      </p:sp>
      <p:sp>
        <p:nvSpPr>
          <p:cNvPr id="2" name="Content Placeholder 1">
            <a:extLst>
              <a:ext uri="{FF2B5EF4-FFF2-40B4-BE49-F238E27FC236}">
                <a16:creationId xmlns:a16="http://schemas.microsoft.com/office/drawing/2014/main" id="{F40A61D6-05D2-666B-58AA-FA2D47CA7A1F}"/>
              </a:ext>
            </a:extLst>
          </p:cNvPr>
          <p:cNvSpPr>
            <a:spLocks noGrp="1"/>
          </p:cNvSpPr>
          <p:nvPr>
            <p:ph sz="quarter" idx="11"/>
          </p:nvPr>
        </p:nvSpPr>
        <p:spPr>
          <a:xfrm>
            <a:off x="326510" y="1360967"/>
            <a:ext cx="9987071" cy="5704996"/>
          </a:xfrm>
        </p:spPr>
        <p:txBody>
          <a:bodyPr/>
          <a:lstStyle/>
          <a:p>
            <a:r>
              <a:rPr lang="en-GB" sz="1400" b="1" dirty="0"/>
              <a:t>Design Time SPA</a:t>
            </a:r>
          </a:p>
          <a:p>
            <a:pPr marL="285750" indent="-285750">
              <a:buFont typeface="Arial" panose="020B0604020202020204" pitchFamily="34" charset="0"/>
              <a:buChar char="•"/>
            </a:pPr>
            <a:r>
              <a:rPr lang="en-GB" sz="1200" dirty="0"/>
              <a:t>Web SDK based SPA - SPA permits authorised users to design and administer </a:t>
            </a:r>
            <a:r>
              <a:rPr lang="en-GB" sz="1200" dirty="0" err="1"/>
              <a:t>eForm</a:t>
            </a:r>
            <a:r>
              <a:rPr lang="en-GB" sz="1200" dirty="0"/>
              <a:t> definitions.</a:t>
            </a:r>
          </a:p>
          <a:p>
            <a:pPr marL="285750" indent="-285750">
              <a:buFont typeface="Arial" panose="020B0604020202020204" pitchFamily="34" charset="0"/>
              <a:buChar char="•"/>
            </a:pPr>
            <a:r>
              <a:rPr lang="en-GB" sz="1200" dirty="0"/>
              <a:t>Each </a:t>
            </a:r>
            <a:r>
              <a:rPr lang="en-GB" sz="1200" dirty="0" err="1"/>
              <a:t>eForm</a:t>
            </a:r>
            <a:r>
              <a:rPr lang="en-GB" sz="1200" dirty="0"/>
              <a:t> definition consists of a set of data schemas, UI schemas and rule sets that capture the expected form data structure, user interface widget mark-up and conditional logic.</a:t>
            </a:r>
          </a:p>
          <a:p>
            <a:pPr marL="285750" indent="-285750">
              <a:buFont typeface="Arial" panose="020B0604020202020204" pitchFamily="34" charset="0"/>
              <a:buChar char="•"/>
            </a:pPr>
            <a:r>
              <a:rPr lang="en-GB" sz="1200" dirty="0"/>
              <a:t>Upon completion of an </a:t>
            </a:r>
            <a:r>
              <a:rPr lang="en-GB" sz="1200" dirty="0" err="1"/>
              <a:t>eForm</a:t>
            </a:r>
            <a:r>
              <a:rPr lang="en-GB" sz="1200" dirty="0"/>
              <a:t> definition, </a:t>
            </a:r>
            <a:r>
              <a:rPr lang="en-GB" sz="1200" dirty="0" err="1"/>
              <a:t>eForm</a:t>
            </a:r>
            <a:r>
              <a:rPr lang="en-GB" sz="1200" dirty="0"/>
              <a:t> authors can release their eForms generating release requests for review. Upon approval the </a:t>
            </a:r>
            <a:r>
              <a:rPr lang="en-GB" sz="1200" dirty="0" err="1"/>
              <a:t>eforms</a:t>
            </a:r>
            <a:r>
              <a:rPr lang="en-GB" sz="1200" dirty="0"/>
              <a:t> are released to production. The forms will be moved across environments by import/export functionality. </a:t>
            </a:r>
          </a:p>
          <a:p>
            <a:r>
              <a:rPr lang="en-GB" sz="1400" b="1" dirty="0"/>
              <a:t>Design/Editor Microservice</a:t>
            </a:r>
          </a:p>
          <a:p>
            <a:r>
              <a:rPr lang="en-GB" sz="1200" dirty="0"/>
              <a:t>This microservice API supports the Design Time UI SPA it provides the following functions:</a:t>
            </a:r>
          </a:p>
          <a:p>
            <a:pPr marL="285750" indent="-285750">
              <a:buFont typeface="Arial" panose="020B0604020202020204" pitchFamily="34" charset="0"/>
              <a:buChar char="•"/>
            </a:pPr>
            <a:r>
              <a:rPr lang="en-GB" sz="1200" dirty="0"/>
              <a:t>Create, Read, Update, Deprecate and Release </a:t>
            </a:r>
            <a:r>
              <a:rPr lang="en-GB" sz="1200" dirty="0" err="1"/>
              <a:t>eForm</a:t>
            </a:r>
            <a:r>
              <a:rPr lang="en-GB" sz="1200" dirty="0"/>
              <a:t> definitions. Provides read access for historical revisions of eform definitions.</a:t>
            </a:r>
          </a:p>
          <a:p>
            <a:pPr marL="285750" indent="-285750">
              <a:buFont typeface="Arial" panose="020B0604020202020204" pitchFamily="34" charset="0"/>
              <a:buChar char="•"/>
            </a:pPr>
            <a:r>
              <a:rPr lang="en-GB" sz="1200" dirty="0"/>
              <a:t>Implements the standard Mongo DB document revisioning model.</a:t>
            </a:r>
          </a:p>
          <a:p>
            <a:r>
              <a:rPr lang="en-GB" sz="1400" b="1" dirty="0"/>
              <a:t>Run Time SPA </a:t>
            </a:r>
          </a:p>
          <a:p>
            <a:pPr marL="171450" indent="-171450">
              <a:buFont typeface="Arial" panose="020B0604020202020204" pitchFamily="34" charset="0"/>
              <a:buChar char="•"/>
            </a:pPr>
            <a:r>
              <a:rPr lang="en-GB" sz="1200" dirty="0"/>
              <a:t>Web SDK based SPA - Using the data and UI schema instances for a given </a:t>
            </a:r>
            <a:r>
              <a:rPr lang="en-GB" sz="1200" dirty="0" err="1"/>
              <a:t>eForm</a:t>
            </a:r>
            <a:r>
              <a:rPr lang="en-GB" sz="1200" dirty="0"/>
              <a:t> definition this SPA generates the </a:t>
            </a:r>
            <a:r>
              <a:rPr lang="en-GB" sz="1200" dirty="0" err="1"/>
              <a:t>eForm</a:t>
            </a:r>
            <a:r>
              <a:rPr lang="en-GB" sz="1200" dirty="0"/>
              <a:t> to be rendered to the internal user and provides the runtime </a:t>
            </a:r>
            <a:r>
              <a:rPr lang="en-GB" sz="1200" dirty="0" err="1"/>
              <a:t>eForm</a:t>
            </a:r>
            <a:r>
              <a:rPr lang="en-GB" sz="1200" dirty="0"/>
              <a:t> execution environment.</a:t>
            </a:r>
          </a:p>
          <a:p>
            <a:pPr marL="171450" indent="-171450">
              <a:buFont typeface="Arial" panose="020B0604020202020204" pitchFamily="34" charset="0"/>
              <a:buChar char="•"/>
            </a:pPr>
            <a:r>
              <a:rPr lang="en-GB" sz="1200" dirty="0"/>
              <a:t>The SPA based </a:t>
            </a:r>
            <a:r>
              <a:rPr lang="en-GB" sz="1200" dirty="0" err="1"/>
              <a:t>eForm</a:t>
            </a:r>
            <a:r>
              <a:rPr lang="en-GB" sz="1200" dirty="0"/>
              <a:t> runtime framework provides field level validation, conditional logic to show/hide field elements and form level validation to ensure data entered conforms to the </a:t>
            </a:r>
            <a:r>
              <a:rPr lang="en-GB" sz="1200" dirty="0" err="1"/>
              <a:t>eForm</a:t>
            </a:r>
            <a:r>
              <a:rPr lang="en-GB" sz="1200" dirty="0"/>
              <a:t> data schema.</a:t>
            </a:r>
          </a:p>
          <a:p>
            <a:pPr marL="171450" indent="-171450">
              <a:buFont typeface="Arial" panose="020B0604020202020204" pitchFamily="34" charset="0"/>
              <a:buChar char="•"/>
            </a:pPr>
            <a:r>
              <a:rPr lang="en-GB" sz="1200" dirty="0"/>
              <a:t>Custom widgets are loaded dynamically allowing standard field types to be overridden to support more complex/controlled data entry.</a:t>
            </a:r>
            <a:endParaRPr lang="en-GB" sz="1400" b="1" dirty="0"/>
          </a:p>
          <a:p>
            <a:r>
              <a:rPr lang="en-GB" sz="1400" b="1" dirty="0"/>
              <a:t>Run Time Microservice</a:t>
            </a:r>
          </a:p>
          <a:p>
            <a:r>
              <a:rPr lang="en-GB" sz="1200" dirty="0"/>
              <a:t>This microservice API supports the Run Time UI SPA it provides the following functions:</a:t>
            </a:r>
          </a:p>
          <a:p>
            <a:pPr marL="171450" indent="-171450">
              <a:buFont typeface="Arial" panose="020B0604020202020204" pitchFamily="34" charset="0"/>
              <a:buChar char="•"/>
            </a:pPr>
            <a:r>
              <a:rPr lang="en-GB" sz="1200" dirty="0"/>
              <a:t>Create, Read, Update </a:t>
            </a:r>
            <a:r>
              <a:rPr lang="en-GB" sz="1200" dirty="0" err="1"/>
              <a:t>eForm</a:t>
            </a:r>
            <a:r>
              <a:rPr lang="en-GB" sz="1200" dirty="0"/>
              <a:t> instances. Provides read access for historical revisions of eform instances.</a:t>
            </a:r>
          </a:p>
          <a:p>
            <a:pPr marL="171450" indent="-171450">
              <a:buFont typeface="Arial" panose="020B0604020202020204" pitchFamily="34" charset="0"/>
              <a:buChar char="•"/>
            </a:pPr>
            <a:r>
              <a:rPr lang="en-GB" sz="1200" dirty="0"/>
              <a:t>Implements the standard Mongo DB document revisioning model.</a:t>
            </a:r>
          </a:p>
          <a:p>
            <a:pPr marL="171450" indent="-171450">
              <a:buFont typeface="Arial" panose="020B0604020202020204" pitchFamily="34" charset="0"/>
              <a:buChar char="•"/>
            </a:pPr>
            <a:r>
              <a:rPr lang="en-GB" sz="1200" dirty="0"/>
              <a:t>Validate state against the dynamic </a:t>
            </a:r>
            <a:r>
              <a:rPr lang="en-GB" sz="1200" dirty="0" err="1"/>
              <a:t>eForm</a:t>
            </a:r>
            <a:r>
              <a:rPr lang="en-GB" sz="1200" dirty="0"/>
              <a:t> meta model.</a:t>
            </a:r>
          </a:p>
          <a:p>
            <a:endParaRPr lang="en-GB" sz="1200" dirty="0"/>
          </a:p>
          <a:p>
            <a:endParaRPr lang="en-GB" sz="1400" b="1" dirty="0"/>
          </a:p>
        </p:txBody>
      </p:sp>
      <p:sp>
        <p:nvSpPr>
          <p:cNvPr id="4" name="Slide Number Placeholder 2">
            <a:extLst>
              <a:ext uri="{FF2B5EF4-FFF2-40B4-BE49-F238E27FC236}">
                <a16:creationId xmlns:a16="http://schemas.microsoft.com/office/drawing/2014/main" id="{08C2D7C1-7521-CE86-AD7E-C746638D0CA1}"/>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29</a:t>
            </a:fld>
            <a:endParaRPr lang="en-GB"/>
          </a:p>
        </p:txBody>
      </p:sp>
      <p:sp>
        <p:nvSpPr>
          <p:cNvPr id="5" name="Title 3">
            <a:extLst>
              <a:ext uri="{FF2B5EF4-FFF2-40B4-BE49-F238E27FC236}">
                <a16:creationId xmlns:a16="http://schemas.microsoft.com/office/drawing/2014/main" id="{1CF15478-DAA1-C822-73C3-52BF3EF2F546}"/>
              </a:ext>
            </a:extLst>
          </p:cNvPr>
          <p:cNvSpPr>
            <a:spLocks noGrp="1"/>
          </p:cNvSpPr>
          <p:nvPr>
            <p:ph type="title"/>
          </p:nvPr>
        </p:nvSpPr>
        <p:spPr>
          <a:xfrm>
            <a:off x="486000" y="495300"/>
            <a:ext cx="8568000" cy="536058"/>
          </a:xfrm>
        </p:spPr>
        <p:txBody>
          <a:bodyPr/>
          <a:lstStyle/>
          <a:p>
            <a:r>
              <a:rPr lang="en-GB" altLang="en-US" dirty="0"/>
              <a:t>Design: High Level Solution Design</a:t>
            </a:r>
            <a:endParaRPr lang="en-GB" dirty="0"/>
          </a:p>
        </p:txBody>
      </p:sp>
    </p:spTree>
    <p:extLst>
      <p:ext uri="{BB962C8B-B14F-4D97-AF65-F5344CB8AC3E}">
        <p14:creationId xmlns:p14="http://schemas.microsoft.com/office/powerpoint/2010/main" val="2718788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B12060-73A8-4B15-A028-7768889DFC5B}"/>
              </a:ext>
            </a:extLst>
          </p:cNvPr>
          <p:cNvSpPr>
            <a:spLocks noGrp="1"/>
          </p:cNvSpPr>
          <p:nvPr>
            <p:ph sz="quarter" idx="11"/>
          </p:nvPr>
        </p:nvSpPr>
        <p:spPr>
          <a:xfrm>
            <a:off x="486001" y="878775"/>
            <a:ext cx="8568000" cy="969426"/>
          </a:xfrm>
        </p:spPr>
        <p:txBody>
          <a:bodyPr>
            <a:noAutofit/>
          </a:bodyPr>
          <a:lstStyle/>
          <a:p>
            <a:pPr>
              <a:spcBef>
                <a:spcPts val="300"/>
              </a:spcBef>
              <a:buClr>
                <a:schemeClr val="accent1"/>
              </a:buClr>
              <a:buSzPct val="95000"/>
              <a:defRPr/>
            </a:pPr>
            <a:r>
              <a:rPr lang="en-GB" sz="900" dirty="0"/>
              <a:t>Platforms in the context of this slide are Application, Feature or Infrastructure teams responsible for the design and delivery of constituent components of the Solution. Please include all platforms that are impacted, adding new rows where needed. All impacted platforms need to be syndicated prior to submission to the Design Authority and their approval to, or comments on, the design proposal noted.</a:t>
            </a:r>
          </a:p>
          <a:p>
            <a:pPr>
              <a:spcBef>
                <a:spcPts val="300"/>
              </a:spcBef>
              <a:buClr>
                <a:schemeClr val="accent1"/>
              </a:buClr>
              <a:buSzPct val="95000"/>
              <a:defRPr/>
            </a:pPr>
            <a:r>
              <a:rPr lang="en-GB" sz="900" dirty="0"/>
              <a:t>For Design Areas not impacted, please mark as n/a.</a:t>
            </a:r>
            <a:br>
              <a:rPr lang="en-GB" sz="900" dirty="0"/>
            </a:br>
            <a:r>
              <a:rPr lang="en-GB" sz="900" dirty="0"/>
              <a:t>For design updates (HLSD updates), do ensure a version number is inserted for each Design Area so that it is clear on which stakeholders have been engaged for a specific version of the design.</a:t>
            </a:r>
          </a:p>
          <a:p>
            <a:endParaRPr lang="en-GB" sz="900" dirty="0"/>
          </a:p>
        </p:txBody>
      </p:sp>
      <p:sp>
        <p:nvSpPr>
          <p:cNvPr id="3" name="Slide Number Placeholder 2">
            <a:extLst>
              <a:ext uri="{FF2B5EF4-FFF2-40B4-BE49-F238E27FC236}">
                <a16:creationId xmlns:a16="http://schemas.microsoft.com/office/drawing/2014/main" id="{55F044C9-8731-4A91-9389-C86458380C40}"/>
              </a:ext>
            </a:extLst>
          </p:cNvPr>
          <p:cNvSpPr>
            <a:spLocks noGrp="1"/>
          </p:cNvSpPr>
          <p:nvPr>
            <p:ph type="sldNum" sz="quarter" idx="10"/>
          </p:nvPr>
        </p:nvSpPr>
        <p:spPr/>
        <p:txBody>
          <a:bodyPr/>
          <a:lstStyle/>
          <a:p>
            <a:fld id="{08BDDC8D-36E9-467E-8CF1-750845950A7F}" type="slidenum">
              <a:rPr lang="en-GB" smtClean="0"/>
              <a:pPr/>
              <a:t>3</a:t>
            </a:fld>
            <a:endParaRPr lang="en-GB" dirty="0"/>
          </a:p>
        </p:txBody>
      </p:sp>
      <p:sp>
        <p:nvSpPr>
          <p:cNvPr id="4" name="Title 3">
            <a:extLst>
              <a:ext uri="{FF2B5EF4-FFF2-40B4-BE49-F238E27FC236}">
                <a16:creationId xmlns:a16="http://schemas.microsoft.com/office/drawing/2014/main" id="{F912FCC9-59F2-45FE-825B-20DBC4A2DBD7}"/>
              </a:ext>
            </a:extLst>
          </p:cNvPr>
          <p:cNvSpPr>
            <a:spLocks noGrp="1"/>
          </p:cNvSpPr>
          <p:nvPr>
            <p:ph type="title"/>
          </p:nvPr>
        </p:nvSpPr>
        <p:spPr/>
        <p:txBody>
          <a:bodyPr/>
          <a:lstStyle/>
          <a:p>
            <a:r>
              <a:rPr lang="en-GB" altLang="en-US" dirty="0"/>
              <a:t>Introduction: Engaged Design Areas and Feedback</a:t>
            </a:r>
            <a:endParaRPr lang="en-GB" dirty="0"/>
          </a:p>
        </p:txBody>
      </p:sp>
      <p:graphicFrame>
        <p:nvGraphicFramePr>
          <p:cNvPr id="6" name="Table 5">
            <a:extLst>
              <a:ext uri="{FF2B5EF4-FFF2-40B4-BE49-F238E27FC236}">
                <a16:creationId xmlns:a16="http://schemas.microsoft.com/office/drawing/2014/main" id="{E7D7B93E-3217-48C2-A9DF-C3777A0698BE}"/>
              </a:ext>
            </a:extLst>
          </p:cNvPr>
          <p:cNvGraphicFramePr>
            <a:graphicFrameLocks noGrp="1"/>
          </p:cNvGraphicFramePr>
          <p:nvPr>
            <p:extLst>
              <p:ext uri="{D42A27DB-BD31-4B8C-83A1-F6EECF244321}">
                <p14:modId xmlns:p14="http://schemas.microsoft.com/office/powerpoint/2010/main" val="3949311375"/>
              </p:ext>
            </p:extLst>
          </p:nvPr>
        </p:nvGraphicFramePr>
        <p:xfrm>
          <a:off x="476631" y="1800700"/>
          <a:ext cx="9526350" cy="5729119"/>
        </p:xfrm>
        <a:graphic>
          <a:graphicData uri="http://schemas.openxmlformats.org/drawingml/2006/table">
            <a:tbl>
              <a:tblPr firstRow="1" bandRow="1">
                <a:tableStyleId>{5C22544A-7EE6-4342-B048-85BDC9FD1C3A}</a:tableStyleId>
              </a:tblPr>
              <a:tblGrid>
                <a:gridCol w="1956069">
                  <a:extLst>
                    <a:ext uri="{9D8B030D-6E8A-4147-A177-3AD203B41FA5}">
                      <a16:colId xmlns:a16="http://schemas.microsoft.com/office/drawing/2014/main" val="1874470319"/>
                    </a:ext>
                  </a:extLst>
                </a:gridCol>
                <a:gridCol w="2506248">
                  <a:extLst>
                    <a:ext uri="{9D8B030D-6E8A-4147-A177-3AD203B41FA5}">
                      <a16:colId xmlns:a16="http://schemas.microsoft.com/office/drawing/2014/main" val="1223887062"/>
                    </a:ext>
                  </a:extLst>
                </a:gridCol>
                <a:gridCol w="5064033">
                  <a:extLst>
                    <a:ext uri="{9D8B030D-6E8A-4147-A177-3AD203B41FA5}">
                      <a16:colId xmlns:a16="http://schemas.microsoft.com/office/drawing/2014/main" val="3516689961"/>
                    </a:ext>
                  </a:extLst>
                </a:gridCol>
              </a:tblGrid>
              <a:tr h="646457">
                <a:tc>
                  <a:txBody>
                    <a:bodyPr/>
                    <a:lstStyle/>
                    <a:p>
                      <a:pPr algn="ctr"/>
                      <a:r>
                        <a:rPr lang="en-GB" sz="1000" dirty="0">
                          <a:solidFill>
                            <a:schemeClr val="bg1">
                              <a:lumMod val="95000"/>
                            </a:schemeClr>
                          </a:solidFill>
                          <a:latin typeface="RN House Sans Regular" panose="020B0504020203020204" pitchFamily="34" charset="0"/>
                        </a:rPr>
                        <a:t>Design Area </a:t>
                      </a:r>
                      <a:br>
                        <a:rPr lang="en-GB" sz="1000" dirty="0">
                          <a:solidFill>
                            <a:schemeClr val="bg1">
                              <a:lumMod val="95000"/>
                            </a:schemeClr>
                          </a:solidFill>
                          <a:latin typeface="RN House Sans Regular" panose="020B0504020203020204" pitchFamily="34" charset="0"/>
                        </a:rPr>
                      </a:br>
                      <a:r>
                        <a:rPr lang="en-GB" sz="900" b="0" dirty="0">
                          <a:solidFill>
                            <a:schemeClr val="bg1">
                              <a:lumMod val="95000"/>
                            </a:schemeClr>
                          </a:solidFill>
                          <a:latin typeface="RN House Sans Regular" panose="020B0504020203020204" pitchFamily="34" charset="0"/>
                        </a:rPr>
                        <a:t>(Domain, CoE or Franchise)</a:t>
                      </a:r>
                    </a:p>
                    <a:p>
                      <a:pPr algn="ctr"/>
                      <a:r>
                        <a:rPr lang="en-GB" sz="900" b="0" dirty="0">
                          <a:solidFill>
                            <a:schemeClr val="bg1">
                              <a:lumMod val="95000"/>
                            </a:schemeClr>
                          </a:solidFill>
                          <a:latin typeface="RN House Sans Regular" panose="020B0504020203020204" pitchFamily="34" charset="0"/>
                        </a:rPr>
                        <a:t>(Add additional domains, if required)</a:t>
                      </a:r>
                      <a:endParaRPr lang="en-GB" sz="1000" b="0" dirty="0">
                        <a:solidFill>
                          <a:schemeClr val="bg1">
                            <a:lumMod val="95000"/>
                          </a:schemeClr>
                        </a:solidFill>
                        <a:latin typeface="RN House Sans Regular" panose="020B0504020203020204" pitchFamily="34" charset="0"/>
                      </a:endParaRPr>
                    </a:p>
                  </a:txBody>
                  <a:tcPr marL="91437" marR="91437" marT="45718" marB="45718"/>
                </a:tc>
                <a:tc>
                  <a:txBody>
                    <a:bodyPr/>
                    <a:lstStyle/>
                    <a:p>
                      <a:pPr algn="ctr"/>
                      <a:r>
                        <a:rPr lang="en-GB" sz="1000" b="1" kern="1200" dirty="0">
                          <a:solidFill>
                            <a:schemeClr val="bg1">
                              <a:lumMod val="95000"/>
                            </a:schemeClr>
                          </a:solidFill>
                          <a:latin typeface="RN House Sans Regular" panose="020B0504020203020204" pitchFamily="34" charset="0"/>
                          <a:ea typeface="+mn-ea"/>
                          <a:cs typeface="+mn-cs"/>
                        </a:rPr>
                        <a:t>Platform(s)</a:t>
                      </a:r>
                    </a:p>
                  </a:txBody>
                  <a:tcPr marL="91437" marR="91437" marT="45718" marB="45718"/>
                </a:tc>
                <a:tc>
                  <a:txBody>
                    <a:bodyPr/>
                    <a:lstStyle/>
                    <a:p>
                      <a:pPr algn="ctr"/>
                      <a:r>
                        <a:rPr lang="en-GB" sz="1000" b="1" kern="1200" dirty="0">
                          <a:solidFill>
                            <a:schemeClr val="bg1">
                              <a:lumMod val="95000"/>
                            </a:schemeClr>
                          </a:solidFill>
                          <a:latin typeface="RN House Sans Regular" panose="020B0504020203020204" pitchFamily="34" charset="0"/>
                          <a:ea typeface="+mn-ea"/>
                          <a:cs typeface="+mn-cs"/>
                        </a:rPr>
                        <a:t>Stakeholder approval/comments</a:t>
                      </a:r>
                    </a:p>
                  </a:txBody>
                  <a:tcPr marL="91437" marR="91437" marT="45718" marB="45718"/>
                </a:tc>
                <a:extLst>
                  <a:ext uri="{0D108BD9-81ED-4DB2-BD59-A6C34878D82A}">
                    <a16:rowId xmlns:a16="http://schemas.microsoft.com/office/drawing/2014/main" val="1531695554"/>
                  </a:ext>
                </a:extLst>
              </a:tr>
              <a:tr h="240539">
                <a:tc>
                  <a:txBody>
                    <a:bodyPr/>
                    <a:lstStyle/>
                    <a:p>
                      <a:r>
                        <a:rPr lang="en-GB" sz="900" dirty="0">
                          <a:solidFill>
                            <a:schemeClr val="tx1"/>
                          </a:solidFill>
                          <a:latin typeface="RN House Sans Regular" panose="020B0504020203020204" pitchFamily="34" charset="0"/>
                        </a:rPr>
                        <a:t>CB</a:t>
                      </a:r>
                    </a:p>
                  </a:txBody>
                  <a:tcPr marL="91437" marR="91437" marT="45718" marB="45718"/>
                </a:tc>
                <a:tc>
                  <a:txBody>
                    <a:bodyPr/>
                    <a:lstStyle/>
                    <a:p>
                      <a:endParaRPr lang="en-GB" sz="1000" dirty="0">
                        <a:solidFill>
                          <a:schemeClr val="tx1"/>
                        </a:solidFill>
                        <a:latin typeface="RN House Sans Regular" panose="020B0504020203020204" pitchFamily="34" charset="0"/>
                      </a:endParaRPr>
                    </a:p>
                  </a:txBody>
                  <a:tcPr marL="91437" marR="91437" marT="45718" marB="45718"/>
                </a:tc>
                <a:tc>
                  <a:txBody>
                    <a:bodyPr/>
                    <a:lstStyle/>
                    <a:p>
                      <a:r>
                        <a:rPr lang="en-GB" sz="900" i="1" dirty="0">
                          <a:solidFill>
                            <a:schemeClr val="bg1">
                              <a:lumMod val="50000"/>
                            </a:schemeClr>
                          </a:solidFill>
                          <a:latin typeface="RN House Sans Regular" panose="020B0504020203020204" pitchFamily="34" charset="0"/>
                        </a:rPr>
                        <a:t>Add stakeholder name, approval status and comments</a:t>
                      </a:r>
                    </a:p>
                  </a:txBody>
                  <a:tcPr marL="91437" marR="91437" marT="45718" marB="45718"/>
                </a:tc>
                <a:extLst>
                  <a:ext uri="{0D108BD9-81ED-4DB2-BD59-A6C34878D82A}">
                    <a16:rowId xmlns:a16="http://schemas.microsoft.com/office/drawing/2014/main" val="2561723778"/>
                  </a:ext>
                </a:extLst>
              </a:tr>
              <a:tr h="240539">
                <a:tc>
                  <a:txBody>
                    <a:bodyPr/>
                    <a:lstStyle/>
                    <a:p>
                      <a:r>
                        <a:rPr lang="en-GB" sz="900" dirty="0">
                          <a:solidFill>
                            <a:schemeClr val="tx1"/>
                          </a:solidFill>
                          <a:latin typeface="RN House Sans Regular" panose="020B0504020203020204" pitchFamily="34" charset="0"/>
                        </a:rPr>
                        <a:t>RB</a:t>
                      </a: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dirty="0">
                          <a:solidFill>
                            <a:srgbClr val="002469"/>
                          </a:solidFill>
                        </a:rPr>
                        <a:t>ELA</a:t>
                      </a: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900" kern="1200" noProof="0" dirty="0">
                          <a:solidFill>
                            <a:srgbClr val="002469"/>
                          </a:solidFill>
                          <a:latin typeface="+mn-lt"/>
                          <a:ea typeface="+mn-ea"/>
                          <a:cs typeface="+mn-cs"/>
                        </a:rPr>
                        <a:t>Andrew Kitchen</a:t>
                      </a:r>
                      <a:endParaRPr lang="en-GB" sz="900" kern="1200" noProof="0" dirty="0">
                        <a:solidFill>
                          <a:srgbClr val="002469"/>
                        </a:solidFill>
                        <a:latin typeface="+mn-lt"/>
                        <a:ea typeface="+mn-ea"/>
                        <a:cs typeface="+mn-cs"/>
                      </a:endParaRPr>
                    </a:p>
                  </a:txBody>
                  <a:tcPr marL="91437" marR="91437" marT="45718" marB="45718"/>
                </a:tc>
                <a:extLst>
                  <a:ext uri="{0D108BD9-81ED-4DB2-BD59-A6C34878D82A}">
                    <a16:rowId xmlns:a16="http://schemas.microsoft.com/office/drawing/2014/main" val="1691864187"/>
                  </a:ext>
                </a:extLst>
              </a:tr>
              <a:tr h="240539">
                <a:tc>
                  <a:txBody>
                    <a:bodyPr/>
                    <a:lstStyle/>
                    <a:p>
                      <a:r>
                        <a:rPr lang="en-GB" sz="900" dirty="0">
                          <a:solidFill>
                            <a:schemeClr val="tx1"/>
                          </a:solidFill>
                          <a:latin typeface="RN House Sans Regular" panose="020B0504020203020204" pitchFamily="34" charset="0"/>
                        </a:rPr>
                        <a:t>NWM</a:t>
                      </a:r>
                    </a:p>
                  </a:txBody>
                  <a:tcPr marL="91437" marR="91437" marT="45718" marB="45718"/>
                </a:tc>
                <a:tc>
                  <a:txBody>
                    <a:bodyPr/>
                    <a:lstStyle/>
                    <a:p>
                      <a:endParaRPr lang="en-GB" sz="1000" dirty="0">
                        <a:solidFill>
                          <a:schemeClr val="tx1"/>
                        </a:solidFill>
                        <a:latin typeface="RN House Sans Regular" panose="020B0504020203020204" pitchFamily="34" charset="0"/>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kumimoji="0" lang="en-GB" sz="900" b="0" i="1" u="none" strike="noStrike" kern="1200" cap="none" spc="0" normalizeH="0" baseline="0" noProof="0" dirty="0">
                          <a:ln>
                            <a:noFill/>
                          </a:ln>
                          <a:solidFill>
                            <a:prstClr val="white">
                              <a:lumMod val="50000"/>
                            </a:prstClr>
                          </a:solidFill>
                          <a:effectLst/>
                          <a:uLnTx/>
                          <a:uFillTx/>
                          <a:latin typeface="RN House Sans Regular" panose="020B0504020203020204" pitchFamily="34" charset="0"/>
                          <a:ea typeface="+mn-ea"/>
                          <a:cs typeface="+mn-cs"/>
                        </a:rPr>
                        <a:t>Add stakeholder name, approval status and comments</a:t>
                      </a:r>
                    </a:p>
                  </a:txBody>
                  <a:tcPr marL="91437" marR="91437" marT="45718" marB="45718"/>
                </a:tc>
                <a:extLst>
                  <a:ext uri="{0D108BD9-81ED-4DB2-BD59-A6C34878D82A}">
                    <a16:rowId xmlns:a16="http://schemas.microsoft.com/office/drawing/2014/main" val="2831832759"/>
                  </a:ext>
                </a:extLst>
              </a:tr>
              <a:tr h="240539">
                <a:tc>
                  <a:txBody>
                    <a:bodyPr/>
                    <a:lstStyle/>
                    <a:p>
                      <a:r>
                        <a:rPr lang="en-GB" sz="900" dirty="0">
                          <a:solidFill>
                            <a:schemeClr val="tx1"/>
                          </a:solidFill>
                          <a:latin typeface="RN House Sans Regular" panose="020B0504020203020204" pitchFamily="34" charset="0"/>
                        </a:rPr>
                        <a:t>Data &amp; Analytics</a:t>
                      </a: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000" dirty="0">
                          <a:solidFill>
                            <a:srgbClr val="002469"/>
                          </a:solidFill>
                        </a:rPr>
                        <a:t>M</a:t>
                      </a:r>
                      <a:r>
                        <a:rPr lang="en-GB" sz="1000" dirty="0">
                          <a:solidFill>
                            <a:srgbClr val="002469"/>
                          </a:solidFill>
                        </a:rPr>
                        <a:t>ongoDB Engineering</a:t>
                      </a: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900" kern="1200" noProof="0" dirty="0">
                          <a:solidFill>
                            <a:srgbClr val="002469"/>
                          </a:solidFill>
                          <a:latin typeface="+mn-lt"/>
                          <a:ea typeface="+mn-ea"/>
                          <a:cs typeface="+mn-cs"/>
                        </a:rPr>
                        <a:t>Aayush Gupta, Gaurav Singh</a:t>
                      </a:r>
                      <a:endParaRPr kumimoji="0" lang="en-GB" sz="900" b="0" i="1" u="none" strike="noStrike" kern="1200" cap="none" spc="0" normalizeH="0" baseline="0" noProof="0" dirty="0">
                        <a:ln>
                          <a:noFill/>
                        </a:ln>
                        <a:solidFill>
                          <a:prstClr val="white">
                            <a:lumMod val="50000"/>
                          </a:prstClr>
                        </a:solidFill>
                        <a:effectLst/>
                        <a:uLnTx/>
                        <a:uFillTx/>
                        <a:latin typeface="+mn-lt"/>
                        <a:ea typeface="+mn-ea"/>
                        <a:cs typeface="+mn-cs"/>
                      </a:endParaRPr>
                    </a:p>
                  </a:txBody>
                  <a:tcPr marL="91437" marR="91437" marT="45718" marB="45718"/>
                </a:tc>
                <a:extLst>
                  <a:ext uri="{0D108BD9-81ED-4DB2-BD59-A6C34878D82A}">
                    <a16:rowId xmlns:a16="http://schemas.microsoft.com/office/drawing/2014/main" val="4276876762"/>
                  </a:ext>
                </a:extLst>
              </a:tr>
              <a:tr h="240539">
                <a:tc>
                  <a:txBody>
                    <a:bodyPr/>
                    <a:lstStyle/>
                    <a:p>
                      <a:r>
                        <a:rPr lang="en-GB" sz="900" dirty="0">
                          <a:solidFill>
                            <a:schemeClr val="tx1"/>
                          </a:solidFill>
                          <a:latin typeface="RN House Sans Regular" panose="020B0504020203020204" pitchFamily="34" charset="0"/>
                        </a:rPr>
                        <a:t>Data &amp; Analytics</a:t>
                      </a: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dirty="0">
                          <a:solidFill>
                            <a:srgbClr val="002469"/>
                          </a:solidFill>
                        </a:rPr>
                        <a:t>Kafka Event Streaming</a:t>
                      </a: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effectLst/>
                          <a:latin typeface="+mn-lt"/>
                          <a:ea typeface="+mn-ea"/>
                          <a:cs typeface="+mn-cs"/>
                        </a:rPr>
                        <a:t>Gareth Batchelor, Jay Upile</a:t>
                      </a:r>
                      <a:endParaRPr lang="en-GB" sz="900" kern="1200" noProof="0" dirty="0">
                        <a:solidFill>
                          <a:schemeClr val="dk1"/>
                        </a:solidFill>
                        <a:effectLst/>
                        <a:latin typeface="+mn-lt"/>
                        <a:ea typeface="+mn-ea"/>
                        <a:cs typeface="+mn-cs"/>
                      </a:endParaRPr>
                    </a:p>
                  </a:txBody>
                  <a:tcPr marL="91437" marR="91437" marT="45718" marB="45718"/>
                </a:tc>
                <a:extLst>
                  <a:ext uri="{0D108BD9-81ED-4DB2-BD59-A6C34878D82A}">
                    <a16:rowId xmlns:a16="http://schemas.microsoft.com/office/drawing/2014/main" val="944187921"/>
                  </a:ext>
                </a:extLst>
              </a:tr>
              <a:tr h="240539">
                <a:tc>
                  <a:txBody>
                    <a:bodyPr/>
                    <a:lstStyle/>
                    <a:p>
                      <a:r>
                        <a:rPr lang="en-IN" sz="900" dirty="0">
                          <a:solidFill>
                            <a:schemeClr val="tx1"/>
                          </a:solidFill>
                          <a:latin typeface="RN House Sans Regular" panose="020B0504020203020204" pitchFamily="34" charset="0"/>
                        </a:rPr>
                        <a:t>Payments</a:t>
                      </a:r>
                      <a:endParaRPr lang="en-GB" sz="900" dirty="0">
                        <a:solidFill>
                          <a:schemeClr val="tx1"/>
                        </a:solidFill>
                        <a:latin typeface="RN House Sans Regular" panose="020B0504020203020204" pitchFamily="34" charset="0"/>
                      </a:endParaRPr>
                    </a:p>
                  </a:txBody>
                  <a:tcPr marL="91437" marR="91437" marT="45718" marB="45718"/>
                </a:tc>
                <a:tc>
                  <a:txBody>
                    <a:bodyPr/>
                    <a:lstStyle/>
                    <a:p>
                      <a:endParaRPr lang="en-GB" sz="1000" dirty="0">
                        <a:solidFill>
                          <a:schemeClr val="tx1"/>
                        </a:solidFill>
                        <a:latin typeface="RN House Sans Regular" panose="020B0504020203020204" pitchFamily="34" charset="0"/>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kumimoji="0" lang="en-GB" sz="900" b="0" i="1" u="none" strike="noStrike" kern="1200" cap="none" spc="0" normalizeH="0" baseline="0" noProof="0" dirty="0">
                          <a:ln>
                            <a:noFill/>
                          </a:ln>
                          <a:solidFill>
                            <a:prstClr val="white">
                              <a:lumMod val="50000"/>
                            </a:prstClr>
                          </a:solidFill>
                          <a:effectLst/>
                          <a:uLnTx/>
                          <a:uFillTx/>
                          <a:latin typeface="RN House Sans Regular" panose="020B0504020203020204" pitchFamily="34" charset="0"/>
                          <a:ea typeface="+mn-ea"/>
                          <a:cs typeface="+mn-cs"/>
                        </a:rPr>
                        <a:t>Add stakeholder name, approval status and comments</a:t>
                      </a:r>
                    </a:p>
                  </a:txBody>
                  <a:tcPr marL="91437" marR="91437" marT="45718" marB="45718"/>
                </a:tc>
                <a:extLst>
                  <a:ext uri="{0D108BD9-81ED-4DB2-BD59-A6C34878D82A}">
                    <a16:rowId xmlns:a16="http://schemas.microsoft.com/office/drawing/2014/main" val="3542708629"/>
                  </a:ext>
                </a:extLst>
              </a:tr>
              <a:tr h="240539">
                <a:tc>
                  <a:txBody>
                    <a:bodyPr/>
                    <a:lstStyle/>
                    <a:p>
                      <a:r>
                        <a:rPr lang="en-GB" sz="900" dirty="0">
                          <a:solidFill>
                            <a:schemeClr val="tx1"/>
                          </a:solidFill>
                          <a:latin typeface="RN House Sans Regular" panose="020B0504020203020204" pitchFamily="34" charset="0"/>
                        </a:rPr>
                        <a:t>Core</a:t>
                      </a:r>
                    </a:p>
                  </a:txBody>
                  <a:tcPr marL="91437" marR="91437" marT="45718" marB="45718"/>
                </a:tc>
                <a:tc>
                  <a:txBody>
                    <a:bodyPr/>
                    <a:lstStyle/>
                    <a:p>
                      <a:endParaRPr lang="en-GB" sz="1000" dirty="0">
                        <a:solidFill>
                          <a:schemeClr val="tx1"/>
                        </a:solidFill>
                        <a:latin typeface="RN House Sans Regular" panose="020B0504020203020204" pitchFamily="34" charset="0"/>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kumimoji="0" lang="en-GB" sz="900" b="0" i="1" u="none" strike="noStrike" kern="1200" cap="none" spc="0" normalizeH="0" baseline="0" noProof="0">
                          <a:ln>
                            <a:noFill/>
                          </a:ln>
                          <a:solidFill>
                            <a:prstClr val="white">
                              <a:lumMod val="50000"/>
                            </a:prstClr>
                          </a:solidFill>
                          <a:effectLst/>
                          <a:uLnTx/>
                          <a:uFillTx/>
                          <a:latin typeface="RN House Sans Regular" panose="020B0504020203020204" pitchFamily="34" charset="0"/>
                          <a:ea typeface="+mn-ea"/>
                          <a:cs typeface="+mn-cs"/>
                        </a:rPr>
                        <a:t>Add stakeholder name, approval status and comments</a:t>
                      </a:r>
                      <a:endParaRPr kumimoji="0" lang="en-GB" sz="900" b="0" i="1" u="none" strike="noStrike" kern="1200" cap="none" spc="0" normalizeH="0" baseline="0" noProof="0" dirty="0">
                        <a:ln>
                          <a:noFill/>
                        </a:ln>
                        <a:solidFill>
                          <a:prstClr val="white">
                            <a:lumMod val="50000"/>
                          </a:prstClr>
                        </a:solidFill>
                        <a:effectLst/>
                        <a:uLnTx/>
                        <a:uFillTx/>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3115123092"/>
                  </a:ext>
                </a:extLst>
              </a:tr>
              <a:tr h="225506">
                <a:tc rowSpan="6">
                  <a:txBody>
                    <a:bodyPr/>
                    <a:lstStyle/>
                    <a:p>
                      <a:r>
                        <a:rPr lang="en-GB" sz="900" dirty="0">
                          <a:solidFill>
                            <a:schemeClr val="tx1"/>
                          </a:solidFill>
                          <a:latin typeface="RN House Sans Regular" panose="020B0504020203020204" pitchFamily="34" charset="0"/>
                        </a:rPr>
                        <a:t>Enterprise Engineering</a:t>
                      </a: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900" dirty="0">
                          <a:solidFill>
                            <a:srgbClr val="002469"/>
                          </a:solidFill>
                        </a:rPr>
                        <a:t>API</a:t>
                      </a:r>
                      <a:endParaRPr lang="en-GB" sz="900" dirty="0">
                        <a:solidFill>
                          <a:srgbClr val="002469"/>
                        </a:solidFill>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kumimoji="0" lang="en-GB" sz="900" b="0" i="1" u="none" strike="noStrike" kern="1200" cap="none" spc="0" normalizeH="0" baseline="0" noProof="0" dirty="0">
                          <a:ln>
                            <a:noFill/>
                          </a:ln>
                          <a:solidFill>
                            <a:prstClr val="white">
                              <a:lumMod val="50000"/>
                            </a:prstClr>
                          </a:solidFill>
                          <a:effectLst/>
                          <a:uLnTx/>
                          <a:uFillTx/>
                          <a:latin typeface="RN House Sans Regular" panose="020B0504020203020204" pitchFamily="34" charset="0"/>
                          <a:ea typeface="+mn-ea"/>
                          <a:cs typeface="+mn-cs"/>
                        </a:rPr>
                        <a:t>Add stakeholder name, approval status and comments</a:t>
                      </a:r>
                    </a:p>
                  </a:txBody>
                  <a:tcPr marL="91437" marR="91437" marT="45718" marB="45718"/>
                </a:tc>
                <a:extLst>
                  <a:ext uri="{0D108BD9-81ED-4DB2-BD59-A6C34878D82A}">
                    <a16:rowId xmlns:a16="http://schemas.microsoft.com/office/drawing/2014/main" val="388206499"/>
                  </a:ext>
                </a:extLst>
              </a:tr>
              <a:tr h="225506">
                <a:tc vMerge="1">
                  <a:txBody>
                    <a:bodyPr/>
                    <a:lstStyle/>
                    <a:p>
                      <a:endParaRPr lang="en-GB" sz="900" dirty="0">
                        <a:solidFill>
                          <a:srgbClr val="002469"/>
                        </a:solidFill>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900" dirty="0">
                          <a:solidFill>
                            <a:srgbClr val="002469"/>
                          </a:solidFill>
                        </a:rPr>
                        <a:t>IAM</a:t>
                      </a:r>
                      <a:endParaRPr lang="en-GB" sz="900" dirty="0">
                        <a:solidFill>
                          <a:srgbClr val="002469"/>
                        </a:solidFill>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900" kern="1200" noProof="0" dirty="0">
                          <a:solidFill>
                            <a:srgbClr val="002469"/>
                          </a:solidFill>
                          <a:latin typeface="+mn-lt"/>
                          <a:ea typeface="+mn-ea"/>
                          <a:cs typeface="+mn-cs"/>
                        </a:rPr>
                        <a:t>Anna Novikova, Anita James</a:t>
                      </a:r>
                      <a:endParaRPr kumimoji="0" lang="en-GB" sz="900" b="0" i="1" u="none" strike="noStrike" kern="1200" cap="none" spc="0" normalizeH="0" baseline="0" noProof="0" dirty="0">
                        <a:ln>
                          <a:noFill/>
                        </a:ln>
                        <a:solidFill>
                          <a:prstClr val="white">
                            <a:lumMod val="50000"/>
                          </a:prstClr>
                        </a:solidFill>
                        <a:effectLst/>
                        <a:uLnTx/>
                        <a:uFillTx/>
                        <a:latin typeface="+mn-lt"/>
                        <a:ea typeface="+mn-ea"/>
                        <a:cs typeface="+mn-cs"/>
                      </a:endParaRPr>
                    </a:p>
                  </a:txBody>
                  <a:tcPr marL="91437" marR="91437" marT="45718" marB="45718"/>
                </a:tc>
                <a:extLst>
                  <a:ext uri="{0D108BD9-81ED-4DB2-BD59-A6C34878D82A}">
                    <a16:rowId xmlns:a16="http://schemas.microsoft.com/office/drawing/2014/main" val="979049102"/>
                  </a:ext>
                </a:extLst>
              </a:tr>
              <a:tr h="225506">
                <a:tc vMerge="1">
                  <a:txBody>
                    <a:bodyPr/>
                    <a:lstStyle/>
                    <a:p>
                      <a:endParaRPr lang="en-GB" sz="900" dirty="0">
                        <a:solidFill>
                          <a:srgbClr val="002469"/>
                        </a:solidFill>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900" dirty="0">
                          <a:solidFill>
                            <a:srgbClr val="002469"/>
                          </a:solidFill>
                        </a:rPr>
                        <a:t>EPP</a:t>
                      </a:r>
                      <a:endParaRPr lang="en-GB" sz="900" dirty="0">
                        <a:solidFill>
                          <a:srgbClr val="002469"/>
                        </a:solidFill>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kumimoji="0" lang="en-GB" sz="900" b="0" i="1" u="none" strike="noStrike" kern="1200" cap="none" spc="0" normalizeH="0" baseline="0" noProof="0" dirty="0">
                          <a:ln>
                            <a:noFill/>
                          </a:ln>
                          <a:solidFill>
                            <a:prstClr val="white">
                              <a:lumMod val="50000"/>
                            </a:prstClr>
                          </a:solidFill>
                          <a:effectLst/>
                          <a:uLnTx/>
                          <a:uFillTx/>
                          <a:latin typeface="RN House Sans Regular" panose="020B0504020203020204" pitchFamily="34" charset="0"/>
                          <a:ea typeface="+mn-ea"/>
                          <a:cs typeface="+mn-cs"/>
                        </a:rPr>
                        <a:t>Add stakeholder name, approval status and comments</a:t>
                      </a:r>
                    </a:p>
                  </a:txBody>
                  <a:tcPr marL="91437" marR="91437" marT="45718" marB="45718"/>
                </a:tc>
                <a:extLst>
                  <a:ext uri="{0D108BD9-81ED-4DB2-BD59-A6C34878D82A}">
                    <a16:rowId xmlns:a16="http://schemas.microsoft.com/office/drawing/2014/main" val="2391826711"/>
                  </a:ext>
                </a:extLst>
              </a:tr>
              <a:tr h="360811">
                <a:tc vMerge="1">
                  <a:txBody>
                    <a:bodyPr/>
                    <a:lstStyle/>
                    <a:p>
                      <a:endParaRPr lang="en-GB" sz="900" dirty="0">
                        <a:solidFill>
                          <a:srgbClr val="002469"/>
                        </a:solidFill>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900" dirty="0">
                          <a:solidFill>
                            <a:srgbClr val="002469"/>
                          </a:solidFill>
                        </a:rPr>
                        <a:t>BAS</a:t>
                      </a:r>
                      <a:endParaRPr lang="en-GB" sz="900" dirty="0">
                        <a:solidFill>
                          <a:srgbClr val="002469"/>
                        </a:solidFill>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900" kern="1200" noProof="0" dirty="0">
                          <a:solidFill>
                            <a:srgbClr val="002469"/>
                          </a:solidFill>
                          <a:latin typeface="+mn-lt"/>
                          <a:ea typeface="+mn-ea"/>
                          <a:cs typeface="+mn-cs"/>
                        </a:rPr>
                        <a:t>Sean Cadogan, Spencer Loveridge, Paul Taylor, </a:t>
                      </a:r>
                      <a:r>
                        <a:rPr lang="en-GB" sz="900" kern="1200" noProof="0" dirty="0" err="1">
                          <a:solidFill>
                            <a:srgbClr val="002469"/>
                          </a:solidFill>
                          <a:latin typeface="+mn-lt"/>
                          <a:ea typeface="+mn-ea"/>
                          <a:cs typeface="+mn-cs"/>
                        </a:rPr>
                        <a:t>Pankhuri</a:t>
                      </a:r>
                      <a:r>
                        <a:rPr lang="en-GB" sz="900" kern="1200" noProof="0" dirty="0">
                          <a:solidFill>
                            <a:srgbClr val="002469"/>
                          </a:solidFill>
                          <a:latin typeface="+mn-lt"/>
                          <a:ea typeface="+mn-ea"/>
                          <a:cs typeface="+mn-cs"/>
                        </a:rPr>
                        <a:t> Tripathi -</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900" kern="1200" noProof="0" dirty="0">
                          <a:solidFill>
                            <a:srgbClr val="002469"/>
                          </a:solidFill>
                          <a:latin typeface="+mn-lt"/>
                          <a:ea typeface="+mn-ea"/>
                          <a:cs typeface="+mn-cs"/>
                        </a:rPr>
                        <a:t>No EE DA approval required, need to follow local TDA</a:t>
                      </a:r>
                      <a:endParaRPr kumimoji="0" lang="en-GB" sz="900" b="0" i="1" u="none" strike="noStrike" kern="1200" cap="none" spc="0" normalizeH="0" baseline="0" noProof="0" dirty="0">
                        <a:ln>
                          <a:noFill/>
                        </a:ln>
                        <a:solidFill>
                          <a:prstClr val="white">
                            <a:lumMod val="50000"/>
                          </a:prstClr>
                        </a:solidFill>
                        <a:effectLst/>
                        <a:uLnTx/>
                        <a:uFillTx/>
                        <a:latin typeface="+mn-lt"/>
                        <a:ea typeface="+mn-ea"/>
                        <a:cs typeface="+mn-cs"/>
                      </a:endParaRPr>
                    </a:p>
                  </a:txBody>
                  <a:tcPr marL="91437" marR="91437" marT="45718" marB="45718"/>
                </a:tc>
                <a:extLst>
                  <a:ext uri="{0D108BD9-81ED-4DB2-BD59-A6C34878D82A}">
                    <a16:rowId xmlns:a16="http://schemas.microsoft.com/office/drawing/2014/main" val="10523742"/>
                  </a:ext>
                </a:extLst>
              </a:tr>
              <a:tr h="225506">
                <a:tc vMerge="1">
                  <a:txBody>
                    <a:bodyPr/>
                    <a:lstStyle/>
                    <a:p>
                      <a:endParaRPr lang="en-GB" sz="900" dirty="0">
                        <a:solidFill>
                          <a:srgbClr val="002469"/>
                        </a:solidFill>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RN House Sans Regular" panose="020B0504020203020204" pitchFamily="34" charset="0"/>
                        </a:rPr>
                        <a:t>Architecture</a:t>
                      </a:r>
                      <a:endParaRPr lang="en-GB" sz="900" dirty="0">
                        <a:solidFill>
                          <a:schemeClr val="tx1"/>
                        </a:solidFill>
                        <a:latin typeface="RN House Sans Regular" panose="020B0504020203020204" pitchFamily="34" charset="0"/>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kumimoji="0" lang="en-GB" sz="900" b="0" i="1" u="none" strike="noStrike" kern="1200" cap="none" spc="0" normalizeH="0" baseline="0" noProof="0" dirty="0">
                          <a:ln>
                            <a:noFill/>
                          </a:ln>
                          <a:solidFill>
                            <a:prstClr val="white">
                              <a:lumMod val="50000"/>
                            </a:prstClr>
                          </a:solidFill>
                          <a:effectLst/>
                          <a:uLnTx/>
                          <a:uFillTx/>
                          <a:latin typeface="RN House Sans Regular" panose="020B0504020203020204" pitchFamily="34" charset="0"/>
                          <a:ea typeface="+mn-ea"/>
                          <a:cs typeface="+mn-cs"/>
                        </a:rPr>
                        <a:t>Add stakeholder name, approval status and comments</a:t>
                      </a:r>
                    </a:p>
                  </a:txBody>
                  <a:tcPr marL="91437" marR="91437" marT="45718" marB="45718"/>
                </a:tc>
                <a:extLst>
                  <a:ext uri="{0D108BD9-81ED-4DB2-BD59-A6C34878D82A}">
                    <a16:rowId xmlns:a16="http://schemas.microsoft.com/office/drawing/2014/main" val="2358673417"/>
                  </a:ext>
                </a:extLst>
              </a:tr>
              <a:tr h="225506">
                <a:tc vMerge="1">
                  <a:txBody>
                    <a:bodyPr/>
                    <a:lstStyle/>
                    <a:p>
                      <a:endParaRPr lang="en-GB" sz="900" dirty="0">
                        <a:solidFill>
                          <a:srgbClr val="002469"/>
                        </a:solidFill>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900" dirty="0">
                          <a:solidFill>
                            <a:srgbClr val="002469"/>
                          </a:solidFill>
                        </a:rPr>
                        <a:t>Other (Ops, Risk &amp; Security, Architecture)</a:t>
                      </a: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kumimoji="0" lang="en-GB" sz="900" b="0" i="1" u="none" strike="noStrike" kern="1200" cap="none" spc="0" normalizeH="0" baseline="0" noProof="0" dirty="0">
                          <a:ln>
                            <a:noFill/>
                          </a:ln>
                          <a:solidFill>
                            <a:prstClr val="white">
                              <a:lumMod val="50000"/>
                            </a:prstClr>
                          </a:solidFill>
                          <a:effectLst/>
                          <a:uLnTx/>
                          <a:uFillTx/>
                          <a:latin typeface="RN House Sans Regular" panose="020B0504020203020204" pitchFamily="34" charset="0"/>
                          <a:ea typeface="+mn-ea"/>
                          <a:cs typeface="+mn-cs"/>
                        </a:rPr>
                        <a:t>Add stakeholder name, approval status and comments</a:t>
                      </a:r>
                    </a:p>
                  </a:txBody>
                  <a:tcPr marL="91437" marR="91437" marT="45718" marB="45718"/>
                </a:tc>
                <a:extLst>
                  <a:ext uri="{0D108BD9-81ED-4DB2-BD59-A6C34878D82A}">
                    <a16:rowId xmlns:a16="http://schemas.microsoft.com/office/drawing/2014/main" val="1353741775"/>
                  </a:ext>
                </a:extLst>
              </a:tr>
              <a:tr h="273317">
                <a:tc>
                  <a:txBody>
                    <a:bodyPr/>
                    <a:lstStyle/>
                    <a:p>
                      <a:r>
                        <a:rPr lang="en-GB" sz="900" dirty="0">
                          <a:solidFill>
                            <a:schemeClr val="tx1"/>
                          </a:solidFill>
                          <a:latin typeface="RN House Sans Regular" panose="020B0504020203020204" pitchFamily="34" charset="0"/>
                        </a:rPr>
                        <a:t>Risk</a:t>
                      </a:r>
                    </a:p>
                  </a:txBody>
                  <a:tcPr marL="91437" marR="91437" marT="45718" marB="45718"/>
                </a:tc>
                <a:tc>
                  <a:txBody>
                    <a:bodyPr/>
                    <a:lstStyle/>
                    <a:p>
                      <a:endParaRPr lang="en-GB" sz="1000" dirty="0">
                        <a:solidFill>
                          <a:srgbClr val="002469"/>
                        </a:solidFill>
                        <a:latin typeface="RN House Sans Regular" panose="020B0504020203020204" pitchFamily="34" charset="0"/>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kumimoji="0" lang="en-GB" sz="900" b="0" i="1" u="none" strike="noStrike" kern="1200" cap="none" spc="0" normalizeH="0" baseline="0" noProof="0">
                          <a:ln>
                            <a:noFill/>
                          </a:ln>
                          <a:solidFill>
                            <a:prstClr val="white">
                              <a:lumMod val="50000"/>
                            </a:prstClr>
                          </a:solidFill>
                          <a:effectLst/>
                          <a:uLnTx/>
                          <a:uFillTx/>
                          <a:latin typeface="RN House Sans Regular" panose="020B0504020203020204" pitchFamily="34" charset="0"/>
                          <a:ea typeface="+mn-ea"/>
                          <a:cs typeface="+mn-cs"/>
                        </a:rPr>
                        <a:t>Add stakeholder name, approval status and comments</a:t>
                      </a:r>
                      <a:endParaRPr kumimoji="0" lang="en-GB" sz="900" b="0" i="1" u="none" strike="noStrike" kern="1200" cap="none" spc="0" normalizeH="0" baseline="0" noProof="0" dirty="0">
                        <a:ln>
                          <a:noFill/>
                        </a:ln>
                        <a:solidFill>
                          <a:prstClr val="white">
                            <a:lumMod val="50000"/>
                          </a:prstClr>
                        </a:solidFill>
                        <a:effectLst/>
                        <a:uLnTx/>
                        <a:uFillTx/>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1087744623"/>
                  </a:ext>
                </a:extLst>
              </a:tr>
              <a:tr h="332287">
                <a:tc>
                  <a:txBody>
                    <a:bodyPr/>
                    <a:lstStyle/>
                    <a:p>
                      <a:r>
                        <a:rPr lang="en-GB" sz="900" dirty="0">
                          <a:solidFill>
                            <a:srgbClr val="002469"/>
                          </a:solidFill>
                          <a:latin typeface="RN House Sans Regular" panose="020B0504020203020204" pitchFamily="34" charset="0"/>
                          <a:hlinkClick r:id="rId2"/>
                        </a:rPr>
                        <a:t>Security Architecture (CoE)</a:t>
                      </a:r>
                      <a:endParaRPr lang="en-GB" sz="900" dirty="0">
                        <a:solidFill>
                          <a:srgbClr val="002469"/>
                        </a:solidFill>
                        <a:latin typeface="RN House Sans Regular" panose="020B0504020203020204" pitchFamily="34" charset="0"/>
                      </a:endParaRPr>
                    </a:p>
                  </a:txBody>
                  <a:tcPr marL="91437" marR="91437" marT="45718" marB="45718"/>
                </a:tc>
                <a:tc>
                  <a:txBody>
                    <a:bodyPr/>
                    <a:lstStyle/>
                    <a:p>
                      <a:endParaRPr lang="en-GB" sz="1000" dirty="0">
                        <a:solidFill>
                          <a:srgbClr val="002469"/>
                        </a:solidFill>
                        <a:latin typeface="RN House Sans Regular" panose="020B0504020203020204" pitchFamily="34" charset="0"/>
                      </a:endParaRPr>
                    </a:p>
                  </a:txBody>
                  <a:tcPr marL="91437" marR="91437" marT="45718" marB="45718"/>
                </a:tc>
                <a:tc>
                  <a:txBody>
                    <a:bodyPr/>
                    <a:lstStyle/>
                    <a:p>
                      <a:pPr algn="l" fontAlgn="t"/>
                      <a:r>
                        <a:rPr lang="en-GB" sz="900" kern="1200" dirty="0" err="1">
                          <a:solidFill>
                            <a:srgbClr val="002469"/>
                          </a:solidFill>
                          <a:latin typeface="+mn-lt"/>
                          <a:ea typeface="+mn-ea"/>
                          <a:cs typeface="+mn-cs"/>
                        </a:rPr>
                        <a:t>eforms</a:t>
                      </a:r>
                      <a:r>
                        <a:rPr lang="en-GB" sz="900" kern="1200" dirty="0">
                          <a:solidFill>
                            <a:srgbClr val="002469"/>
                          </a:solidFill>
                          <a:latin typeface="+mn-lt"/>
                          <a:ea typeface="+mn-ea"/>
                          <a:cs typeface="+mn-cs"/>
                        </a:rPr>
                        <a:t> platform SA is SAT[SA]-2683, START# for External forms is SER0005291, </a:t>
                      </a:r>
                    </a:p>
                    <a:p>
                      <a:pPr algn="l" fontAlgn="t"/>
                      <a:r>
                        <a:rPr lang="en-GB" sz="900" kern="1200" dirty="0">
                          <a:solidFill>
                            <a:srgbClr val="002469"/>
                          </a:solidFill>
                          <a:highlight>
                            <a:srgbClr val="FFFF00"/>
                          </a:highlight>
                          <a:latin typeface="+mn-lt"/>
                          <a:ea typeface="+mn-ea"/>
                          <a:cs typeface="+mn-cs"/>
                        </a:rPr>
                        <a:t>START for Channel Integration (</a:t>
                      </a:r>
                      <a:r>
                        <a:rPr lang="en-GB" sz="900" kern="1200" dirty="0" err="1">
                          <a:solidFill>
                            <a:srgbClr val="002469"/>
                          </a:solidFill>
                          <a:highlight>
                            <a:srgbClr val="FFFF00"/>
                          </a:highlight>
                          <a:latin typeface="+mn-lt"/>
                          <a:ea typeface="+mn-ea"/>
                          <a:cs typeface="+mn-cs"/>
                        </a:rPr>
                        <a:t>eForms</a:t>
                      </a:r>
                      <a:r>
                        <a:rPr lang="en-GB" sz="900" kern="1200" dirty="0">
                          <a:solidFill>
                            <a:srgbClr val="002469"/>
                          </a:solidFill>
                          <a:highlight>
                            <a:srgbClr val="FFFF00"/>
                          </a:highlight>
                          <a:latin typeface="+mn-lt"/>
                          <a:ea typeface="+mn-ea"/>
                          <a:cs typeface="+mn-cs"/>
                        </a:rPr>
                        <a:t> Single Sign-on) SER0005322</a:t>
                      </a:r>
                    </a:p>
                  </a:txBody>
                  <a:tcPr marL="91437" marR="91437" marT="45718" marB="45718" anchor="ctr"/>
                </a:tc>
                <a:extLst>
                  <a:ext uri="{0D108BD9-81ED-4DB2-BD59-A6C34878D82A}">
                    <a16:rowId xmlns:a16="http://schemas.microsoft.com/office/drawing/2014/main" val="2095339921"/>
                  </a:ext>
                </a:extLst>
              </a:tr>
              <a:tr h="240539">
                <a:tc>
                  <a:txBody>
                    <a:bodyPr/>
                    <a:lstStyle/>
                    <a:p>
                      <a:r>
                        <a:rPr lang="en-US" sz="900" dirty="0">
                          <a:solidFill>
                            <a:srgbClr val="002469"/>
                          </a:solidFill>
                          <a:latin typeface="RN House Sans Regular" panose="020B0504020203020204" pitchFamily="34" charset="0"/>
                          <a:hlinkClick r:id="rId3"/>
                        </a:rPr>
                        <a:t>Operational Resilience</a:t>
                      </a:r>
                      <a:endParaRPr lang="en-GB" sz="900" dirty="0">
                        <a:solidFill>
                          <a:srgbClr val="002469"/>
                        </a:solidFill>
                        <a:latin typeface="RN House Sans Regular" panose="020B0504020203020204" pitchFamily="34" charset="0"/>
                      </a:endParaRPr>
                    </a:p>
                  </a:txBody>
                  <a:tcPr marL="91437" marR="91437" marT="45718" marB="45718"/>
                </a:tc>
                <a:tc>
                  <a:txBody>
                    <a:bodyPr/>
                    <a:lstStyle/>
                    <a:p>
                      <a:endParaRPr lang="en-GB" sz="1000" dirty="0">
                        <a:solidFill>
                          <a:srgbClr val="002469"/>
                        </a:solidFill>
                        <a:latin typeface="RN House Sans Regular" panose="020B0504020203020204" pitchFamily="34" charset="0"/>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kumimoji="0" lang="en-GB" sz="900" b="0" i="1" u="none" strike="noStrike" kern="1200" cap="none" spc="0" normalizeH="0" baseline="0" noProof="0" dirty="0">
                          <a:ln>
                            <a:noFill/>
                          </a:ln>
                          <a:solidFill>
                            <a:prstClr val="white">
                              <a:lumMod val="50000"/>
                            </a:prstClr>
                          </a:solidFill>
                          <a:effectLst/>
                          <a:uLnTx/>
                          <a:uFillTx/>
                          <a:latin typeface="RN House Sans Regular" panose="020B0504020203020204" pitchFamily="34" charset="0"/>
                          <a:ea typeface="+mn-ea"/>
                          <a:cs typeface="+mn-cs"/>
                        </a:rPr>
                        <a:t>Add stakeholder name, approval status and comments</a:t>
                      </a:r>
                    </a:p>
                  </a:txBody>
                  <a:tcPr marL="91437" marR="91437" marT="45718" marB="45718"/>
                </a:tc>
                <a:extLst>
                  <a:ext uri="{0D108BD9-81ED-4DB2-BD59-A6C34878D82A}">
                    <a16:rowId xmlns:a16="http://schemas.microsoft.com/office/drawing/2014/main" val="3885550483"/>
                  </a:ext>
                </a:extLst>
              </a:tr>
              <a:tr h="240539">
                <a:tc>
                  <a:txBody>
                    <a:bodyPr/>
                    <a:lstStyle/>
                    <a:p>
                      <a:r>
                        <a:rPr lang="en-GB" sz="900" dirty="0">
                          <a:solidFill>
                            <a:srgbClr val="002469"/>
                          </a:solidFill>
                          <a:latin typeface="RN House Sans Regular" panose="020B0504020203020204" pitchFamily="34" charset="0"/>
                          <a:hlinkClick r:id="rId4"/>
                        </a:rPr>
                        <a:t>Hosting Solutions</a:t>
                      </a:r>
                      <a:endParaRPr lang="en-GB" sz="900" dirty="0">
                        <a:solidFill>
                          <a:srgbClr val="002469"/>
                        </a:solidFill>
                        <a:latin typeface="RN House Sans Regular" panose="020B0504020203020204" pitchFamily="34" charset="0"/>
                      </a:endParaRPr>
                    </a:p>
                  </a:txBody>
                  <a:tcPr marL="91437" marR="91437" marT="45718" marB="45718"/>
                </a:tc>
                <a:tc>
                  <a:txBody>
                    <a:bodyPr/>
                    <a:lstStyle/>
                    <a:p>
                      <a:endParaRPr lang="en-GB" sz="1000" dirty="0">
                        <a:solidFill>
                          <a:srgbClr val="002469"/>
                        </a:solidFill>
                        <a:latin typeface="RN House Sans Regular" panose="020B0504020203020204" pitchFamily="34" charset="0"/>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kumimoji="0" lang="en-GB" sz="900" b="0" i="1" u="none" strike="noStrike" kern="1200" cap="none" spc="0" normalizeH="0" baseline="0" noProof="0" dirty="0">
                          <a:ln>
                            <a:noFill/>
                          </a:ln>
                          <a:solidFill>
                            <a:prstClr val="white">
                              <a:lumMod val="50000"/>
                            </a:prstClr>
                          </a:solidFill>
                          <a:effectLst/>
                          <a:uLnTx/>
                          <a:uFillTx/>
                          <a:latin typeface="RN House Sans Regular" panose="020B0504020203020204" pitchFamily="34" charset="0"/>
                          <a:ea typeface="+mn-ea"/>
                          <a:cs typeface="+mn-cs"/>
                        </a:rPr>
                        <a:t>Add stakeholder name, approval status and comments</a:t>
                      </a:r>
                    </a:p>
                  </a:txBody>
                  <a:tcPr marL="91437" marR="91437" marT="45718" marB="45718"/>
                </a:tc>
                <a:extLst>
                  <a:ext uri="{0D108BD9-81ED-4DB2-BD59-A6C34878D82A}">
                    <a16:rowId xmlns:a16="http://schemas.microsoft.com/office/drawing/2014/main" val="68250352"/>
                  </a:ext>
                </a:extLst>
              </a:tr>
              <a:tr h="240502">
                <a:tc>
                  <a:txBody>
                    <a:bodyPr/>
                    <a:lstStyle/>
                    <a:p>
                      <a:r>
                        <a:rPr lang="en-US" sz="900" kern="1200" dirty="0">
                          <a:solidFill>
                            <a:schemeClr val="tx1"/>
                          </a:solidFill>
                          <a:latin typeface="RN House Sans Regular" panose="020B0504020203020204" pitchFamily="34" charset="0"/>
                          <a:ea typeface="+mn-ea"/>
                          <a:cs typeface="+mn-cs"/>
                        </a:rPr>
                        <a:t>Finance</a:t>
                      </a:r>
                      <a:endParaRPr lang="en-GB" sz="900" kern="1200" dirty="0">
                        <a:solidFill>
                          <a:schemeClr val="tx1"/>
                        </a:solidFill>
                        <a:latin typeface="RN House Sans Regular" panose="020B0504020203020204" pitchFamily="34" charset="0"/>
                        <a:ea typeface="+mn-ea"/>
                        <a:cs typeface="+mn-cs"/>
                      </a:endParaRPr>
                    </a:p>
                  </a:txBody>
                  <a:tcPr marL="91437" marR="91437" marT="45699" marB="45699"/>
                </a:tc>
                <a:tc>
                  <a:txBody>
                    <a:bodyPr/>
                    <a:lstStyle/>
                    <a:p>
                      <a:endParaRPr lang="en-GB" sz="1000" dirty="0">
                        <a:solidFill>
                          <a:srgbClr val="002469"/>
                        </a:solidFill>
                        <a:latin typeface="RN House Sans Regular" panose="020B0504020203020204" pitchFamily="34" charset="0"/>
                      </a:endParaRPr>
                    </a:p>
                  </a:txBody>
                  <a:tcPr marL="91437" marR="91437" marT="45699" marB="45699"/>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900" i="1" dirty="0">
                          <a:solidFill>
                            <a:schemeClr val="bg1">
                              <a:lumMod val="50000"/>
                            </a:schemeClr>
                          </a:solidFill>
                          <a:latin typeface="RN House Sans Regular" panose="020B0504020203020204" pitchFamily="34" charset="0"/>
                        </a:rPr>
                        <a:t>Add stakeholder name, approval status and comments</a:t>
                      </a:r>
                    </a:p>
                  </a:txBody>
                  <a:tcPr marL="91437" marR="91437" marT="45699" marB="45699"/>
                </a:tc>
                <a:extLst>
                  <a:ext uri="{0D108BD9-81ED-4DB2-BD59-A6C34878D82A}">
                    <a16:rowId xmlns:a16="http://schemas.microsoft.com/office/drawing/2014/main" val="1535164704"/>
                  </a:ext>
                </a:extLst>
              </a:tr>
              <a:tr h="240539">
                <a:tc>
                  <a:txBody>
                    <a:bodyPr/>
                    <a:lstStyle/>
                    <a:p>
                      <a:r>
                        <a:rPr lang="en-GB" sz="900" dirty="0">
                          <a:solidFill>
                            <a:schemeClr val="tx1"/>
                          </a:solidFill>
                          <a:latin typeface="RN House Sans Regular" panose="020B0504020203020204" pitchFamily="34" charset="0"/>
                        </a:rPr>
                        <a:t>HR</a:t>
                      </a:r>
                    </a:p>
                  </a:txBody>
                  <a:tcPr marL="91437" marR="91437" marT="45718" marB="45718"/>
                </a:tc>
                <a:tc>
                  <a:txBody>
                    <a:bodyPr/>
                    <a:lstStyle/>
                    <a:p>
                      <a:endParaRPr lang="en-GB" sz="1000" dirty="0">
                        <a:solidFill>
                          <a:srgbClr val="002469"/>
                        </a:solidFill>
                        <a:latin typeface="RN House Sans Regular" panose="020B0504020203020204" pitchFamily="34" charset="0"/>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kumimoji="0" lang="en-GB" sz="900" b="0" i="1" u="none" strike="noStrike" kern="1200" cap="none" spc="0" normalizeH="0" baseline="0" noProof="0">
                          <a:ln>
                            <a:noFill/>
                          </a:ln>
                          <a:solidFill>
                            <a:prstClr val="white">
                              <a:lumMod val="50000"/>
                            </a:prstClr>
                          </a:solidFill>
                          <a:effectLst/>
                          <a:uLnTx/>
                          <a:uFillTx/>
                          <a:latin typeface="RN House Sans Regular" panose="020B0504020203020204" pitchFamily="34" charset="0"/>
                          <a:ea typeface="+mn-ea"/>
                          <a:cs typeface="+mn-cs"/>
                        </a:rPr>
                        <a:t>Add stakeholder name, approval status and comments</a:t>
                      </a:r>
                      <a:endParaRPr kumimoji="0" lang="en-GB" sz="900" b="0" i="1" u="none" strike="noStrike" kern="1200" cap="none" spc="0" normalizeH="0" baseline="0" noProof="0" dirty="0">
                        <a:ln>
                          <a:noFill/>
                        </a:ln>
                        <a:solidFill>
                          <a:prstClr val="white">
                            <a:lumMod val="50000"/>
                          </a:prstClr>
                        </a:solidFill>
                        <a:effectLst/>
                        <a:uLnTx/>
                        <a:uFillTx/>
                        <a:latin typeface="RN House Sans Regular" panose="020B0504020203020204" pitchFamily="34" charset="0"/>
                        <a:ea typeface="+mn-ea"/>
                        <a:cs typeface="+mn-cs"/>
                      </a:endParaRPr>
                    </a:p>
                  </a:txBody>
                  <a:tcPr marL="91437" marR="91437" marT="45718" marB="45718"/>
                </a:tc>
                <a:extLst>
                  <a:ext uri="{0D108BD9-81ED-4DB2-BD59-A6C34878D82A}">
                    <a16:rowId xmlns:a16="http://schemas.microsoft.com/office/drawing/2014/main" val="2037248456"/>
                  </a:ext>
                </a:extLst>
              </a:tr>
              <a:tr h="240539">
                <a:tc>
                  <a:txBody>
                    <a:bodyPr/>
                    <a:lstStyle/>
                    <a:p>
                      <a:r>
                        <a:rPr lang="en-US" sz="900" dirty="0">
                          <a:solidFill>
                            <a:schemeClr val="tx1"/>
                          </a:solidFill>
                          <a:latin typeface="RN House Sans Regular" panose="020B0504020203020204" pitchFamily="34" charset="0"/>
                        </a:rPr>
                        <a:t>Any other domain/area engaged</a:t>
                      </a:r>
                      <a:endParaRPr lang="en-GB" sz="900" dirty="0">
                        <a:solidFill>
                          <a:schemeClr val="tx1"/>
                        </a:solidFill>
                        <a:latin typeface="RN House Sans Regular" panose="020B0504020203020204" pitchFamily="34" charset="0"/>
                      </a:endParaRPr>
                    </a:p>
                  </a:txBody>
                  <a:tcPr marL="91437" marR="91437" marT="45718" marB="45718"/>
                </a:tc>
                <a:tc>
                  <a:txBody>
                    <a:bodyPr/>
                    <a:lstStyle/>
                    <a:p>
                      <a:endParaRPr lang="en-GB" sz="1000" dirty="0">
                        <a:solidFill>
                          <a:srgbClr val="002469"/>
                        </a:solidFill>
                        <a:latin typeface="RN House Sans Regular" panose="020B0504020203020204" pitchFamily="34" charset="0"/>
                      </a:endParaRPr>
                    </a:p>
                  </a:txBody>
                  <a:tcPr marL="91437" marR="91437" marT="45718" marB="457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kumimoji="0" lang="en-GB" sz="900" b="0" i="1" u="none" strike="noStrike" kern="1200" cap="none" spc="0" normalizeH="0" baseline="0" noProof="0" dirty="0">
                          <a:ln>
                            <a:noFill/>
                          </a:ln>
                          <a:solidFill>
                            <a:prstClr val="white">
                              <a:lumMod val="50000"/>
                            </a:prstClr>
                          </a:solidFill>
                          <a:effectLst/>
                          <a:uLnTx/>
                          <a:uFillTx/>
                          <a:latin typeface="RN House Sans Regular" panose="020B0504020203020204" pitchFamily="34" charset="0"/>
                          <a:ea typeface="+mn-ea"/>
                          <a:cs typeface="+mn-cs"/>
                        </a:rPr>
                        <a:t>Add stakeholder name, approval status and comments</a:t>
                      </a:r>
                    </a:p>
                  </a:txBody>
                  <a:tcPr marL="91437" marR="91437" marT="45718" marB="45718"/>
                </a:tc>
                <a:extLst>
                  <a:ext uri="{0D108BD9-81ED-4DB2-BD59-A6C34878D82A}">
                    <a16:rowId xmlns:a16="http://schemas.microsoft.com/office/drawing/2014/main" val="1455365985"/>
                  </a:ext>
                </a:extLst>
              </a:tr>
            </a:tbl>
          </a:graphicData>
        </a:graphic>
      </p:graphicFrame>
      <p:pic>
        <p:nvPicPr>
          <p:cNvPr id="7" name="Graphic 4" descr="Send">
            <a:extLst>
              <a:ext uri="{FF2B5EF4-FFF2-40B4-BE49-F238E27FC236}">
                <a16:creationId xmlns:a16="http://schemas.microsoft.com/office/drawing/2014/main" id="{4FA8BA83-7686-4B3F-AB6C-3246A7D8C3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5064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01FAE9-20BF-496F-AC5F-43AF8E3713A5}"/>
              </a:ext>
            </a:extLst>
          </p:cNvPr>
          <p:cNvSpPr>
            <a:spLocks noGrp="1"/>
          </p:cNvSpPr>
          <p:nvPr>
            <p:ph type="sldNum" sz="quarter" idx="10"/>
          </p:nvPr>
        </p:nvSpPr>
        <p:spPr/>
        <p:txBody>
          <a:bodyPr/>
          <a:lstStyle/>
          <a:p>
            <a:fld id="{08BDDC8D-36E9-467E-8CF1-750845950A7F}" type="slidenum">
              <a:rPr lang="en-GB" smtClean="0"/>
              <a:pPr/>
              <a:t>30</a:t>
            </a:fld>
            <a:endParaRPr lang="en-GB"/>
          </a:p>
        </p:txBody>
      </p:sp>
      <p:sp>
        <p:nvSpPr>
          <p:cNvPr id="2" name="Content Placeholder 1">
            <a:extLst>
              <a:ext uri="{FF2B5EF4-FFF2-40B4-BE49-F238E27FC236}">
                <a16:creationId xmlns:a16="http://schemas.microsoft.com/office/drawing/2014/main" id="{4DDA64D1-FBEE-3279-B85C-38B3E6ECBC47}"/>
              </a:ext>
            </a:extLst>
          </p:cNvPr>
          <p:cNvSpPr>
            <a:spLocks noGrp="1"/>
          </p:cNvSpPr>
          <p:nvPr>
            <p:ph sz="quarter" idx="11"/>
          </p:nvPr>
        </p:nvSpPr>
        <p:spPr>
          <a:xfrm>
            <a:off x="337144" y="1240290"/>
            <a:ext cx="9720000" cy="5704996"/>
          </a:xfrm>
        </p:spPr>
        <p:txBody>
          <a:bodyPr/>
          <a:lstStyle/>
          <a:p>
            <a:r>
              <a:rPr lang="en-GB" b="1" dirty="0"/>
              <a:t>MongoDB Schema</a:t>
            </a:r>
          </a:p>
          <a:p>
            <a:pPr marL="285750" indent="-285750">
              <a:buFont typeface="Arial" panose="020B0604020202020204" pitchFamily="34" charset="0"/>
              <a:buChar char="•"/>
            </a:pPr>
            <a:r>
              <a:rPr lang="en-GB" sz="1200" dirty="0"/>
              <a:t>Persists eform data schemas, </a:t>
            </a:r>
            <a:r>
              <a:rPr lang="en-GB" sz="1200" dirty="0" err="1"/>
              <a:t>ui</a:t>
            </a:r>
            <a:r>
              <a:rPr lang="en-GB" sz="1200" dirty="0"/>
              <a:t> schemas, </a:t>
            </a:r>
            <a:r>
              <a:rPr lang="en-GB" sz="1200" dirty="0" err="1"/>
              <a:t>ui</a:t>
            </a:r>
            <a:r>
              <a:rPr lang="en-GB" sz="1200" dirty="0"/>
              <a:t> rule definitions and instance data in JSON format. Using the standard Mongo DB revisioning pattern all data revisions are kept allowing detailed metrics to be extracted.</a:t>
            </a:r>
          </a:p>
          <a:p>
            <a:pPr marL="285750" indent="-285750">
              <a:buFont typeface="Arial" panose="020B0604020202020204" pitchFamily="34" charset="0"/>
              <a:buChar char="•"/>
            </a:pPr>
            <a:r>
              <a:rPr lang="en-GB" sz="1200" dirty="0"/>
              <a:t>Mongo Event Streams allow integration services to synchronise activities and state with eform meta and instances.</a:t>
            </a:r>
          </a:p>
          <a:p>
            <a:pPr marL="285750" indent="-285750">
              <a:buFont typeface="Arial" panose="020B0604020202020204" pitchFamily="34" charset="0"/>
              <a:buChar char="•"/>
            </a:pPr>
            <a:r>
              <a:rPr lang="en-GB" sz="1200" dirty="0"/>
              <a:t>Eform instance documents are structured according to the JSON data schemas defined by eform authors in the editor UI. This allows dynamic JSON path based queries to be built dynamically to support </a:t>
            </a:r>
            <a:r>
              <a:rPr lang="en-GB" sz="1200" dirty="0" err="1"/>
              <a:t>eForm</a:t>
            </a:r>
            <a:r>
              <a:rPr lang="en-GB" sz="1200" dirty="0"/>
              <a:t> specific MI reports.</a:t>
            </a:r>
          </a:p>
          <a:p>
            <a:r>
              <a:rPr lang="en-GB" sz="1400" b="1" dirty="0"/>
              <a:t>Email Integration Services</a:t>
            </a:r>
          </a:p>
          <a:p>
            <a:pPr marL="285750" indent="-285750">
              <a:buFont typeface="Arial" panose="020B0604020202020204" pitchFamily="34" charset="0"/>
              <a:buChar char="•"/>
            </a:pPr>
            <a:r>
              <a:rPr lang="en-GB" sz="1200" dirty="0"/>
              <a:t>These Integration services template/archetype uses MongoDB change stream event listeners (</a:t>
            </a:r>
            <a:r>
              <a:rPr lang="en-GB" sz="1200" dirty="0">
                <a:hlinkClick r:id="rId2"/>
              </a:rPr>
              <a:t>https://www.mongodb.com/developer/languages/java/java-change-streams/</a:t>
            </a:r>
            <a:r>
              <a:rPr lang="en-GB" sz="1200" dirty="0"/>
              <a:t>) to watch runtime forms data life cycle events from event-store. MongoDB change streams allow applications to access real-time data changes without the complexity and risk of tailing the </a:t>
            </a:r>
            <a:r>
              <a:rPr lang="en-GB" sz="1200" dirty="0" err="1"/>
              <a:t>oplog</a:t>
            </a:r>
            <a:r>
              <a:rPr lang="en-GB" sz="1200" dirty="0"/>
              <a:t>. Change streams use the aggregation framework, applications can also filter for specific changes.</a:t>
            </a:r>
          </a:p>
          <a:p>
            <a:pPr marL="285750" indent="-285750">
              <a:buFont typeface="Arial" panose="020B0604020202020204" pitchFamily="34" charset="0"/>
              <a:buChar char="•"/>
            </a:pPr>
            <a:r>
              <a:rPr lang="en-GB" sz="1200" dirty="0"/>
              <a:t> Email Integration MS extends this integration services mechanism to react to </a:t>
            </a:r>
            <a:r>
              <a:rPr lang="en-GB" sz="1200" dirty="0" err="1"/>
              <a:t>eForm</a:t>
            </a:r>
            <a:r>
              <a:rPr lang="en-GB" sz="1200" dirty="0"/>
              <a:t> state transitions and send email to internal mailboxes through IronPort SMTP relay servers.</a:t>
            </a:r>
          </a:p>
          <a:p>
            <a:r>
              <a:rPr lang="en-GB" sz="1200" b="1" dirty="0"/>
              <a:t>Kafka Integration Services</a:t>
            </a:r>
          </a:p>
          <a:p>
            <a:pPr marL="285750" indent="-285750">
              <a:buFont typeface="Arial" panose="020B0604020202020204" pitchFamily="34" charset="0"/>
              <a:buChar char="•"/>
            </a:pPr>
            <a:r>
              <a:rPr lang="en-GB" sz="1200" dirty="0"/>
              <a:t>For a more robust pattern of event distribution from the event store, a Kafka integration service will be added. The intention being that this will reduce the number of direct connections and subscriptions to the event store collection in the </a:t>
            </a:r>
            <a:r>
              <a:rPr lang="en-GB" sz="1200" dirty="0" err="1"/>
              <a:t>eforms</a:t>
            </a:r>
            <a:r>
              <a:rPr lang="en-GB" sz="1200" dirty="0"/>
              <a:t> Mongo database thus reducing the load and resource burden of the mongo database. Instead a single Kafka Integration Service can be deployed for each environment (load balanced and fault tolerant across data centres) that will be the sole subscriber to the event store change stream, rather than maintaining a subscriber for each integration service, and will publish the events directly onto a Kafka topic and partition. The usage of Kafka gives us the following benefits:</a:t>
            </a:r>
          </a:p>
          <a:p>
            <a:pPr marL="472950" lvl="1" indent="-285750">
              <a:buFont typeface="Arial" panose="020B0604020202020204" pitchFamily="34" charset="0"/>
              <a:buChar char="•"/>
            </a:pPr>
            <a:r>
              <a:rPr lang="en-GB" sz="1000" dirty="0"/>
              <a:t>Reduces the burden and resources on the </a:t>
            </a:r>
            <a:r>
              <a:rPr lang="en-GB" sz="1000" dirty="0" err="1"/>
              <a:t>eforms</a:t>
            </a:r>
            <a:r>
              <a:rPr lang="en-GB" sz="1000" dirty="0"/>
              <a:t> Mongo database</a:t>
            </a:r>
          </a:p>
          <a:p>
            <a:pPr marL="472950" lvl="1" indent="-285750">
              <a:buFont typeface="Arial" panose="020B0604020202020204" pitchFamily="34" charset="0"/>
              <a:buChar char="•"/>
            </a:pPr>
            <a:r>
              <a:rPr lang="en-GB" sz="1000" dirty="0"/>
              <a:t>Greater flexibility for event distribution and with event topics</a:t>
            </a:r>
          </a:p>
          <a:p>
            <a:pPr marL="472950" lvl="1" indent="-285750">
              <a:buFont typeface="Arial" panose="020B0604020202020204" pitchFamily="34" charset="0"/>
              <a:buChar char="•"/>
            </a:pPr>
            <a:r>
              <a:rPr lang="en-GB" sz="1000" dirty="0"/>
              <a:t>Consumer groups and partitioning to guarantee events are processed in the correct sequence</a:t>
            </a:r>
          </a:p>
          <a:p>
            <a:pPr marL="285750" indent="-285750">
              <a:buFont typeface="Arial" panose="020B0604020202020204" pitchFamily="34" charset="0"/>
              <a:buChar char="•"/>
            </a:pPr>
            <a:r>
              <a:rPr lang="en-GB" sz="1200" dirty="0"/>
              <a:t>This is designed to the be the standard pattern for any down stream system, external to the </a:t>
            </a:r>
            <a:r>
              <a:rPr lang="en-GB" sz="1200" dirty="0" err="1"/>
              <a:t>eforms</a:t>
            </a:r>
            <a:r>
              <a:rPr lang="en-GB" sz="1200" dirty="0"/>
              <a:t> organisation to consume events from </a:t>
            </a:r>
            <a:r>
              <a:rPr lang="en-GB" sz="1200" dirty="0" err="1"/>
              <a:t>eforms</a:t>
            </a:r>
            <a:r>
              <a:rPr lang="en-GB" sz="1200" dirty="0"/>
              <a:t>. Downstream systems can consume events from a designated topic that </a:t>
            </a:r>
            <a:r>
              <a:rPr lang="en-GB" sz="1200" dirty="0" err="1"/>
              <a:t>eforms</a:t>
            </a:r>
            <a:r>
              <a:rPr lang="en-GB" sz="1200" dirty="0"/>
              <a:t> publish.</a:t>
            </a:r>
            <a:endParaRPr lang="en-GB" sz="1200" b="1" dirty="0"/>
          </a:p>
          <a:p>
            <a:endParaRPr lang="en-GB" sz="1200" b="1" dirty="0"/>
          </a:p>
          <a:p>
            <a:endParaRPr lang="en-GB" sz="1200" dirty="0"/>
          </a:p>
        </p:txBody>
      </p:sp>
      <p:sp>
        <p:nvSpPr>
          <p:cNvPr id="4" name="Slide Number Placeholder 2">
            <a:extLst>
              <a:ext uri="{FF2B5EF4-FFF2-40B4-BE49-F238E27FC236}">
                <a16:creationId xmlns:a16="http://schemas.microsoft.com/office/drawing/2014/main" id="{F02D73F9-9EBF-A1A7-E7BB-D0AB2DEA35C5}"/>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30</a:t>
            </a:fld>
            <a:endParaRPr lang="en-GB"/>
          </a:p>
        </p:txBody>
      </p:sp>
      <p:sp>
        <p:nvSpPr>
          <p:cNvPr id="5" name="Title 3">
            <a:extLst>
              <a:ext uri="{FF2B5EF4-FFF2-40B4-BE49-F238E27FC236}">
                <a16:creationId xmlns:a16="http://schemas.microsoft.com/office/drawing/2014/main" id="{D1A4F3A3-7381-03C5-B590-B73B7DB81D97}"/>
              </a:ext>
            </a:extLst>
          </p:cNvPr>
          <p:cNvSpPr>
            <a:spLocks noGrp="1"/>
          </p:cNvSpPr>
          <p:nvPr>
            <p:ph type="title"/>
          </p:nvPr>
        </p:nvSpPr>
        <p:spPr>
          <a:xfrm>
            <a:off x="486000" y="495300"/>
            <a:ext cx="8568000" cy="536058"/>
          </a:xfrm>
        </p:spPr>
        <p:txBody>
          <a:bodyPr/>
          <a:lstStyle/>
          <a:p>
            <a:r>
              <a:rPr lang="en-GB" dirty="0"/>
              <a:t>Design: High Level Solution Design</a:t>
            </a:r>
          </a:p>
        </p:txBody>
      </p:sp>
    </p:spTree>
    <p:extLst>
      <p:ext uri="{BB962C8B-B14F-4D97-AF65-F5344CB8AC3E}">
        <p14:creationId xmlns:p14="http://schemas.microsoft.com/office/powerpoint/2010/main" val="1673233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01FAE9-20BF-496F-AC5F-43AF8E3713A5}"/>
              </a:ext>
            </a:extLst>
          </p:cNvPr>
          <p:cNvSpPr>
            <a:spLocks noGrp="1"/>
          </p:cNvSpPr>
          <p:nvPr>
            <p:ph type="sldNum" sz="quarter" idx="10"/>
          </p:nvPr>
        </p:nvSpPr>
        <p:spPr/>
        <p:txBody>
          <a:bodyPr/>
          <a:lstStyle/>
          <a:p>
            <a:fld id="{08BDDC8D-36E9-467E-8CF1-750845950A7F}" type="slidenum">
              <a:rPr lang="en-GB" smtClean="0"/>
              <a:pPr/>
              <a:t>31</a:t>
            </a:fld>
            <a:endParaRPr lang="en-GB"/>
          </a:p>
        </p:txBody>
      </p:sp>
      <p:sp>
        <p:nvSpPr>
          <p:cNvPr id="2" name="Content Placeholder 1">
            <a:extLst>
              <a:ext uri="{FF2B5EF4-FFF2-40B4-BE49-F238E27FC236}">
                <a16:creationId xmlns:a16="http://schemas.microsoft.com/office/drawing/2014/main" id="{0800A52E-0983-55C5-7E48-FD7A599E9CC5}"/>
              </a:ext>
            </a:extLst>
          </p:cNvPr>
          <p:cNvSpPr>
            <a:spLocks noGrp="1"/>
          </p:cNvSpPr>
          <p:nvPr>
            <p:ph sz="quarter" idx="11"/>
          </p:nvPr>
        </p:nvSpPr>
        <p:spPr>
          <a:xfrm>
            <a:off x="337144" y="1240290"/>
            <a:ext cx="9720000" cy="5704996"/>
          </a:xfrm>
        </p:spPr>
        <p:txBody>
          <a:bodyPr/>
          <a:lstStyle/>
          <a:p>
            <a:r>
              <a:rPr lang="en-GB" sz="1400" b="1" dirty="0"/>
              <a:t>Security</a:t>
            </a:r>
          </a:p>
          <a:p>
            <a:pPr marL="285750" indent="-285750">
              <a:buFont typeface="Arial" panose="020B0604020202020204" pitchFamily="34" charset="0"/>
              <a:buChar char="•"/>
            </a:pPr>
            <a:r>
              <a:rPr lang="en-GB" sz="1200" dirty="0"/>
              <a:t>The eForms used WIAM-02 security pattern to provide  seamless user authentication for internal Staff users. The design uses PR006-IMP-02  where TYK will act as the Policy Enforcement point replacing </a:t>
            </a:r>
            <a:r>
              <a:rPr lang="en-GB" sz="1200" dirty="0" err="1"/>
              <a:t>PingAccess</a:t>
            </a:r>
            <a:r>
              <a:rPr lang="en-GB" sz="1200" dirty="0"/>
              <a:t>. </a:t>
            </a:r>
          </a:p>
          <a:p>
            <a:pPr marL="285750" indent="-285750">
              <a:buFont typeface="Arial" panose="020B0604020202020204" pitchFamily="34" charset="0"/>
              <a:buChar char="•"/>
            </a:pPr>
            <a:r>
              <a:rPr lang="en-GB" sz="1200" dirty="0"/>
              <a:t>In the runtime context eForms will require authenticated tokens to be present in the HTTP request headers, these security tokens will be presented to IAM Ping Federate for validation. If the token is not authenticated, access will be blocked and the user notified.</a:t>
            </a:r>
          </a:p>
          <a:p>
            <a:pPr marL="285750" indent="-285750">
              <a:buFont typeface="Arial" panose="020B0604020202020204" pitchFamily="34" charset="0"/>
              <a:buChar char="•"/>
            </a:pPr>
            <a:r>
              <a:rPr lang="en-GB" sz="1200" dirty="0"/>
              <a:t>In the design time context all access is secured. Users are assigned one of two SLX groups either EFORM-USER or EFORM-ADMIN. Fine grained permissions administered within the design time application by admin users permit users access to specific form definitions.</a:t>
            </a:r>
          </a:p>
          <a:p>
            <a:pPr marL="285750" indent="-285750">
              <a:buFont typeface="Arial" panose="020B0604020202020204" pitchFamily="34" charset="0"/>
              <a:buChar char="•"/>
            </a:pPr>
            <a:r>
              <a:rPr lang="en-GB" sz="1200" dirty="0"/>
              <a:t>The microservices employ GEN02 ms2ms application security, NSX transport security and Routing Control Point infrastructure security.</a:t>
            </a:r>
          </a:p>
        </p:txBody>
      </p:sp>
      <p:sp>
        <p:nvSpPr>
          <p:cNvPr id="4" name="Slide Number Placeholder 2">
            <a:extLst>
              <a:ext uri="{FF2B5EF4-FFF2-40B4-BE49-F238E27FC236}">
                <a16:creationId xmlns:a16="http://schemas.microsoft.com/office/drawing/2014/main" id="{E4B16F7E-F751-C6C1-A928-1B7306A5C728}"/>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31</a:t>
            </a:fld>
            <a:endParaRPr lang="en-GB"/>
          </a:p>
        </p:txBody>
      </p:sp>
      <p:sp>
        <p:nvSpPr>
          <p:cNvPr id="5" name="Title 3">
            <a:extLst>
              <a:ext uri="{FF2B5EF4-FFF2-40B4-BE49-F238E27FC236}">
                <a16:creationId xmlns:a16="http://schemas.microsoft.com/office/drawing/2014/main" id="{B94BB766-B900-E54A-C69A-54C21E67732A}"/>
              </a:ext>
            </a:extLst>
          </p:cNvPr>
          <p:cNvSpPr>
            <a:spLocks noGrp="1"/>
          </p:cNvSpPr>
          <p:nvPr>
            <p:ph type="title"/>
          </p:nvPr>
        </p:nvSpPr>
        <p:spPr>
          <a:xfrm>
            <a:off x="486000" y="495300"/>
            <a:ext cx="8568000" cy="536058"/>
          </a:xfrm>
        </p:spPr>
        <p:txBody>
          <a:bodyPr/>
          <a:lstStyle/>
          <a:p>
            <a:r>
              <a:rPr lang="en-GB" dirty="0"/>
              <a:t>Design: High Level Solution Design</a:t>
            </a:r>
          </a:p>
        </p:txBody>
      </p:sp>
    </p:spTree>
    <p:extLst>
      <p:ext uri="{BB962C8B-B14F-4D97-AF65-F5344CB8AC3E}">
        <p14:creationId xmlns:p14="http://schemas.microsoft.com/office/powerpoint/2010/main" val="915986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78A60D-F871-45EF-B479-98DCEE681F93}"/>
              </a:ext>
            </a:extLst>
          </p:cNvPr>
          <p:cNvSpPr>
            <a:spLocks noGrp="1"/>
          </p:cNvSpPr>
          <p:nvPr>
            <p:ph type="sldNum" sz="quarter" idx="10"/>
          </p:nvPr>
        </p:nvSpPr>
        <p:spPr/>
        <p:txBody>
          <a:bodyPr/>
          <a:lstStyle/>
          <a:p>
            <a:fld id="{08BDDC8D-36E9-467E-8CF1-750845950A7F}" type="slidenum">
              <a:rPr lang="en-GB" smtClean="0"/>
              <a:pPr/>
              <a:t>32</a:t>
            </a:fld>
            <a:endParaRPr lang="en-GB"/>
          </a:p>
        </p:txBody>
      </p:sp>
      <p:sp>
        <p:nvSpPr>
          <p:cNvPr id="10" name="Content Placeholder 1">
            <a:extLst>
              <a:ext uri="{FF2B5EF4-FFF2-40B4-BE49-F238E27FC236}">
                <a16:creationId xmlns:a16="http://schemas.microsoft.com/office/drawing/2014/main" id="{2061F73B-E1A3-8081-551D-DB06EC49265F}"/>
              </a:ext>
            </a:extLst>
          </p:cNvPr>
          <p:cNvSpPr>
            <a:spLocks noGrp="1"/>
          </p:cNvSpPr>
          <p:nvPr>
            <p:ph sz="quarter" idx="11"/>
          </p:nvPr>
        </p:nvSpPr>
        <p:spPr>
          <a:xfrm>
            <a:off x="486000" y="1288775"/>
            <a:ext cx="9720000" cy="949096"/>
          </a:xfrm>
        </p:spPr>
        <p:txBody>
          <a:bodyPr/>
          <a:lstStyle/>
          <a:p>
            <a:r>
              <a:rPr lang="en-GB" altLang="en-US" sz="1200" b="1" dirty="0"/>
              <a:t>What is the high level functionality for this Solution and the key building blocks to deliver it?</a:t>
            </a:r>
          </a:p>
          <a:p>
            <a:r>
              <a:rPr lang="en-GB" altLang="en-US" sz="1200" dirty="0"/>
              <a:t>Should be precise in identifying a clear list of functions used in the solution along with a set of systems (along the call path) required to deliver each of these functions. A simple text form formula approach can be adopted to formalise and represent this in a table (example below) or replace with interaction diagrams or other diagrams where appropriate:</a:t>
            </a:r>
          </a:p>
          <a:p>
            <a:endParaRPr lang="en-GB" sz="1200" dirty="0"/>
          </a:p>
        </p:txBody>
      </p:sp>
      <p:sp>
        <p:nvSpPr>
          <p:cNvPr id="11" name="Slide Number Placeholder 2">
            <a:extLst>
              <a:ext uri="{FF2B5EF4-FFF2-40B4-BE49-F238E27FC236}">
                <a16:creationId xmlns:a16="http://schemas.microsoft.com/office/drawing/2014/main" id="{795A50B3-20E4-FEE7-6B8A-8013111566A6}"/>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32</a:t>
            </a:fld>
            <a:endParaRPr lang="en-GB"/>
          </a:p>
        </p:txBody>
      </p:sp>
      <p:sp>
        <p:nvSpPr>
          <p:cNvPr id="12" name="Title 3">
            <a:extLst>
              <a:ext uri="{FF2B5EF4-FFF2-40B4-BE49-F238E27FC236}">
                <a16:creationId xmlns:a16="http://schemas.microsoft.com/office/drawing/2014/main" id="{5648589F-E4AB-76D9-9E03-A0E307899612}"/>
              </a:ext>
            </a:extLst>
          </p:cNvPr>
          <p:cNvSpPr>
            <a:spLocks noGrp="1"/>
          </p:cNvSpPr>
          <p:nvPr>
            <p:ph type="title"/>
          </p:nvPr>
        </p:nvSpPr>
        <p:spPr>
          <a:xfrm>
            <a:off x="486000" y="495300"/>
            <a:ext cx="8568000" cy="536058"/>
          </a:xfrm>
        </p:spPr>
        <p:txBody>
          <a:bodyPr/>
          <a:lstStyle/>
          <a:p>
            <a:r>
              <a:rPr lang="en-GB" altLang="en-US" dirty="0"/>
              <a:t>Design: Key Functionality and Call Paths</a:t>
            </a:r>
            <a:endParaRPr lang="en-GB" dirty="0"/>
          </a:p>
        </p:txBody>
      </p:sp>
      <p:graphicFrame>
        <p:nvGraphicFramePr>
          <p:cNvPr id="13" name="Table 12">
            <a:extLst>
              <a:ext uri="{FF2B5EF4-FFF2-40B4-BE49-F238E27FC236}">
                <a16:creationId xmlns:a16="http://schemas.microsoft.com/office/drawing/2014/main" id="{30452591-9236-5AA1-FE9E-40C391D85CB7}"/>
              </a:ext>
            </a:extLst>
          </p:cNvPr>
          <p:cNvGraphicFramePr>
            <a:graphicFrameLocks noGrp="1"/>
          </p:cNvGraphicFramePr>
          <p:nvPr>
            <p:extLst>
              <p:ext uri="{D42A27DB-BD31-4B8C-83A1-F6EECF244321}">
                <p14:modId xmlns:p14="http://schemas.microsoft.com/office/powerpoint/2010/main" val="3716823585"/>
              </p:ext>
            </p:extLst>
          </p:nvPr>
        </p:nvGraphicFramePr>
        <p:xfrm>
          <a:off x="486000" y="2237871"/>
          <a:ext cx="9424618" cy="4436376"/>
        </p:xfrm>
        <a:graphic>
          <a:graphicData uri="http://schemas.openxmlformats.org/drawingml/2006/table">
            <a:tbl>
              <a:tblPr firstRow="1" bandRow="1">
                <a:tableStyleId>{5C22544A-7EE6-4342-B048-85BDC9FD1C3A}</a:tableStyleId>
              </a:tblPr>
              <a:tblGrid>
                <a:gridCol w="2308875">
                  <a:extLst>
                    <a:ext uri="{9D8B030D-6E8A-4147-A177-3AD203B41FA5}">
                      <a16:colId xmlns:a16="http://schemas.microsoft.com/office/drawing/2014/main" val="1667409471"/>
                    </a:ext>
                  </a:extLst>
                </a:gridCol>
                <a:gridCol w="7115743">
                  <a:extLst>
                    <a:ext uri="{9D8B030D-6E8A-4147-A177-3AD203B41FA5}">
                      <a16:colId xmlns:a16="http://schemas.microsoft.com/office/drawing/2014/main" val="1524739398"/>
                    </a:ext>
                  </a:extLst>
                </a:gridCol>
              </a:tblGrid>
              <a:tr h="333497">
                <a:tc>
                  <a:txBody>
                    <a:bodyPr/>
                    <a:lstStyle/>
                    <a:p>
                      <a:r>
                        <a:rPr lang="en-GB" sz="1800" dirty="0">
                          <a:solidFill>
                            <a:schemeClr val="bg1">
                              <a:lumMod val="95000"/>
                            </a:schemeClr>
                          </a:solidFill>
                        </a:rPr>
                        <a:t>Functions</a:t>
                      </a:r>
                    </a:p>
                  </a:txBody>
                  <a:tcPr marL="91426" marR="91426" marT="45729" marB="45729"/>
                </a:tc>
                <a:tc>
                  <a:txBody>
                    <a:bodyPr/>
                    <a:lstStyle/>
                    <a:p>
                      <a:r>
                        <a:rPr lang="en-GB" sz="1800" dirty="0">
                          <a:solidFill>
                            <a:schemeClr val="bg1">
                              <a:lumMod val="95000"/>
                            </a:schemeClr>
                          </a:solidFill>
                        </a:rPr>
                        <a:t>Formula</a:t>
                      </a:r>
                    </a:p>
                  </a:txBody>
                  <a:tcPr marL="91426" marR="91426" marT="45729" marB="45729"/>
                </a:tc>
                <a:extLst>
                  <a:ext uri="{0D108BD9-81ED-4DB2-BD59-A6C34878D82A}">
                    <a16:rowId xmlns:a16="http://schemas.microsoft.com/office/drawing/2014/main" val="1121441834"/>
                  </a:ext>
                </a:extLst>
              </a:tr>
              <a:tr h="455063">
                <a:tc>
                  <a:txBody>
                    <a:bodyPr/>
                    <a:lstStyle/>
                    <a:p>
                      <a:pPr algn="l" fontAlgn="t"/>
                      <a:r>
                        <a:rPr lang="en-GB" sz="1050" dirty="0">
                          <a:effectLst/>
                        </a:rPr>
                        <a:t>Create, Update and Query </a:t>
                      </a:r>
                      <a:r>
                        <a:rPr lang="en-GB" sz="1050" dirty="0" err="1">
                          <a:effectLst/>
                        </a:rPr>
                        <a:t>eForm</a:t>
                      </a:r>
                      <a:r>
                        <a:rPr lang="en-GB" sz="1050" dirty="0">
                          <a:effectLst/>
                        </a:rPr>
                        <a:t> Definition</a:t>
                      </a:r>
                    </a:p>
                  </a:txBody>
                  <a:tcPr marL="95250" marR="95250" marT="66675" marB="66675"/>
                </a:tc>
                <a:tc>
                  <a:txBody>
                    <a:bodyPr/>
                    <a:lstStyle/>
                    <a:p>
                      <a:pPr algn="l" fontAlgn="t"/>
                      <a:r>
                        <a:rPr lang="en-GB" sz="1050" dirty="0" err="1">
                          <a:effectLst/>
                        </a:rPr>
                        <a:t>EForm</a:t>
                      </a:r>
                      <a:r>
                        <a:rPr lang="en-GB" sz="1050" dirty="0">
                          <a:effectLst/>
                        </a:rPr>
                        <a:t> Design SPA (</a:t>
                      </a:r>
                      <a:r>
                        <a:rPr lang="en-GB" sz="1050" dirty="0" err="1">
                          <a:effectLst/>
                        </a:rPr>
                        <a:t>Corenet</a:t>
                      </a:r>
                      <a:r>
                        <a:rPr lang="en-GB" sz="1050" dirty="0">
                          <a:effectLst/>
                        </a:rPr>
                        <a:t>) ↔ TyK Gateway ↔ </a:t>
                      </a:r>
                      <a:r>
                        <a:rPr lang="en-GB" sz="1050" dirty="0" err="1">
                          <a:effectLst/>
                        </a:rPr>
                        <a:t>EForm</a:t>
                      </a:r>
                      <a:r>
                        <a:rPr lang="en-GB" sz="1050" dirty="0">
                          <a:effectLst/>
                        </a:rPr>
                        <a:t> Design MS ↔ Mongo DB (</a:t>
                      </a:r>
                      <a:r>
                        <a:rPr lang="en-GB" sz="1050" dirty="0" err="1">
                          <a:effectLst/>
                        </a:rPr>
                        <a:t>Corenet</a:t>
                      </a:r>
                      <a:r>
                        <a:rPr lang="en-GB" sz="1050" dirty="0">
                          <a:effectLst/>
                        </a:rPr>
                        <a:t>)</a:t>
                      </a:r>
                    </a:p>
                  </a:txBody>
                  <a:tcPr marL="95250" marR="95250" marT="66675" marB="66675"/>
                </a:tc>
                <a:extLst>
                  <a:ext uri="{0D108BD9-81ED-4DB2-BD59-A6C34878D82A}">
                    <a16:rowId xmlns:a16="http://schemas.microsoft.com/office/drawing/2014/main" val="3037312378"/>
                  </a:ext>
                </a:extLst>
              </a:tr>
              <a:tr h="288322">
                <a:tc>
                  <a:txBody>
                    <a:bodyPr/>
                    <a:lstStyle/>
                    <a:p>
                      <a:pPr algn="l" fontAlgn="t"/>
                      <a:r>
                        <a:rPr lang="en-GB" sz="1050" dirty="0">
                          <a:effectLst/>
                        </a:rPr>
                        <a:t>Load </a:t>
                      </a:r>
                      <a:r>
                        <a:rPr lang="en-GB" sz="1050" dirty="0" err="1">
                          <a:effectLst/>
                        </a:rPr>
                        <a:t>EForm</a:t>
                      </a:r>
                      <a:r>
                        <a:rPr lang="en-GB" sz="1050" dirty="0">
                          <a:effectLst/>
                        </a:rPr>
                        <a:t> (Internal)</a:t>
                      </a:r>
                    </a:p>
                  </a:txBody>
                  <a:tcPr marL="95250" marR="95250" marT="66675" marB="66675"/>
                </a:tc>
                <a:tc>
                  <a:txBody>
                    <a:bodyPr/>
                    <a:lstStyle/>
                    <a:p>
                      <a:pPr algn="l" fontAlgn="t"/>
                      <a:r>
                        <a:rPr lang="en-GB" sz="1050" dirty="0" err="1">
                          <a:effectLst/>
                        </a:rPr>
                        <a:t>EForm</a:t>
                      </a:r>
                      <a:r>
                        <a:rPr lang="en-GB" sz="1050" dirty="0">
                          <a:effectLst/>
                        </a:rPr>
                        <a:t> Runtime SPA (</a:t>
                      </a:r>
                      <a:r>
                        <a:rPr lang="en-GB" sz="1050" dirty="0" err="1">
                          <a:effectLst/>
                        </a:rPr>
                        <a:t>Corenet</a:t>
                      </a:r>
                      <a:r>
                        <a:rPr lang="en-GB" sz="1050" dirty="0">
                          <a:effectLst/>
                        </a:rPr>
                        <a:t>) ↔ TyK Gateway ↔ </a:t>
                      </a:r>
                      <a:r>
                        <a:rPr lang="en-GB" sz="1050" dirty="0" err="1">
                          <a:effectLst/>
                        </a:rPr>
                        <a:t>EForm</a:t>
                      </a:r>
                      <a:r>
                        <a:rPr lang="en-GB" sz="1050" dirty="0">
                          <a:effectLst/>
                        </a:rPr>
                        <a:t> Runtime MS ↔ Mongo DB (</a:t>
                      </a:r>
                      <a:r>
                        <a:rPr lang="en-GB" sz="1050" dirty="0" err="1">
                          <a:effectLst/>
                        </a:rPr>
                        <a:t>Corenet</a:t>
                      </a:r>
                      <a:r>
                        <a:rPr lang="en-GB" sz="1050" dirty="0">
                          <a:effectLst/>
                        </a:rPr>
                        <a:t>)</a:t>
                      </a:r>
                    </a:p>
                  </a:txBody>
                  <a:tcPr marL="95250" marR="95250" marT="66675" marB="66675"/>
                </a:tc>
                <a:extLst>
                  <a:ext uri="{0D108BD9-81ED-4DB2-BD59-A6C34878D82A}">
                    <a16:rowId xmlns:a16="http://schemas.microsoft.com/office/drawing/2014/main" val="3117042319"/>
                  </a:ext>
                </a:extLst>
              </a:tr>
              <a:tr h="288322">
                <a:tc>
                  <a:txBody>
                    <a:bodyPr/>
                    <a:lstStyle/>
                    <a:p>
                      <a:pPr algn="l" fontAlgn="t"/>
                      <a:r>
                        <a:rPr lang="en-GB" sz="1050" dirty="0">
                          <a:effectLst/>
                        </a:rPr>
                        <a:t>Submit </a:t>
                      </a:r>
                      <a:r>
                        <a:rPr lang="en-GB" sz="1050" dirty="0" err="1">
                          <a:effectLst/>
                        </a:rPr>
                        <a:t>EForm</a:t>
                      </a:r>
                      <a:r>
                        <a:rPr lang="en-GB" sz="1050" dirty="0">
                          <a:effectLst/>
                        </a:rPr>
                        <a:t> (Internal)</a:t>
                      </a:r>
                    </a:p>
                  </a:txBody>
                  <a:tcPr marL="95250" marR="95250" marT="66675" marB="66675"/>
                </a:tc>
                <a:tc>
                  <a:txBody>
                    <a:bodyPr/>
                    <a:lstStyle/>
                    <a:p>
                      <a:pPr algn="l" fontAlgn="t"/>
                      <a:r>
                        <a:rPr lang="en-GB" sz="1050" dirty="0" err="1">
                          <a:effectLst/>
                        </a:rPr>
                        <a:t>EForm</a:t>
                      </a:r>
                      <a:r>
                        <a:rPr lang="en-GB" sz="1050" dirty="0">
                          <a:effectLst/>
                        </a:rPr>
                        <a:t> Runtime SPA (</a:t>
                      </a:r>
                      <a:r>
                        <a:rPr lang="en-GB" sz="1050" dirty="0" err="1">
                          <a:effectLst/>
                        </a:rPr>
                        <a:t>Corenet</a:t>
                      </a:r>
                      <a:r>
                        <a:rPr lang="en-GB" sz="1050" dirty="0">
                          <a:effectLst/>
                        </a:rPr>
                        <a:t>) ↔ TyK Gateway ↔ </a:t>
                      </a:r>
                      <a:r>
                        <a:rPr lang="en-GB" sz="1050" dirty="0" err="1">
                          <a:effectLst/>
                        </a:rPr>
                        <a:t>EForm</a:t>
                      </a:r>
                      <a:r>
                        <a:rPr lang="en-GB" sz="1050" dirty="0">
                          <a:effectLst/>
                        </a:rPr>
                        <a:t> Runtime MS ↔ Mongo DB (</a:t>
                      </a:r>
                      <a:r>
                        <a:rPr lang="en-GB" sz="1050" dirty="0" err="1">
                          <a:effectLst/>
                        </a:rPr>
                        <a:t>Corenet</a:t>
                      </a:r>
                      <a:r>
                        <a:rPr lang="en-GB" sz="1050" dirty="0">
                          <a:effectLst/>
                        </a:rPr>
                        <a:t>)</a:t>
                      </a:r>
                    </a:p>
                  </a:txBody>
                  <a:tcPr marL="95250" marR="95250" marT="66675" marB="66675"/>
                </a:tc>
                <a:extLst>
                  <a:ext uri="{0D108BD9-81ED-4DB2-BD59-A6C34878D82A}">
                    <a16:rowId xmlns:a16="http://schemas.microsoft.com/office/drawing/2014/main" val="51337321"/>
                  </a:ext>
                </a:extLst>
              </a:tr>
              <a:tr h="621803">
                <a:tc>
                  <a:txBody>
                    <a:bodyPr/>
                    <a:lstStyle/>
                    <a:p>
                      <a:pPr algn="l" fontAlgn="t"/>
                      <a:r>
                        <a:rPr lang="en-GB" sz="1050" dirty="0">
                          <a:solidFill>
                            <a:schemeClr val="tx1"/>
                          </a:solidFill>
                          <a:effectLst/>
                        </a:rPr>
                        <a:t>Email eForms Data</a:t>
                      </a:r>
                    </a:p>
                  </a:txBody>
                  <a:tcPr marL="95250" marR="95250" marT="66675" marB="66675"/>
                </a:tc>
                <a:tc>
                  <a:txBody>
                    <a:bodyPr/>
                    <a:lstStyle/>
                    <a:p>
                      <a:pPr algn="l" fontAlgn="t"/>
                      <a:r>
                        <a:rPr lang="en-GB" sz="1050" dirty="0">
                          <a:solidFill>
                            <a:schemeClr val="tx1"/>
                          </a:solidFill>
                          <a:effectLst/>
                        </a:rPr>
                        <a:t>Mongo DB (</a:t>
                      </a:r>
                      <a:r>
                        <a:rPr lang="en-GB" sz="1050" dirty="0" err="1">
                          <a:solidFill>
                            <a:schemeClr val="tx1"/>
                          </a:solidFill>
                          <a:effectLst/>
                        </a:rPr>
                        <a:t>Corenet</a:t>
                      </a:r>
                      <a:r>
                        <a:rPr lang="en-GB" sz="1050" dirty="0">
                          <a:solidFill>
                            <a:schemeClr val="tx1"/>
                          </a:solidFill>
                          <a:effectLst/>
                        </a:rPr>
                        <a:t>) ↔ (</a:t>
                      </a:r>
                      <a:r>
                        <a:rPr lang="en-GB" sz="1050" dirty="0" err="1">
                          <a:solidFill>
                            <a:schemeClr val="tx1"/>
                          </a:solidFill>
                          <a:effectLst/>
                        </a:rPr>
                        <a:t>ChangeStream</a:t>
                      </a:r>
                      <a:r>
                        <a:rPr lang="en-GB" sz="1050" dirty="0">
                          <a:solidFill>
                            <a:schemeClr val="tx1"/>
                          </a:solidFill>
                          <a:effectLst/>
                        </a:rPr>
                        <a:t> ) ↔ Email Integration Service ↔ </a:t>
                      </a:r>
                      <a:r>
                        <a:rPr lang="en-GB" sz="1050" dirty="0" err="1">
                          <a:solidFill>
                            <a:schemeClr val="tx1"/>
                          </a:solidFill>
                          <a:effectLst/>
                        </a:rPr>
                        <a:t>EForm</a:t>
                      </a:r>
                      <a:r>
                        <a:rPr lang="en-GB" sz="1050" dirty="0">
                          <a:solidFill>
                            <a:schemeClr val="tx1"/>
                          </a:solidFill>
                          <a:effectLst/>
                        </a:rPr>
                        <a:t> Runtime MS ↔ Mongo DB (</a:t>
                      </a:r>
                      <a:r>
                        <a:rPr lang="en-GB" sz="1050" dirty="0" err="1">
                          <a:solidFill>
                            <a:schemeClr val="tx1"/>
                          </a:solidFill>
                          <a:effectLst/>
                        </a:rPr>
                        <a:t>Corenet</a:t>
                      </a:r>
                      <a:r>
                        <a:rPr lang="en-GB" sz="1050" dirty="0">
                          <a:solidFill>
                            <a:schemeClr val="tx1"/>
                          </a:solidFill>
                          <a:effectLst/>
                        </a:rPr>
                        <a:t>)</a:t>
                      </a:r>
                    </a:p>
                    <a:p>
                      <a:pPr algn="l" fontAlgn="t"/>
                      <a:r>
                        <a:rPr lang="en-GB" sz="1050" dirty="0">
                          <a:solidFill>
                            <a:schemeClr val="tx1"/>
                          </a:solidFill>
                          <a:effectLst/>
                        </a:rPr>
                        <a:t>Email Integration Service  ↔ IronPort /SMTP↔ Mailbox(Outlook)</a:t>
                      </a:r>
                    </a:p>
                  </a:txBody>
                  <a:tcPr marL="95250" marR="95250" marT="66675" marB="66675"/>
                </a:tc>
                <a:extLst>
                  <a:ext uri="{0D108BD9-81ED-4DB2-BD59-A6C34878D82A}">
                    <a16:rowId xmlns:a16="http://schemas.microsoft.com/office/drawing/2014/main" val="3984439129"/>
                  </a:ext>
                </a:extLst>
              </a:tr>
              <a:tr h="288322">
                <a:tc>
                  <a:txBody>
                    <a:bodyPr/>
                    <a:lstStyle/>
                    <a:p>
                      <a:pPr algn="l" fontAlgn="t"/>
                      <a:r>
                        <a:rPr lang="en-GB" sz="1050" dirty="0">
                          <a:effectLst/>
                        </a:rPr>
                        <a:t>Load </a:t>
                      </a:r>
                      <a:r>
                        <a:rPr lang="en-GB" sz="1050" dirty="0" err="1">
                          <a:effectLst/>
                        </a:rPr>
                        <a:t>EForm</a:t>
                      </a:r>
                      <a:r>
                        <a:rPr lang="en-GB" sz="1050" dirty="0">
                          <a:effectLst/>
                        </a:rPr>
                        <a:t> (External)</a:t>
                      </a:r>
                    </a:p>
                  </a:txBody>
                  <a:tcPr marL="95250" marR="95250" marT="66675" marB="66675"/>
                </a:tc>
                <a:tc>
                  <a:txBody>
                    <a:bodyPr/>
                    <a:lstStyle/>
                    <a:p>
                      <a:pPr algn="l" fontAlgn="t"/>
                      <a:r>
                        <a:rPr lang="en-GB" sz="1050" dirty="0" err="1">
                          <a:effectLst/>
                        </a:rPr>
                        <a:t>EForm</a:t>
                      </a:r>
                      <a:r>
                        <a:rPr lang="en-GB" sz="1050" dirty="0">
                          <a:effectLst/>
                        </a:rPr>
                        <a:t> Runtime SPA (Internet) ↔ F5 ↔ </a:t>
                      </a:r>
                      <a:r>
                        <a:rPr lang="en-GB" sz="1050" dirty="0" err="1">
                          <a:effectLst/>
                        </a:rPr>
                        <a:t>EForm</a:t>
                      </a:r>
                      <a:r>
                        <a:rPr lang="en-GB" sz="1050" dirty="0">
                          <a:effectLst/>
                        </a:rPr>
                        <a:t> Runtime MS ↔ Mongo DB (</a:t>
                      </a:r>
                      <a:r>
                        <a:rPr lang="en-GB" sz="1050" dirty="0" err="1">
                          <a:effectLst/>
                        </a:rPr>
                        <a:t>Corenet</a:t>
                      </a:r>
                      <a:r>
                        <a:rPr lang="en-GB" sz="1050" dirty="0">
                          <a:effectLst/>
                        </a:rPr>
                        <a:t>)</a:t>
                      </a:r>
                    </a:p>
                  </a:txBody>
                  <a:tcPr marL="95250" marR="95250" marT="66675" marB="66675"/>
                </a:tc>
                <a:extLst>
                  <a:ext uri="{0D108BD9-81ED-4DB2-BD59-A6C34878D82A}">
                    <a16:rowId xmlns:a16="http://schemas.microsoft.com/office/drawing/2014/main" val="1713269192"/>
                  </a:ext>
                </a:extLst>
              </a:tr>
              <a:tr h="288322">
                <a:tc>
                  <a:txBody>
                    <a:bodyPr/>
                    <a:lstStyle/>
                    <a:p>
                      <a:pPr algn="l" fontAlgn="t"/>
                      <a:r>
                        <a:rPr lang="en-GB" sz="1050" dirty="0">
                          <a:effectLst/>
                        </a:rPr>
                        <a:t>Submit </a:t>
                      </a:r>
                      <a:r>
                        <a:rPr lang="en-GB" sz="1050" dirty="0" err="1">
                          <a:effectLst/>
                        </a:rPr>
                        <a:t>EForm</a:t>
                      </a:r>
                      <a:r>
                        <a:rPr lang="en-GB" sz="1050" dirty="0">
                          <a:effectLst/>
                        </a:rPr>
                        <a:t> (External)</a:t>
                      </a:r>
                    </a:p>
                  </a:txBody>
                  <a:tcPr marL="95250" marR="95250" marT="66675" marB="66675"/>
                </a:tc>
                <a:tc>
                  <a:txBody>
                    <a:bodyPr/>
                    <a:lstStyle/>
                    <a:p>
                      <a:pPr algn="l" fontAlgn="t"/>
                      <a:r>
                        <a:rPr lang="en-GB" sz="1050" dirty="0" err="1">
                          <a:effectLst/>
                        </a:rPr>
                        <a:t>EForm</a:t>
                      </a:r>
                      <a:r>
                        <a:rPr lang="en-GB" sz="1050" dirty="0">
                          <a:effectLst/>
                        </a:rPr>
                        <a:t> Runtime SPA (Internet) ↔ Apigee Gateway ↔ </a:t>
                      </a:r>
                      <a:r>
                        <a:rPr lang="en-GB" sz="1050" dirty="0" err="1">
                          <a:effectLst/>
                        </a:rPr>
                        <a:t>EForm</a:t>
                      </a:r>
                      <a:r>
                        <a:rPr lang="en-GB" sz="1050" dirty="0">
                          <a:effectLst/>
                        </a:rPr>
                        <a:t> Runtime MS ↔ Mongo DB (</a:t>
                      </a:r>
                      <a:r>
                        <a:rPr lang="en-GB" sz="1050" dirty="0" err="1">
                          <a:effectLst/>
                        </a:rPr>
                        <a:t>Corenet</a:t>
                      </a:r>
                      <a:r>
                        <a:rPr lang="en-GB" sz="1050" dirty="0">
                          <a:effectLst/>
                        </a:rPr>
                        <a:t>)</a:t>
                      </a:r>
                    </a:p>
                  </a:txBody>
                  <a:tcPr marL="95250" marR="95250" marT="66675" marB="66675"/>
                </a:tc>
                <a:extLst>
                  <a:ext uri="{0D108BD9-81ED-4DB2-BD59-A6C34878D82A}">
                    <a16:rowId xmlns:a16="http://schemas.microsoft.com/office/drawing/2014/main" val="1723123870"/>
                  </a:ext>
                </a:extLst>
              </a:tr>
              <a:tr h="455063">
                <a:tc>
                  <a:txBody>
                    <a:bodyPr/>
                    <a:lstStyle/>
                    <a:p>
                      <a:pPr marL="0" algn="l" defTabSz="1034701" rtl="0" eaLnBrk="1" fontAlgn="t" latinLnBrk="0" hangingPunct="1"/>
                      <a:r>
                        <a:rPr lang="en-GB" sz="1050" kern="1200" dirty="0">
                          <a:solidFill>
                            <a:schemeClr val="dk1"/>
                          </a:solidFill>
                          <a:effectLst/>
                          <a:latin typeface="+mn-lt"/>
                          <a:ea typeface="+mn-ea"/>
                          <a:cs typeface="+mn-cs"/>
                        </a:rPr>
                        <a:t>Query </a:t>
                      </a:r>
                      <a:r>
                        <a:rPr lang="en-GB" sz="1050" kern="1200" dirty="0" err="1">
                          <a:solidFill>
                            <a:schemeClr val="dk1"/>
                          </a:solidFill>
                          <a:effectLst/>
                          <a:latin typeface="+mn-lt"/>
                          <a:ea typeface="+mn-ea"/>
                          <a:cs typeface="+mn-cs"/>
                        </a:rPr>
                        <a:t>EForm</a:t>
                      </a:r>
                      <a:r>
                        <a:rPr lang="en-GB" sz="1050" kern="1200" dirty="0">
                          <a:solidFill>
                            <a:schemeClr val="dk1"/>
                          </a:solidFill>
                          <a:effectLst/>
                          <a:latin typeface="+mn-lt"/>
                          <a:ea typeface="+mn-ea"/>
                          <a:cs typeface="+mn-cs"/>
                        </a:rPr>
                        <a:t> - Integration Service (Internal/External)</a:t>
                      </a:r>
                    </a:p>
                  </a:txBody>
                  <a:tcPr marL="95250" marR="95250" marT="66675" marB="66675"/>
                </a:tc>
                <a:tc>
                  <a:txBody>
                    <a:bodyPr/>
                    <a:lstStyle/>
                    <a:p>
                      <a:pPr marL="0" algn="l" defTabSz="1034701" rtl="0" eaLnBrk="1" fontAlgn="t" latinLnBrk="0" hangingPunct="1"/>
                      <a:r>
                        <a:rPr lang="en-GB" sz="1050" kern="1200" dirty="0">
                          <a:solidFill>
                            <a:schemeClr val="dk1"/>
                          </a:solidFill>
                          <a:effectLst/>
                          <a:latin typeface="+mn-lt"/>
                          <a:ea typeface="+mn-ea"/>
                          <a:cs typeface="+mn-cs"/>
                        </a:rPr>
                        <a:t>Integration Service ↔ </a:t>
                      </a:r>
                      <a:r>
                        <a:rPr lang="en-GB" sz="1050" kern="1200" dirty="0" err="1">
                          <a:solidFill>
                            <a:schemeClr val="dk1"/>
                          </a:solidFill>
                          <a:effectLst/>
                          <a:latin typeface="+mn-lt"/>
                          <a:ea typeface="+mn-ea"/>
                          <a:cs typeface="+mn-cs"/>
                        </a:rPr>
                        <a:t>TyK</a:t>
                      </a:r>
                      <a:r>
                        <a:rPr lang="en-GB" sz="1050" kern="1200" dirty="0">
                          <a:solidFill>
                            <a:schemeClr val="dk1"/>
                          </a:solidFill>
                          <a:effectLst/>
                          <a:latin typeface="+mn-lt"/>
                          <a:ea typeface="+mn-ea"/>
                          <a:cs typeface="+mn-cs"/>
                        </a:rPr>
                        <a:t> Gateway ↔ </a:t>
                      </a:r>
                      <a:r>
                        <a:rPr lang="en-GB" sz="1050" kern="1200" dirty="0" err="1">
                          <a:solidFill>
                            <a:schemeClr val="dk1"/>
                          </a:solidFill>
                          <a:effectLst/>
                          <a:latin typeface="+mn-lt"/>
                          <a:ea typeface="+mn-ea"/>
                          <a:cs typeface="+mn-cs"/>
                        </a:rPr>
                        <a:t>EForm</a:t>
                      </a:r>
                      <a:r>
                        <a:rPr lang="en-GB" sz="1050" kern="1200" dirty="0">
                          <a:solidFill>
                            <a:schemeClr val="dk1"/>
                          </a:solidFill>
                          <a:effectLst/>
                          <a:latin typeface="+mn-lt"/>
                          <a:ea typeface="+mn-ea"/>
                          <a:cs typeface="+mn-cs"/>
                        </a:rPr>
                        <a:t> Runtime MS ↔ Mongo DB (</a:t>
                      </a:r>
                      <a:r>
                        <a:rPr lang="en-GB" sz="1050" kern="1200" dirty="0" err="1">
                          <a:solidFill>
                            <a:schemeClr val="dk1"/>
                          </a:solidFill>
                          <a:effectLst/>
                          <a:latin typeface="+mn-lt"/>
                          <a:ea typeface="+mn-ea"/>
                          <a:cs typeface="+mn-cs"/>
                        </a:rPr>
                        <a:t>Corenet</a:t>
                      </a:r>
                      <a:r>
                        <a:rPr lang="en-GB" sz="1050" kern="1200" dirty="0">
                          <a:solidFill>
                            <a:schemeClr val="dk1"/>
                          </a:solidFill>
                          <a:effectLst/>
                          <a:latin typeface="+mn-lt"/>
                          <a:ea typeface="+mn-ea"/>
                          <a:cs typeface="+mn-cs"/>
                        </a:rPr>
                        <a:t>)</a:t>
                      </a:r>
                    </a:p>
                  </a:txBody>
                  <a:tcPr marL="95250" marR="95250" marT="66675" marB="66675"/>
                </a:tc>
                <a:extLst>
                  <a:ext uri="{0D108BD9-81ED-4DB2-BD59-A6C34878D82A}">
                    <a16:rowId xmlns:a16="http://schemas.microsoft.com/office/drawing/2014/main" val="1293991391"/>
                  </a:ext>
                </a:extLst>
              </a:tr>
              <a:tr h="455063">
                <a:tc>
                  <a:txBody>
                    <a:bodyPr/>
                    <a:lstStyle/>
                    <a:p>
                      <a:pPr marL="0" algn="l" defTabSz="1034701" rtl="0" eaLnBrk="1" fontAlgn="t" latinLnBrk="0" hangingPunct="1"/>
                      <a:r>
                        <a:rPr lang="sv-SE" sz="1050" kern="1200" dirty="0" err="1">
                          <a:solidFill>
                            <a:schemeClr val="dk1"/>
                          </a:solidFill>
                          <a:effectLst/>
                          <a:latin typeface="+mn-lt"/>
                          <a:ea typeface="+mn-ea"/>
                          <a:cs typeface="+mn-cs"/>
                        </a:rPr>
                        <a:t>Update</a:t>
                      </a:r>
                      <a:r>
                        <a:rPr lang="sv-SE" sz="1050" kern="1200" dirty="0">
                          <a:solidFill>
                            <a:schemeClr val="dk1"/>
                          </a:solidFill>
                          <a:effectLst/>
                          <a:latin typeface="+mn-lt"/>
                          <a:ea typeface="+mn-ea"/>
                          <a:cs typeface="+mn-cs"/>
                        </a:rPr>
                        <a:t> </a:t>
                      </a:r>
                      <a:r>
                        <a:rPr lang="sv-SE" sz="1050" kern="1200" dirty="0" err="1">
                          <a:solidFill>
                            <a:schemeClr val="dk1"/>
                          </a:solidFill>
                          <a:effectLst/>
                          <a:latin typeface="+mn-lt"/>
                          <a:ea typeface="+mn-ea"/>
                          <a:cs typeface="+mn-cs"/>
                        </a:rPr>
                        <a:t>EForm</a:t>
                      </a:r>
                      <a:r>
                        <a:rPr lang="sv-SE" sz="1050" kern="1200" dirty="0">
                          <a:solidFill>
                            <a:schemeClr val="dk1"/>
                          </a:solidFill>
                          <a:effectLst/>
                          <a:latin typeface="+mn-lt"/>
                          <a:ea typeface="+mn-ea"/>
                          <a:cs typeface="+mn-cs"/>
                        </a:rPr>
                        <a:t> - Integration Service (</a:t>
                      </a:r>
                      <a:r>
                        <a:rPr lang="sv-SE" sz="1050" kern="1200" dirty="0" err="1">
                          <a:solidFill>
                            <a:schemeClr val="dk1"/>
                          </a:solidFill>
                          <a:effectLst/>
                          <a:latin typeface="+mn-lt"/>
                          <a:ea typeface="+mn-ea"/>
                          <a:cs typeface="+mn-cs"/>
                        </a:rPr>
                        <a:t>Internal</a:t>
                      </a:r>
                      <a:r>
                        <a:rPr lang="sv-SE" sz="1050" kern="1200" dirty="0">
                          <a:solidFill>
                            <a:schemeClr val="dk1"/>
                          </a:solidFill>
                          <a:effectLst/>
                          <a:latin typeface="+mn-lt"/>
                          <a:ea typeface="+mn-ea"/>
                          <a:cs typeface="+mn-cs"/>
                        </a:rPr>
                        <a:t>/</a:t>
                      </a:r>
                      <a:r>
                        <a:rPr lang="sv-SE" sz="1050" kern="1200" dirty="0" err="1">
                          <a:solidFill>
                            <a:schemeClr val="dk1"/>
                          </a:solidFill>
                          <a:effectLst/>
                          <a:latin typeface="+mn-lt"/>
                          <a:ea typeface="+mn-ea"/>
                          <a:cs typeface="+mn-cs"/>
                        </a:rPr>
                        <a:t>External</a:t>
                      </a:r>
                      <a:r>
                        <a:rPr lang="sv-SE" sz="1050" kern="1200" dirty="0">
                          <a:solidFill>
                            <a:schemeClr val="dk1"/>
                          </a:solidFill>
                          <a:effectLst/>
                          <a:latin typeface="+mn-lt"/>
                          <a:ea typeface="+mn-ea"/>
                          <a:cs typeface="+mn-cs"/>
                        </a:rPr>
                        <a:t>)</a:t>
                      </a:r>
                    </a:p>
                  </a:txBody>
                  <a:tcPr marL="95250" marR="95250" marT="66675" marB="66675"/>
                </a:tc>
                <a:tc>
                  <a:txBody>
                    <a:bodyPr/>
                    <a:lstStyle/>
                    <a:p>
                      <a:pPr marL="0" algn="l" defTabSz="1034701" rtl="0" eaLnBrk="1" fontAlgn="t" latinLnBrk="0" hangingPunct="1"/>
                      <a:r>
                        <a:rPr lang="en-GB" sz="1050" kern="1200" dirty="0">
                          <a:solidFill>
                            <a:schemeClr val="dk1"/>
                          </a:solidFill>
                          <a:effectLst/>
                          <a:latin typeface="+mn-lt"/>
                          <a:ea typeface="+mn-ea"/>
                          <a:cs typeface="+mn-cs"/>
                        </a:rPr>
                        <a:t>Integration Service ↔ </a:t>
                      </a:r>
                      <a:r>
                        <a:rPr lang="en-GB" sz="1050" kern="1200" dirty="0" err="1">
                          <a:solidFill>
                            <a:schemeClr val="dk1"/>
                          </a:solidFill>
                          <a:effectLst/>
                          <a:latin typeface="+mn-lt"/>
                          <a:ea typeface="+mn-ea"/>
                          <a:cs typeface="+mn-cs"/>
                        </a:rPr>
                        <a:t>TyK</a:t>
                      </a:r>
                      <a:r>
                        <a:rPr lang="en-GB" sz="1050" kern="1200" dirty="0">
                          <a:solidFill>
                            <a:schemeClr val="dk1"/>
                          </a:solidFill>
                          <a:effectLst/>
                          <a:latin typeface="+mn-lt"/>
                          <a:ea typeface="+mn-ea"/>
                          <a:cs typeface="+mn-cs"/>
                        </a:rPr>
                        <a:t> Gateway ↔ </a:t>
                      </a:r>
                      <a:r>
                        <a:rPr lang="en-GB" sz="1050" kern="1200" dirty="0" err="1">
                          <a:solidFill>
                            <a:schemeClr val="dk1"/>
                          </a:solidFill>
                          <a:effectLst/>
                          <a:latin typeface="+mn-lt"/>
                          <a:ea typeface="+mn-ea"/>
                          <a:cs typeface="+mn-cs"/>
                        </a:rPr>
                        <a:t>EForm</a:t>
                      </a:r>
                      <a:r>
                        <a:rPr lang="en-GB" sz="1050" kern="1200" dirty="0">
                          <a:solidFill>
                            <a:schemeClr val="dk1"/>
                          </a:solidFill>
                          <a:effectLst/>
                          <a:latin typeface="+mn-lt"/>
                          <a:ea typeface="+mn-ea"/>
                          <a:cs typeface="+mn-cs"/>
                        </a:rPr>
                        <a:t> Runtime MS ↔ Mongo DB (</a:t>
                      </a:r>
                      <a:r>
                        <a:rPr lang="en-GB" sz="1050" kern="1200" dirty="0" err="1">
                          <a:solidFill>
                            <a:schemeClr val="dk1"/>
                          </a:solidFill>
                          <a:effectLst/>
                          <a:latin typeface="+mn-lt"/>
                          <a:ea typeface="+mn-ea"/>
                          <a:cs typeface="+mn-cs"/>
                        </a:rPr>
                        <a:t>Corenet</a:t>
                      </a:r>
                      <a:r>
                        <a:rPr lang="en-GB" sz="1050" kern="1200" dirty="0">
                          <a:solidFill>
                            <a:schemeClr val="dk1"/>
                          </a:solidFill>
                          <a:effectLst/>
                          <a:latin typeface="+mn-lt"/>
                          <a:ea typeface="+mn-ea"/>
                          <a:cs typeface="+mn-cs"/>
                        </a:rPr>
                        <a:t>)</a:t>
                      </a:r>
                    </a:p>
                  </a:txBody>
                  <a:tcPr marL="95250" marR="95250" marT="66675" marB="66675"/>
                </a:tc>
                <a:extLst>
                  <a:ext uri="{0D108BD9-81ED-4DB2-BD59-A6C34878D82A}">
                    <a16:rowId xmlns:a16="http://schemas.microsoft.com/office/drawing/2014/main" val="1255822442"/>
                  </a:ext>
                </a:extLst>
              </a:tr>
              <a:tr h="455063">
                <a:tc>
                  <a:txBody>
                    <a:bodyPr/>
                    <a:lstStyle/>
                    <a:p>
                      <a:pPr marL="0" algn="l" defTabSz="1034701" rtl="0" eaLnBrk="1" fontAlgn="t" latinLnBrk="0" hangingPunct="1"/>
                      <a:r>
                        <a:rPr lang="en-US" sz="1050" kern="1200" dirty="0">
                          <a:solidFill>
                            <a:schemeClr val="dk1"/>
                          </a:solidFill>
                          <a:effectLst/>
                          <a:latin typeface="+mn-lt"/>
                          <a:ea typeface="+mn-ea"/>
                          <a:cs typeface="+mn-cs"/>
                        </a:rPr>
                        <a:t>(Kafka Retail eforms ) – on prem</a:t>
                      </a:r>
                      <a:endParaRPr lang="sv-SE" sz="1050" kern="1200" dirty="0">
                        <a:solidFill>
                          <a:schemeClr val="dk1"/>
                        </a:solidFill>
                        <a:effectLst/>
                        <a:latin typeface="+mn-lt"/>
                        <a:ea typeface="+mn-ea"/>
                        <a:cs typeface="+mn-cs"/>
                      </a:endParaRPr>
                    </a:p>
                  </a:txBody>
                  <a:tcPr marL="95250" marR="95250" marT="66675" marB="66675"/>
                </a:tc>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GB" sz="1050" dirty="0">
                          <a:solidFill>
                            <a:schemeClr val="tx1"/>
                          </a:solidFill>
                          <a:effectLst/>
                        </a:rPr>
                        <a:t>Mongo DB (Core net) ↔ (Change Stream ) ↔ </a:t>
                      </a:r>
                      <a:r>
                        <a:rPr lang="en-GB" sz="1050" dirty="0">
                          <a:effectLst/>
                        </a:rPr>
                        <a:t>Kafka Integration services -&gt; </a:t>
                      </a:r>
                      <a:r>
                        <a:rPr lang="en-GB" sz="1050" dirty="0" err="1"/>
                        <a:t>eforms</a:t>
                      </a:r>
                      <a:r>
                        <a:rPr lang="en-GB" sz="1050" dirty="0"/>
                        <a:t> Form Lifecycle topics </a:t>
                      </a:r>
                      <a:r>
                        <a:rPr lang="en-GB" sz="1050" dirty="0">
                          <a:effectLst/>
                        </a:rPr>
                        <a:t>&lt;-&gt; </a:t>
                      </a:r>
                      <a:r>
                        <a:rPr lang="en-GB" sz="1050" dirty="0"/>
                        <a:t>Consuming Application</a:t>
                      </a:r>
                    </a:p>
                  </a:txBody>
                  <a:tcPr marL="95250" marR="95250" marT="66675" marB="66675"/>
                </a:tc>
                <a:extLst>
                  <a:ext uri="{0D108BD9-81ED-4DB2-BD59-A6C34878D82A}">
                    <a16:rowId xmlns:a16="http://schemas.microsoft.com/office/drawing/2014/main" val="2036599714"/>
                  </a:ext>
                </a:extLst>
              </a:tr>
              <a:tr h="455063">
                <a:tc>
                  <a:txBody>
                    <a:bodyPr/>
                    <a:lstStyle/>
                    <a:p>
                      <a:pPr marL="0" algn="l" defTabSz="1034701" rtl="0" eaLnBrk="1" fontAlgn="t" latinLnBrk="0" hangingPunct="1"/>
                      <a:r>
                        <a:rPr lang="sv-SE" sz="1050" kern="1200" dirty="0" err="1">
                          <a:solidFill>
                            <a:schemeClr val="dk1"/>
                          </a:solidFill>
                          <a:effectLst/>
                          <a:highlight>
                            <a:srgbClr val="FFFF00"/>
                          </a:highlight>
                          <a:latin typeface="+mn-lt"/>
                          <a:ea typeface="+mn-ea"/>
                          <a:cs typeface="+mn-cs"/>
                        </a:rPr>
                        <a:t>External</a:t>
                      </a:r>
                      <a:r>
                        <a:rPr lang="sv-SE" sz="1050" kern="1200" dirty="0">
                          <a:solidFill>
                            <a:schemeClr val="dk1"/>
                          </a:solidFill>
                          <a:effectLst/>
                          <a:highlight>
                            <a:srgbClr val="FFFF00"/>
                          </a:highlight>
                          <a:latin typeface="+mn-lt"/>
                          <a:ea typeface="+mn-ea"/>
                          <a:cs typeface="+mn-cs"/>
                        </a:rPr>
                        <a:t> </a:t>
                      </a:r>
                      <a:r>
                        <a:rPr lang="sv-SE" sz="1050" kern="1200" dirty="0" err="1">
                          <a:solidFill>
                            <a:schemeClr val="dk1"/>
                          </a:solidFill>
                          <a:effectLst/>
                          <a:highlight>
                            <a:srgbClr val="FFFF00"/>
                          </a:highlight>
                          <a:latin typeface="+mn-lt"/>
                          <a:ea typeface="+mn-ea"/>
                          <a:cs typeface="+mn-cs"/>
                        </a:rPr>
                        <a:t>Runtime</a:t>
                      </a:r>
                      <a:r>
                        <a:rPr lang="sv-SE" sz="1050" kern="1200" dirty="0">
                          <a:solidFill>
                            <a:schemeClr val="dk1"/>
                          </a:solidFill>
                          <a:effectLst/>
                          <a:highlight>
                            <a:srgbClr val="FFFF00"/>
                          </a:highlight>
                          <a:latin typeface="+mn-lt"/>
                          <a:ea typeface="+mn-ea"/>
                          <a:cs typeface="+mn-cs"/>
                        </a:rPr>
                        <a:t> SPA</a:t>
                      </a:r>
                    </a:p>
                  </a:txBody>
                  <a:tcPr marL="95250" marR="95250" marT="66675" marB="66675"/>
                </a:tc>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GB" sz="1050" dirty="0">
                          <a:highlight>
                            <a:srgbClr val="FFFF00"/>
                          </a:highlight>
                        </a:rPr>
                        <a:t>Mobile App/</a:t>
                      </a:r>
                      <a:r>
                        <a:rPr lang="en-GB" sz="1050" dirty="0" err="1">
                          <a:highlight>
                            <a:srgbClr val="FFFF00"/>
                          </a:highlight>
                        </a:rPr>
                        <a:t>eBanking</a:t>
                      </a:r>
                      <a:r>
                        <a:rPr lang="en-GB" sz="1050" dirty="0">
                          <a:highlight>
                            <a:srgbClr val="FFFF00"/>
                          </a:highlight>
                        </a:rPr>
                        <a:t> </a:t>
                      </a:r>
                      <a:r>
                        <a:rPr lang="en-GB" sz="1050" kern="1200" dirty="0">
                          <a:solidFill>
                            <a:schemeClr val="dk1"/>
                          </a:solidFill>
                          <a:effectLst/>
                          <a:highlight>
                            <a:srgbClr val="FFFF00"/>
                          </a:highlight>
                          <a:latin typeface="+mn-lt"/>
                          <a:ea typeface="+mn-ea"/>
                          <a:cs typeface="+mn-cs"/>
                        </a:rPr>
                        <a:t>↔ Device browser ↔ </a:t>
                      </a:r>
                      <a:r>
                        <a:rPr lang="en-GB" sz="1050" kern="1200" dirty="0" err="1">
                          <a:solidFill>
                            <a:schemeClr val="dk1"/>
                          </a:solidFill>
                          <a:effectLst/>
                          <a:highlight>
                            <a:srgbClr val="FFFF00"/>
                          </a:highlight>
                          <a:latin typeface="+mn-lt"/>
                          <a:ea typeface="+mn-ea"/>
                          <a:cs typeface="+mn-cs"/>
                        </a:rPr>
                        <a:t>mPlatform</a:t>
                      </a:r>
                      <a:r>
                        <a:rPr lang="en-GB" sz="1050" kern="1200" dirty="0">
                          <a:solidFill>
                            <a:schemeClr val="dk1"/>
                          </a:solidFill>
                          <a:effectLst/>
                          <a:highlight>
                            <a:srgbClr val="FFFF00"/>
                          </a:highlight>
                          <a:latin typeface="+mn-lt"/>
                          <a:ea typeface="+mn-ea"/>
                          <a:cs typeface="+mn-cs"/>
                        </a:rPr>
                        <a:t> ↔ F5 ↔ DP XG45 ↔ DP XI52 </a:t>
                      </a:r>
                    </a:p>
                    <a:p>
                      <a:pPr marL="0" marR="0" lvl="0" indent="0" algn="l" defTabSz="1034701" rtl="0" eaLnBrk="1" fontAlgn="t" latinLnBrk="0" hangingPunct="1">
                        <a:lnSpc>
                          <a:spcPct val="100000"/>
                        </a:lnSpc>
                        <a:spcBef>
                          <a:spcPts val="0"/>
                        </a:spcBef>
                        <a:spcAft>
                          <a:spcPts val="0"/>
                        </a:spcAft>
                        <a:buClrTx/>
                        <a:buSzTx/>
                        <a:buFontTx/>
                        <a:buNone/>
                        <a:tabLst/>
                        <a:defRPr/>
                      </a:pPr>
                      <a:r>
                        <a:rPr lang="en-GB" sz="1050" kern="1200" dirty="0">
                          <a:solidFill>
                            <a:schemeClr val="dk1"/>
                          </a:solidFill>
                          <a:effectLst/>
                          <a:highlight>
                            <a:srgbClr val="FFFF00"/>
                          </a:highlight>
                          <a:latin typeface="+mn-lt"/>
                          <a:ea typeface="+mn-ea"/>
                          <a:cs typeface="+mn-cs"/>
                        </a:rPr>
                        <a:t> Device browser  ↔ </a:t>
                      </a:r>
                      <a:r>
                        <a:rPr lang="en-GB" sz="1050" kern="1200" dirty="0" err="1">
                          <a:solidFill>
                            <a:schemeClr val="dk1"/>
                          </a:solidFill>
                          <a:effectLst/>
                          <a:highlight>
                            <a:srgbClr val="FFFF00"/>
                          </a:highlight>
                          <a:latin typeface="+mn-lt"/>
                          <a:ea typeface="+mn-ea"/>
                          <a:cs typeface="+mn-cs"/>
                        </a:rPr>
                        <a:t>Eforms</a:t>
                      </a:r>
                      <a:r>
                        <a:rPr lang="en-GB" sz="1050" kern="1200" dirty="0">
                          <a:solidFill>
                            <a:schemeClr val="dk1"/>
                          </a:solidFill>
                          <a:effectLst/>
                          <a:highlight>
                            <a:srgbClr val="FFFF00"/>
                          </a:highlight>
                          <a:latin typeface="+mn-lt"/>
                          <a:ea typeface="+mn-ea"/>
                          <a:cs typeface="+mn-cs"/>
                        </a:rPr>
                        <a:t> Runtime SPA ↔ APIGEE ↔ </a:t>
                      </a:r>
                      <a:r>
                        <a:rPr lang="en-GB" sz="1050" kern="1200" dirty="0" err="1">
                          <a:solidFill>
                            <a:schemeClr val="dk1"/>
                          </a:solidFill>
                          <a:effectLst/>
                          <a:highlight>
                            <a:srgbClr val="FFFF00"/>
                          </a:highlight>
                          <a:latin typeface="+mn-lt"/>
                          <a:ea typeface="+mn-ea"/>
                          <a:cs typeface="+mn-cs"/>
                        </a:rPr>
                        <a:t>Eforms</a:t>
                      </a:r>
                      <a:r>
                        <a:rPr lang="en-GB" sz="1050" kern="1200" dirty="0">
                          <a:solidFill>
                            <a:schemeClr val="dk1"/>
                          </a:solidFill>
                          <a:effectLst/>
                          <a:highlight>
                            <a:srgbClr val="FFFF00"/>
                          </a:highlight>
                          <a:latin typeface="+mn-lt"/>
                          <a:ea typeface="+mn-ea"/>
                          <a:cs typeface="+mn-cs"/>
                        </a:rPr>
                        <a:t> Runtime MS</a:t>
                      </a:r>
                      <a:endParaRPr lang="en-GB" sz="1050" dirty="0">
                        <a:highlight>
                          <a:srgbClr val="FFFF00"/>
                        </a:highlight>
                      </a:endParaRPr>
                    </a:p>
                  </a:txBody>
                  <a:tcPr marL="95250" marR="95250" marT="66675" marB="66675"/>
                </a:tc>
                <a:extLst>
                  <a:ext uri="{0D108BD9-81ED-4DB2-BD59-A6C34878D82A}">
                    <a16:rowId xmlns:a16="http://schemas.microsoft.com/office/drawing/2014/main" val="3514096422"/>
                  </a:ext>
                </a:extLst>
              </a:tr>
            </a:tbl>
          </a:graphicData>
        </a:graphic>
      </p:graphicFrame>
    </p:spTree>
    <p:extLst>
      <p:ext uri="{BB962C8B-B14F-4D97-AF65-F5344CB8AC3E}">
        <p14:creationId xmlns:p14="http://schemas.microsoft.com/office/powerpoint/2010/main" val="3051965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148C0A-F0E7-4DB3-AB47-1C7E6E564CC3}"/>
              </a:ext>
            </a:extLst>
          </p:cNvPr>
          <p:cNvSpPr>
            <a:spLocks noGrp="1"/>
          </p:cNvSpPr>
          <p:nvPr>
            <p:ph sz="quarter" idx="11"/>
          </p:nvPr>
        </p:nvSpPr>
        <p:spPr>
          <a:xfrm>
            <a:off x="486000" y="928132"/>
            <a:ext cx="8568000" cy="3311503"/>
          </a:xfrm>
          <a:solidFill>
            <a:schemeClr val="bg1">
              <a:lumMod val="95000"/>
            </a:schemeClr>
          </a:solidFill>
        </p:spPr>
        <p:txBody>
          <a:bodyPr/>
          <a:lstStyle/>
          <a:p>
            <a:pPr>
              <a:spcBef>
                <a:spcPts val="300"/>
              </a:spcBef>
            </a:pPr>
            <a:r>
              <a:rPr lang="en-GB" sz="1000" dirty="0"/>
              <a:t>Further slides should be added to ensure the design includes the necessary detail. These slides should describe the To Be diagram previously</a:t>
            </a:r>
            <a:br>
              <a:rPr lang="en-GB" sz="1000" dirty="0"/>
            </a:br>
            <a:r>
              <a:rPr lang="en-GB" sz="1000" dirty="0"/>
              <a:t>documented in this pack. The following should all be considered and included where necessary.</a:t>
            </a:r>
          </a:p>
          <a:p>
            <a:pPr marL="171450" indent="-171450">
              <a:spcBef>
                <a:spcPts val="300"/>
              </a:spcBef>
              <a:buFont typeface="Arial" panose="020B0604020202020204" pitchFamily="34" charset="0"/>
              <a:buChar char="•"/>
            </a:pPr>
            <a:r>
              <a:rPr lang="en-GB" sz="1000" dirty="0"/>
              <a:t>For multi-brand systems and where non ring-fenced bank users/systems are involved the requirements and component level design to maintain brand resilience, brand data separation, ring fence etc. should be described</a:t>
            </a:r>
          </a:p>
          <a:p>
            <a:pPr marL="171450" indent="-171450">
              <a:spcBef>
                <a:spcPts val="300"/>
              </a:spcBef>
              <a:buFont typeface="Arial" panose="020B0604020202020204" pitchFamily="34" charset="0"/>
              <a:buChar char="•"/>
            </a:pPr>
            <a:r>
              <a:rPr lang="en-GB" sz="1000" dirty="0"/>
              <a:t>Data migration requirements noting especially between geographically remote locations</a:t>
            </a:r>
          </a:p>
          <a:p>
            <a:pPr marL="171450" indent="-171450">
              <a:spcBef>
                <a:spcPts val="300"/>
              </a:spcBef>
              <a:buFont typeface="Arial" panose="020B0604020202020204" pitchFamily="34" charset="0"/>
              <a:buChar char="•"/>
            </a:pPr>
            <a:r>
              <a:rPr lang="en-GB" sz="1000" dirty="0"/>
              <a:t>Component models</a:t>
            </a:r>
          </a:p>
          <a:p>
            <a:pPr marL="171450" indent="-171450">
              <a:spcBef>
                <a:spcPts val="300"/>
              </a:spcBef>
              <a:buFont typeface="Arial" panose="020B0604020202020204" pitchFamily="34" charset="0"/>
              <a:buChar char="•"/>
            </a:pPr>
            <a:r>
              <a:rPr lang="en-GB" sz="1000" dirty="0"/>
              <a:t>Changes required at system level</a:t>
            </a:r>
          </a:p>
          <a:p>
            <a:pPr marL="171450" indent="-171450">
              <a:spcBef>
                <a:spcPts val="300"/>
              </a:spcBef>
              <a:buFont typeface="Arial" panose="020B0604020202020204" pitchFamily="34" charset="0"/>
              <a:buChar char="•"/>
            </a:pPr>
            <a:r>
              <a:rPr lang="en-GB" sz="1000" dirty="0"/>
              <a:t>State management design</a:t>
            </a:r>
          </a:p>
          <a:p>
            <a:pPr marL="171450" indent="-171450">
              <a:spcBef>
                <a:spcPts val="300"/>
              </a:spcBef>
              <a:buFont typeface="Arial" panose="020B0604020202020204" pitchFamily="34" charset="0"/>
              <a:buChar char="•"/>
            </a:pPr>
            <a:r>
              <a:rPr lang="en-GB" sz="1000" dirty="0"/>
              <a:t>Management Information design</a:t>
            </a:r>
          </a:p>
          <a:p>
            <a:pPr marL="171450" indent="-171450">
              <a:spcBef>
                <a:spcPts val="300"/>
              </a:spcBef>
              <a:buFont typeface="Arial" panose="020B0604020202020204" pitchFamily="34" charset="0"/>
              <a:buChar char="•"/>
            </a:pPr>
            <a:r>
              <a:rPr lang="en-GB" sz="1000" dirty="0"/>
              <a:t>More specific detail of the technology stack of the systems which are being changed through this Design (especially for new systems)</a:t>
            </a:r>
          </a:p>
          <a:p>
            <a:pPr marL="171450" indent="-171450">
              <a:spcBef>
                <a:spcPts val="300"/>
              </a:spcBef>
              <a:buFont typeface="Arial" panose="020B0604020202020204" pitchFamily="34" charset="0"/>
              <a:buChar char="•"/>
            </a:pPr>
            <a:r>
              <a:rPr lang="en-GB" sz="1000" dirty="0"/>
              <a:t>Details of any new technologies that are being adopted</a:t>
            </a:r>
          </a:p>
          <a:p>
            <a:pPr marL="171450" indent="-171450">
              <a:spcBef>
                <a:spcPts val="300"/>
              </a:spcBef>
              <a:buFont typeface="Arial" panose="020B0604020202020204" pitchFamily="34" charset="0"/>
              <a:buChar char="•"/>
            </a:pPr>
            <a:r>
              <a:rPr lang="en-GB" sz="1000" dirty="0"/>
              <a:t>Details of any new products, new frameworks (proprietary and open source) and any new development tools required (with justification).</a:t>
            </a:r>
          </a:p>
          <a:p>
            <a:pPr marL="171450" indent="-171450">
              <a:spcBef>
                <a:spcPts val="300"/>
              </a:spcBef>
              <a:buFont typeface="Arial" panose="020B0604020202020204" pitchFamily="34" charset="0"/>
              <a:buChar char="•"/>
            </a:pPr>
            <a:r>
              <a:rPr lang="en-GB" sz="1000" dirty="0"/>
              <a:t>Integration methods and protocol changes</a:t>
            </a:r>
          </a:p>
          <a:p>
            <a:pPr>
              <a:spcBef>
                <a:spcPts val="300"/>
              </a:spcBef>
            </a:pPr>
            <a:r>
              <a:rPr lang="en-GB" sz="1000" dirty="0"/>
              <a:t>A walkthrough of any architecturally significant use cases</a:t>
            </a:r>
          </a:p>
          <a:p>
            <a:pPr>
              <a:spcBef>
                <a:spcPts val="300"/>
              </a:spcBef>
            </a:pPr>
            <a:r>
              <a:rPr lang="en-GB" sz="1000" dirty="0"/>
              <a:t>Where necessary, additional slides may be added, but only architecturally significant features should be included within the body of the presentation. Less significant details may be included as appendix material when required.</a:t>
            </a:r>
          </a:p>
          <a:p>
            <a:pPr>
              <a:spcBef>
                <a:spcPts val="300"/>
              </a:spcBef>
            </a:pPr>
            <a:r>
              <a:rPr lang="en-GB" sz="1000" dirty="0"/>
              <a:t>Where architecturally significant components are being delivered, then these should by highlighted. (For example, components that are intended for reuse by other systems.)</a:t>
            </a:r>
          </a:p>
          <a:p>
            <a:pPr>
              <a:spcBef>
                <a:spcPts val="300"/>
              </a:spcBef>
            </a:pPr>
            <a:endParaRPr lang="en-GB" sz="1000" dirty="0"/>
          </a:p>
          <a:p>
            <a:pPr>
              <a:spcBef>
                <a:spcPts val="300"/>
              </a:spcBef>
            </a:pPr>
            <a:endParaRPr lang="en-GB" sz="1000" dirty="0"/>
          </a:p>
        </p:txBody>
      </p:sp>
      <p:sp>
        <p:nvSpPr>
          <p:cNvPr id="3" name="Slide Number Placeholder 2">
            <a:extLst>
              <a:ext uri="{FF2B5EF4-FFF2-40B4-BE49-F238E27FC236}">
                <a16:creationId xmlns:a16="http://schemas.microsoft.com/office/drawing/2014/main" id="{F5AA52D3-9496-4D9A-B8E3-B8AB2895BFB9}"/>
              </a:ext>
            </a:extLst>
          </p:cNvPr>
          <p:cNvSpPr>
            <a:spLocks noGrp="1"/>
          </p:cNvSpPr>
          <p:nvPr>
            <p:ph type="sldNum" sz="quarter" idx="10"/>
          </p:nvPr>
        </p:nvSpPr>
        <p:spPr/>
        <p:txBody>
          <a:bodyPr/>
          <a:lstStyle/>
          <a:p>
            <a:fld id="{08BDDC8D-36E9-467E-8CF1-750845950A7F}" type="slidenum">
              <a:rPr lang="en-GB" smtClean="0"/>
              <a:pPr/>
              <a:t>33</a:t>
            </a:fld>
            <a:endParaRPr lang="en-GB"/>
          </a:p>
        </p:txBody>
      </p:sp>
      <p:sp>
        <p:nvSpPr>
          <p:cNvPr id="4" name="Title 3">
            <a:extLst>
              <a:ext uri="{FF2B5EF4-FFF2-40B4-BE49-F238E27FC236}">
                <a16:creationId xmlns:a16="http://schemas.microsoft.com/office/drawing/2014/main" id="{8C026C6E-36BB-4E3D-97BF-DE33CA6BAD5D}"/>
              </a:ext>
            </a:extLst>
          </p:cNvPr>
          <p:cNvSpPr>
            <a:spLocks noGrp="1"/>
          </p:cNvSpPr>
          <p:nvPr>
            <p:ph type="title"/>
          </p:nvPr>
        </p:nvSpPr>
        <p:spPr/>
        <p:txBody>
          <a:bodyPr/>
          <a:lstStyle/>
          <a:p>
            <a:r>
              <a:rPr lang="en-GB" altLang="en-US" dirty="0"/>
              <a:t>Design: Supplementary Slides</a:t>
            </a:r>
            <a:endParaRPr lang="en-GB" dirty="0"/>
          </a:p>
        </p:txBody>
      </p:sp>
      <p:sp>
        <p:nvSpPr>
          <p:cNvPr id="6" name="Content Placeholder 1">
            <a:extLst>
              <a:ext uri="{FF2B5EF4-FFF2-40B4-BE49-F238E27FC236}">
                <a16:creationId xmlns:a16="http://schemas.microsoft.com/office/drawing/2014/main" id="{589B54E6-7ACD-0B57-385C-B58E62C1BA8D}"/>
              </a:ext>
            </a:extLst>
          </p:cNvPr>
          <p:cNvSpPr txBox="1">
            <a:spLocks/>
          </p:cNvSpPr>
          <p:nvPr/>
        </p:nvSpPr>
        <p:spPr bwMode="gray">
          <a:xfrm>
            <a:off x="486000" y="4310743"/>
            <a:ext cx="9720000" cy="2784245"/>
          </a:xfrm>
          <a:prstGeom prst="rect">
            <a:avLst/>
          </a:prstGeom>
          <a:noFill/>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spcBef>
                <a:spcPts val="300"/>
              </a:spcBef>
            </a:pPr>
            <a:r>
              <a:rPr lang="en-GB" sz="1000" dirty="0">
                <a:highlight>
                  <a:srgbClr val="FFFF00"/>
                </a:highlight>
              </a:rPr>
              <a:t>Additional details available below, (Login with Bank </a:t>
            </a:r>
            <a:r>
              <a:rPr lang="en-GB" sz="1000" dirty="0" err="1">
                <a:highlight>
                  <a:srgbClr val="FFFF00"/>
                </a:highlight>
              </a:rPr>
              <a:t>a.k.a</a:t>
            </a:r>
            <a:r>
              <a:rPr lang="en-GB" sz="1000" dirty="0">
                <a:highlight>
                  <a:srgbClr val="FFFF00"/>
                </a:highlight>
              </a:rPr>
              <a:t> LWB is not in scope)</a:t>
            </a:r>
          </a:p>
          <a:p>
            <a:pPr>
              <a:spcBef>
                <a:spcPts val="300"/>
              </a:spcBef>
            </a:pPr>
            <a:endParaRPr lang="en-GB" sz="1000" dirty="0">
              <a:highlight>
                <a:srgbClr val="FFFF00"/>
              </a:highlight>
            </a:endParaRPr>
          </a:p>
          <a:p>
            <a:pPr>
              <a:spcBef>
                <a:spcPts val="300"/>
              </a:spcBef>
            </a:pPr>
            <a:endParaRPr lang="en-GB" sz="1000" dirty="0">
              <a:highlight>
                <a:srgbClr val="FFFF00"/>
              </a:highlight>
            </a:endParaRPr>
          </a:p>
        </p:txBody>
      </p:sp>
      <p:graphicFrame>
        <p:nvGraphicFramePr>
          <p:cNvPr id="7" name="Object 6">
            <a:extLst>
              <a:ext uri="{FF2B5EF4-FFF2-40B4-BE49-F238E27FC236}">
                <a16:creationId xmlns:a16="http://schemas.microsoft.com/office/drawing/2014/main" id="{C631A1A5-6270-FAD5-0AF5-AEB301B52341}"/>
              </a:ext>
            </a:extLst>
          </p:cNvPr>
          <p:cNvGraphicFramePr>
            <a:graphicFrameLocks noChangeAspect="1"/>
          </p:cNvGraphicFramePr>
          <p:nvPr>
            <p:extLst>
              <p:ext uri="{D42A27DB-BD31-4B8C-83A1-F6EECF244321}">
                <p14:modId xmlns:p14="http://schemas.microsoft.com/office/powerpoint/2010/main" val="4049951695"/>
              </p:ext>
            </p:extLst>
          </p:nvPr>
        </p:nvGraphicFramePr>
        <p:xfrm>
          <a:off x="447200" y="4548620"/>
          <a:ext cx="914400" cy="771525"/>
        </p:xfrm>
        <a:graphic>
          <a:graphicData uri="http://schemas.openxmlformats.org/presentationml/2006/ole">
            <mc:AlternateContent xmlns:mc="http://schemas.openxmlformats.org/markup-compatibility/2006">
              <mc:Choice xmlns:v="urn:schemas-microsoft-com:vml" Requires="v">
                <p:oleObj name="Acrobat Document" showAsIcon="1" r:id="rId2" imgW="914400" imgH="771480" progId="AcroExch.Document.DC">
                  <p:embed/>
                </p:oleObj>
              </mc:Choice>
              <mc:Fallback>
                <p:oleObj name="Acrobat Document" showAsIcon="1" r:id="rId2" imgW="914400" imgH="771480" progId="AcroExch.Document.DC">
                  <p:embed/>
                  <p:pic>
                    <p:nvPicPr>
                      <p:cNvPr id="0" name=""/>
                      <p:cNvPicPr/>
                      <p:nvPr/>
                    </p:nvPicPr>
                    <p:blipFill>
                      <a:blip r:embed="rId3"/>
                      <a:stretch>
                        <a:fillRect/>
                      </a:stretch>
                    </p:blipFill>
                    <p:spPr>
                      <a:xfrm>
                        <a:off x="447200" y="454862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309155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5366B4-5717-4658-855E-81E2E665A465}"/>
              </a:ext>
            </a:extLst>
          </p:cNvPr>
          <p:cNvSpPr>
            <a:spLocks noGrp="1"/>
          </p:cNvSpPr>
          <p:nvPr>
            <p:ph type="sldNum" sz="quarter" idx="10"/>
          </p:nvPr>
        </p:nvSpPr>
        <p:spPr/>
        <p:txBody>
          <a:bodyPr/>
          <a:lstStyle/>
          <a:p>
            <a:fld id="{08BDDC8D-36E9-467E-8CF1-750845950A7F}" type="slidenum">
              <a:rPr lang="en-GB" smtClean="0"/>
              <a:pPr/>
              <a:t>34</a:t>
            </a:fld>
            <a:endParaRPr lang="en-GB"/>
          </a:p>
        </p:txBody>
      </p:sp>
      <p:sp>
        <p:nvSpPr>
          <p:cNvPr id="10" name="Content Placeholder 1">
            <a:extLst>
              <a:ext uri="{FF2B5EF4-FFF2-40B4-BE49-F238E27FC236}">
                <a16:creationId xmlns:a16="http://schemas.microsoft.com/office/drawing/2014/main" id="{0A95B2AC-F0DC-1E93-300A-4DDF51624829}"/>
              </a:ext>
            </a:extLst>
          </p:cNvPr>
          <p:cNvSpPr>
            <a:spLocks noGrp="1"/>
          </p:cNvSpPr>
          <p:nvPr>
            <p:ph sz="quarter" idx="11"/>
          </p:nvPr>
        </p:nvSpPr>
        <p:spPr>
          <a:xfrm>
            <a:off x="486000" y="1360967"/>
            <a:ext cx="9720000" cy="5704996"/>
          </a:xfrm>
        </p:spPr>
        <p:txBody>
          <a:bodyPr/>
          <a:lstStyle/>
          <a:p>
            <a:r>
              <a:rPr lang="en-GB" sz="1400" dirty="0"/>
              <a:t>Describe the Data Design for this Application</a:t>
            </a:r>
          </a:p>
          <a:p>
            <a:pPr marL="285750" indent="-285750">
              <a:buFont typeface="Arial" panose="020B0604020202020204" pitchFamily="34" charset="0"/>
              <a:buChar char="•"/>
            </a:pPr>
            <a:r>
              <a:rPr lang="en-GB" altLang="en-US" sz="1400" dirty="0">
                <a:solidFill>
                  <a:schemeClr val="tx1"/>
                </a:solidFill>
              </a:rPr>
              <a:t>This design inherits the central eform data design patterns which is </a:t>
            </a:r>
            <a:r>
              <a:rPr lang="en-GB" sz="1400" dirty="0">
                <a:solidFill>
                  <a:schemeClr val="tx1"/>
                </a:solidFill>
              </a:rPr>
              <a:t>implementation of the Mongo DB standard versioning </a:t>
            </a:r>
            <a:r>
              <a:rPr lang="en-GB" sz="1400" dirty="0">
                <a:solidFill>
                  <a:schemeClr val="tx1"/>
                </a:solidFill>
                <a:hlinkClick r:id="rId2">
                  <a:extLst>
                    <a:ext uri="{A12FA001-AC4F-418D-AE19-62706E023703}">
                      <ahyp:hlinkClr xmlns:ahyp="http://schemas.microsoft.com/office/drawing/2018/hyperlinkcolor" val="tx"/>
                    </a:ext>
                  </a:extLst>
                </a:hlinkClick>
              </a:rPr>
              <a:t>pattern</a:t>
            </a:r>
            <a:r>
              <a:rPr lang="en-GB" sz="1400" dirty="0">
                <a:solidFill>
                  <a:schemeClr val="tx1"/>
                </a:solidFill>
              </a:rPr>
              <a:t>. </a:t>
            </a:r>
            <a:endParaRPr lang="en-GB" altLang="en-US" sz="1400" dirty="0">
              <a:solidFill>
                <a:schemeClr val="tx1"/>
              </a:solidFill>
            </a:endParaRPr>
          </a:p>
          <a:p>
            <a:pPr marL="472950" lvl="1" indent="-285750">
              <a:buFont typeface="Arial" panose="020B0604020202020204" pitchFamily="34" charset="0"/>
              <a:buChar char="•"/>
            </a:pPr>
            <a:r>
              <a:rPr lang="en-GB" altLang="en-US" sz="1200" dirty="0">
                <a:solidFill>
                  <a:schemeClr val="tx1"/>
                </a:solidFill>
              </a:rPr>
              <a:t>Extensible and scalable document based storage mechanism for both </a:t>
            </a:r>
            <a:r>
              <a:rPr lang="en-GB" altLang="en-US" sz="1200" dirty="0" err="1">
                <a:solidFill>
                  <a:schemeClr val="tx1"/>
                </a:solidFill>
              </a:rPr>
              <a:t>eForm</a:t>
            </a:r>
            <a:r>
              <a:rPr lang="en-GB" altLang="en-US" sz="1200" dirty="0">
                <a:solidFill>
                  <a:schemeClr val="tx1"/>
                </a:solidFill>
              </a:rPr>
              <a:t> definitions (authoring) and associated </a:t>
            </a:r>
            <a:r>
              <a:rPr lang="en-GB" altLang="en-US" sz="1200" dirty="0" err="1">
                <a:solidFill>
                  <a:schemeClr val="tx1"/>
                </a:solidFill>
              </a:rPr>
              <a:t>eForm</a:t>
            </a:r>
            <a:r>
              <a:rPr lang="en-GB" altLang="en-US" sz="1200" dirty="0">
                <a:solidFill>
                  <a:schemeClr val="tx1"/>
                </a:solidFill>
              </a:rPr>
              <a:t> instances (runtime).</a:t>
            </a:r>
          </a:p>
          <a:p>
            <a:pPr marL="472950" lvl="1" indent="-285750">
              <a:buFont typeface="Arial" panose="020B0604020202020204" pitchFamily="34" charset="0"/>
              <a:buChar char="•"/>
            </a:pPr>
            <a:r>
              <a:rPr lang="en-GB" altLang="en-US" sz="1200" dirty="0">
                <a:solidFill>
                  <a:schemeClr val="tx1"/>
                </a:solidFill>
              </a:rPr>
              <a:t>Meta driven </a:t>
            </a:r>
            <a:r>
              <a:rPr lang="en-GB" altLang="en-US" sz="1200" dirty="0" err="1">
                <a:solidFill>
                  <a:schemeClr val="tx1"/>
                </a:solidFill>
              </a:rPr>
              <a:t>eForm</a:t>
            </a:r>
            <a:r>
              <a:rPr lang="en-GB" altLang="en-US" sz="1200" dirty="0">
                <a:solidFill>
                  <a:schemeClr val="tx1"/>
                </a:solidFill>
              </a:rPr>
              <a:t> definitions that ensure completeness, accuracy and consistency of </a:t>
            </a:r>
            <a:r>
              <a:rPr lang="en-GB" altLang="en-US" sz="1200" dirty="0" err="1">
                <a:solidFill>
                  <a:schemeClr val="tx1"/>
                </a:solidFill>
              </a:rPr>
              <a:t>eForm</a:t>
            </a:r>
            <a:r>
              <a:rPr lang="en-GB" altLang="en-US" sz="1200" dirty="0">
                <a:solidFill>
                  <a:schemeClr val="tx1"/>
                </a:solidFill>
              </a:rPr>
              <a:t> instance data.</a:t>
            </a:r>
          </a:p>
          <a:p>
            <a:pPr marL="472950" lvl="1" indent="-285750">
              <a:buFont typeface="Arial" panose="020B0604020202020204" pitchFamily="34" charset="0"/>
              <a:buChar char="•"/>
            </a:pPr>
            <a:r>
              <a:rPr lang="en-GB" altLang="en-US" sz="1200" dirty="0">
                <a:solidFill>
                  <a:schemeClr val="tx1"/>
                </a:solidFill>
              </a:rPr>
              <a:t>Versioning of </a:t>
            </a:r>
            <a:r>
              <a:rPr lang="en-GB" altLang="en-US" sz="1200" dirty="0" err="1">
                <a:solidFill>
                  <a:schemeClr val="tx1"/>
                </a:solidFill>
              </a:rPr>
              <a:t>eForm</a:t>
            </a:r>
            <a:r>
              <a:rPr lang="en-GB" altLang="en-US" sz="1200" dirty="0">
                <a:solidFill>
                  <a:schemeClr val="tx1"/>
                </a:solidFill>
              </a:rPr>
              <a:t> definitions and instances.</a:t>
            </a:r>
          </a:p>
          <a:p>
            <a:pPr marL="472950" lvl="1" indent="-285750">
              <a:buFont typeface="Arial" panose="020B0604020202020204" pitchFamily="34" charset="0"/>
              <a:buChar char="•"/>
            </a:pPr>
            <a:r>
              <a:rPr lang="en-GB" altLang="en-US" sz="1200" dirty="0">
                <a:solidFill>
                  <a:schemeClr val="tx1"/>
                </a:solidFill>
              </a:rPr>
              <a:t>Auditing of incremental </a:t>
            </a:r>
            <a:r>
              <a:rPr lang="en-GB" altLang="en-US" sz="1200" dirty="0" err="1">
                <a:solidFill>
                  <a:schemeClr val="tx1"/>
                </a:solidFill>
              </a:rPr>
              <a:t>eForm</a:t>
            </a:r>
            <a:r>
              <a:rPr lang="en-GB" altLang="en-US" sz="1200" dirty="0">
                <a:solidFill>
                  <a:schemeClr val="tx1"/>
                </a:solidFill>
              </a:rPr>
              <a:t> state transitions in both </a:t>
            </a:r>
            <a:r>
              <a:rPr lang="en-GB" altLang="en-US" sz="1200" dirty="0" err="1">
                <a:solidFill>
                  <a:schemeClr val="tx1"/>
                </a:solidFill>
              </a:rPr>
              <a:t>eForm</a:t>
            </a:r>
            <a:r>
              <a:rPr lang="en-GB" altLang="en-US" sz="1200" dirty="0">
                <a:solidFill>
                  <a:schemeClr val="tx1"/>
                </a:solidFill>
              </a:rPr>
              <a:t> design and runtime.</a:t>
            </a:r>
          </a:p>
          <a:p>
            <a:pPr marL="472950" lvl="1" indent="-285750">
              <a:buFont typeface="Arial" panose="020B0604020202020204" pitchFamily="34" charset="0"/>
              <a:buChar char="•"/>
            </a:pPr>
            <a:r>
              <a:rPr lang="en-GB" altLang="en-US" sz="1200" dirty="0">
                <a:solidFill>
                  <a:schemeClr val="tx1"/>
                </a:solidFill>
              </a:rPr>
              <a:t>Persistence of dynamic </a:t>
            </a:r>
            <a:r>
              <a:rPr lang="en-GB" altLang="en-US" sz="1200" dirty="0" err="1">
                <a:solidFill>
                  <a:schemeClr val="tx1"/>
                </a:solidFill>
              </a:rPr>
              <a:t>eForm</a:t>
            </a:r>
            <a:r>
              <a:rPr lang="en-GB" altLang="en-US" sz="1200" dirty="0">
                <a:solidFill>
                  <a:schemeClr val="tx1"/>
                </a:solidFill>
              </a:rPr>
              <a:t> meta/data models.</a:t>
            </a:r>
          </a:p>
          <a:p>
            <a:pPr marL="472950" lvl="1" indent="-285750">
              <a:buFont typeface="Arial" panose="020B0604020202020204" pitchFamily="34" charset="0"/>
              <a:buChar char="•"/>
            </a:pPr>
            <a:r>
              <a:rPr lang="en-GB" altLang="en-US" sz="1200" dirty="0">
                <a:solidFill>
                  <a:schemeClr val="tx1"/>
                </a:solidFill>
              </a:rPr>
              <a:t>Validation of state against the dynamic </a:t>
            </a:r>
            <a:r>
              <a:rPr lang="en-GB" altLang="en-US" sz="1200" dirty="0" err="1">
                <a:solidFill>
                  <a:schemeClr val="tx1"/>
                </a:solidFill>
              </a:rPr>
              <a:t>eForm</a:t>
            </a:r>
            <a:r>
              <a:rPr lang="en-GB" altLang="en-US" sz="1200" dirty="0">
                <a:solidFill>
                  <a:schemeClr val="tx1"/>
                </a:solidFill>
              </a:rPr>
              <a:t> meta model.</a:t>
            </a:r>
          </a:p>
          <a:p>
            <a:pPr marL="472950" lvl="1" indent="-285750">
              <a:buFont typeface="Arial" panose="020B0604020202020204" pitchFamily="34" charset="0"/>
              <a:buChar char="•"/>
            </a:pPr>
            <a:r>
              <a:rPr lang="en-GB" altLang="en-US" sz="1200" dirty="0">
                <a:solidFill>
                  <a:schemeClr val="tx1"/>
                </a:solidFill>
              </a:rPr>
              <a:t>Dynamic queries based on the </a:t>
            </a:r>
            <a:r>
              <a:rPr lang="en-GB" altLang="en-US" sz="1200" dirty="0" err="1">
                <a:solidFill>
                  <a:schemeClr val="tx1"/>
                </a:solidFill>
              </a:rPr>
              <a:t>eForm</a:t>
            </a:r>
            <a:r>
              <a:rPr lang="en-GB" altLang="en-US" sz="1200" dirty="0">
                <a:solidFill>
                  <a:schemeClr val="tx1"/>
                </a:solidFill>
              </a:rPr>
              <a:t> meta model.</a:t>
            </a:r>
          </a:p>
          <a:p>
            <a:pPr marL="472950" lvl="1" indent="-285750">
              <a:buFont typeface="Arial" panose="020B0604020202020204" pitchFamily="34" charset="0"/>
              <a:buChar char="•"/>
            </a:pPr>
            <a:r>
              <a:rPr lang="en-GB" altLang="en-US" sz="1200" dirty="0">
                <a:solidFill>
                  <a:schemeClr val="tx1"/>
                </a:solidFill>
              </a:rPr>
              <a:t>Dynamic indexes based on the </a:t>
            </a:r>
            <a:r>
              <a:rPr lang="en-GB" altLang="en-US" sz="1200" dirty="0" err="1">
                <a:solidFill>
                  <a:schemeClr val="tx1"/>
                </a:solidFill>
              </a:rPr>
              <a:t>eForm</a:t>
            </a:r>
            <a:r>
              <a:rPr lang="en-GB" altLang="en-US" sz="1200" dirty="0">
                <a:solidFill>
                  <a:schemeClr val="tx1"/>
                </a:solidFill>
              </a:rPr>
              <a:t> meta model.</a:t>
            </a:r>
          </a:p>
          <a:p>
            <a:pPr marL="472950" lvl="1" indent="-285750">
              <a:buFont typeface="Arial" panose="020B0604020202020204" pitchFamily="34" charset="0"/>
              <a:buChar char="•"/>
            </a:pPr>
            <a:r>
              <a:rPr lang="en-GB" altLang="en-US" sz="1200" dirty="0">
                <a:solidFill>
                  <a:schemeClr val="tx1"/>
                </a:solidFill>
              </a:rPr>
              <a:t>Dynamic event streams communicating </a:t>
            </a:r>
            <a:r>
              <a:rPr lang="en-GB" altLang="en-US" sz="1200" dirty="0" err="1">
                <a:solidFill>
                  <a:schemeClr val="tx1"/>
                </a:solidFill>
              </a:rPr>
              <a:t>eForm</a:t>
            </a:r>
            <a:r>
              <a:rPr lang="en-GB" altLang="en-US" sz="1200" dirty="0">
                <a:solidFill>
                  <a:schemeClr val="tx1"/>
                </a:solidFill>
              </a:rPr>
              <a:t> state transitions.</a:t>
            </a:r>
          </a:p>
          <a:p>
            <a:pPr marL="285750" lvl="1" indent="-285750">
              <a:spcBef>
                <a:spcPts val="700"/>
              </a:spcBef>
              <a:buFont typeface="Arial" panose="020B0604020202020204" pitchFamily="34" charset="0"/>
              <a:buChar char="•"/>
            </a:pPr>
            <a:r>
              <a:rPr lang="en-GB" dirty="0">
                <a:solidFill>
                  <a:schemeClr val="tx1"/>
                </a:solidFill>
              </a:rPr>
              <a:t>Key Form Definition Schema, Runtime Form Data, Rules and Event Store are key collections for the eForms schema.</a:t>
            </a:r>
          </a:p>
          <a:p>
            <a:pPr marL="285750" lvl="1" indent="-285750">
              <a:spcBef>
                <a:spcPts val="700"/>
              </a:spcBef>
              <a:buFont typeface="Arial" panose="020B0604020202020204" pitchFamily="34" charset="0"/>
              <a:buChar char="•"/>
            </a:pPr>
            <a:r>
              <a:rPr lang="en-GB" altLang="en-US" dirty="0">
                <a:solidFill>
                  <a:schemeClr val="tx1"/>
                </a:solidFill>
              </a:rPr>
              <a:t>The </a:t>
            </a:r>
            <a:r>
              <a:rPr lang="en-GB" altLang="en-US" dirty="0" err="1">
                <a:solidFill>
                  <a:schemeClr val="tx1"/>
                </a:solidFill>
              </a:rPr>
              <a:t>eforms</a:t>
            </a:r>
            <a:r>
              <a:rPr lang="en-GB" altLang="en-US" dirty="0">
                <a:solidFill>
                  <a:schemeClr val="tx1"/>
                </a:solidFill>
              </a:rPr>
              <a:t> will be capturing customer data in MongoDB. MongoDB is only a staging area and this data will be deleted as per retention requirements.</a:t>
            </a:r>
          </a:p>
          <a:p>
            <a:pPr marL="285750" lvl="1" indent="-285750">
              <a:spcBef>
                <a:spcPts val="700"/>
              </a:spcBef>
              <a:buFont typeface="Arial" panose="020B0604020202020204" pitchFamily="34" charset="0"/>
              <a:buChar char="•"/>
            </a:pPr>
            <a:r>
              <a:rPr lang="en-GB" altLang="en-US" dirty="0">
                <a:solidFill>
                  <a:schemeClr val="tx1"/>
                </a:solidFill>
              </a:rPr>
              <a:t>Data minimization principle will be followed while defining eForms templates.</a:t>
            </a:r>
          </a:p>
          <a:p>
            <a:endParaRPr lang="en-GB" dirty="0"/>
          </a:p>
          <a:p>
            <a:endParaRPr lang="en-GB" dirty="0"/>
          </a:p>
        </p:txBody>
      </p:sp>
      <p:sp>
        <p:nvSpPr>
          <p:cNvPr id="11" name="Slide Number Placeholder 2">
            <a:extLst>
              <a:ext uri="{FF2B5EF4-FFF2-40B4-BE49-F238E27FC236}">
                <a16:creationId xmlns:a16="http://schemas.microsoft.com/office/drawing/2014/main" id="{9D4A3A3F-0E19-A361-2992-D4AA431679A8}"/>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34</a:t>
            </a:fld>
            <a:endParaRPr lang="en-GB"/>
          </a:p>
        </p:txBody>
      </p:sp>
      <p:sp>
        <p:nvSpPr>
          <p:cNvPr id="12" name="Title 3">
            <a:extLst>
              <a:ext uri="{FF2B5EF4-FFF2-40B4-BE49-F238E27FC236}">
                <a16:creationId xmlns:a16="http://schemas.microsoft.com/office/drawing/2014/main" id="{FC0C60EF-59B5-5677-E6AE-577E8EA62C6F}"/>
              </a:ext>
            </a:extLst>
          </p:cNvPr>
          <p:cNvSpPr>
            <a:spLocks noGrp="1"/>
          </p:cNvSpPr>
          <p:nvPr>
            <p:ph type="title"/>
          </p:nvPr>
        </p:nvSpPr>
        <p:spPr>
          <a:xfrm>
            <a:off x="486000" y="495300"/>
            <a:ext cx="8568000" cy="536058"/>
          </a:xfrm>
        </p:spPr>
        <p:txBody>
          <a:bodyPr/>
          <a:lstStyle/>
          <a:p>
            <a:r>
              <a:rPr lang="en-GB" altLang="en-US" dirty="0"/>
              <a:t>Design: High Level Data Design</a:t>
            </a:r>
            <a:endParaRPr lang="en-GB" dirty="0"/>
          </a:p>
        </p:txBody>
      </p:sp>
    </p:spTree>
    <p:extLst>
      <p:ext uri="{BB962C8B-B14F-4D97-AF65-F5344CB8AC3E}">
        <p14:creationId xmlns:p14="http://schemas.microsoft.com/office/powerpoint/2010/main" val="1759744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5366B4-5717-4658-855E-81E2E665A465}"/>
              </a:ext>
            </a:extLst>
          </p:cNvPr>
          <p:cNvSpPr>
            <a:spLocks noGrp="1"/>
          </p:cNvSpPr>
          <p:nvPr>
            <p:ph type="sldNum" sz="quarter" idx="10"/>
          </p:nvPr>
        </p:nvSpPr>
        <p:spPr/>
        <p:txBody>
          <a:bodyPr/>
          <a:lstStyle/>
          <a:p>
            <a:fld id="{08BDDC8D-36E9-467E-8CF1-750845950A7F}" type="slidenum">
              <a:rPr lang="en-GB" smtClean="0"/>
              <a:pPr/>
              <a:t>35</a:t>
            </a:fld>
            <a:endParaRPr lang="en-GB"/>
          </a:p>
        </p:txBody>
      </p:sp>
      <p:sp>
        <p:nvSpPr>
          <p:cNvPr id="10" name="Content Placeholder 1">
            <a:extLst>
              <a:ext uri="{FF2B5EF4-FFF2-40B4-BE49-F238E27FC236}">
                <a16:creationId xmlns:a16="http://schemas.microsoft.com/office/drawing/2014/main" id="{0A95B2AC-F0DC-1E93-300A-4DDF51624829}"/>
              </a:ext>
            </a:extLst>
          </p:cNvPr>
          <p:cNvSpPr>
            <a:spLocks noGrp="1"/>
          </p:cNvSpPr>
          <p:nvPr>
            <p:ph sz="quarter" idx="11"/>
          </p:nvPr>
        </p:nvSpPr>
        <p:spPr>
          <a:xfrm>
            <a:off x="486000" y="1360967"/>
            <a:ext cx="9720000" cy="5704996"/>
          </a:xfrm>
        </p:spPr>
        <p:txBody>
          <a:bodyPr/>
          <a:lstStyle/>
          <a:p>
            <a:r>
              <a:rPr lang="en-GB" b="1" dirty="0"/>
              <a:t>Describe the Kafka Data Design for this Application</a:t>
            </a:r>
          </a:p>
          <a:p>
            <a:pPr marL="285750" indent="-285750">
              <a:buFont typeface="Arial" panose="020B0604020202020204" pitchFamily="34" charset="0"/>
              <a:buChar char="•"/>
            </a:pPr>
            <a:r>
              <a:rPr lang="en-GB" altLang="en-US" sz="1400" dirty="0">
                <a:solidFill>
                  <a:schemeClr val="tx1"/>
                </a:solidFill>
              </a:rPr>
              <a:t>This design inherits the central eform data design patterns which is </a:t>
            </a:r>
            <a:r>
              <a:rPr lang="en-GB" sz="1400" dirty="0">
                <a:solidFill>
                  <a:schemeClr val="tx1"/>
                </a:solidFill>
              </a:rPr>
              <a:t>implementation of the Mongo DB standard versioning </a:t>
            </a:r>
            <a:r>
              <a:rPr lang="en-GB" sz="1400" dirty="0">
                <a:solidFill>
                  <a:schemeClr val="tx1"/>
                </a:solidFill>
                <a:hlinkClick r:id="rId2">
                  <a:extLst>
                    <a:ext uri="{A12FA001-AC4F-418D-AE19-62706E023703}">
                      <ahyp:hlinkClr xmlns:ahyp="http://schemas.microsoft.com/office/drawing/2018/hyperlinkcolor" val="tx"/>
                    </a:ext>
                  </a:extLst>
                </a:hlinkClick>
              </a:rPr>
              <a:t>pattern</a:t>
            </a:r>
            <a:r>
              <a:rPr lang="en-GB" sz="1400" dirty="0">
                <a:solidFill>
                  <a:schemeClr val="tx1"/>
                </a:solidFill>
              </a:rPr>
              <a:t>. </a:t>
            </a:r>
            <a:endParaRPr lang="en-GB" altLang="en-US" sz="1400" dirty="0">
              <a:solidFill>
                <a:schemeClr val="tx1"/>
              </a:solidFill>
            </a:endParaRPr>
          </a:p>
          <a:p>
            <a:pPr marL="660150" lvl="3" indent="-285750">
              <a:spcBef>
                <a:spcPts val="700"/>
              </a:spcBef>
              <a:buFont typeface="Arial" panose="020B0604020202020204" pitchFamily="34" charset="0"/>
              <a:buChar char="•"/>
            </a:pPr>
            <a:r>
              <a:rPr lang="en-GB" dirty="0">
                <a:solidFill>
                  <a:schemeClr val="tx1"/>
                </a:solidFill>
              </a:rPr>
              <a:t>Submission of a new eform will place a new entry on the </a:t>
            </a:r>
            <a:r>
              <a:rPr lang="en-GB" dirty="0" err="1">
                <a:solidFill>
                  <a:schemeClr val="tx1"/>
                </a:solidFill>
              </a:rPr>
              <a:t>ongoDB</a:t>
            </a:r>
            <a:r>
              <a:rPr lang="en-GB" dirty="0">
                <a:solidFill>
                  <a:schemeClr val="tx1"/>
                </a:solidFill>
              </a:rPr>
              <a:t> event store.</a:t>
            </a:r>
          </a:p>
          <a:p>
            <a:pPr marL="660150" lvl="3" indent="-285750">
              <a:spcBef>
                <a:spcPts val="700"/>
              </a:spcBef>
              <a:buFont typeface="Arial" panose="020B0604020202020204" pitchFamily="34" charset="0"/>
              <a:buChar char="•"/>
            </a:pPr>
            <a:r>
              <a:rPr lang="en-GB" dirty="0">
                <a:solidFill>
                  <a:schemeClr val="tx1"/>
                </a:solidFill>
              </a:rPr>
              <a:t>The new submission will be picked up by the </a:t>
            </a:r>
            <a:r>
              <a:rPr lang="en-GB" dirty="0" err="1">
                <a:solidFill>
                  <a:schemeClr val="tx1"/>
                </a:solidFill>
              </a:rPr>
              <a:t>eforms</a:t>
            </a:r>
            <a:r>
              <a:rPr lang="en-GB" dirty="0">
                <a:solidFill>
                  <a:schemeClr val="tx1"/>
                </a:solidFill>
              </a:rPr>
              <a:t> Kafka Integration service and a new “lifecycle” event will be published.</a:t>
            </a:r>
          </a:p>
          <a:p>
            <a:pPr marL="660150" lvl="3" indent="-285750">
              <a:spcBef>
                <a:spcPts val="700"/>
              </a:spcBef>
              <a:buFont typeface="Arial" panose="020B0604020202020204" pitchFamily="34" charset="0"/>
              <a:buChar char="•"/>
            </a:pPr>
            <a:r>
              <a:rPr lang="en-GB" dirty="0">
                <a:solidFill>
                  <a:schemeClr val="tx1"/>
                </a:solidFill>
              </a:rPr>
              <a:t>This event payload will contain an eform submitted data with the reference number and type.</a:t>
            </a:r>
          </a:p>
          <a:p>
            <a:pPr marL="660150" lvl="3" indent="-285750">
              <a:spcBef>
                <a:spcPts val="700"/>
              </a:spcBef>
              <a:buFont typeface="Arial" panose="020B0604020202020204" pitchFamily="34" charset="0"/>
              <a:buChar char="•"/>
            </a:pPr>
            <a:r>
              <a:rPr lang="en-GB" dirty="0">
                <a:solidFill>
                  <a:schemeClr val="tx1"/>
                </a:solidFill>
              </a:rPr>
              <a:t>Using the Event Enrichment capability, the Kafka Integration Service will also obtain the form details required for the new business events, populate the full form payload and publish a new “business” event. No Retail specific transformation required – payload consists of raw form details.</a:t>
            </a:r>
          </a:p>
          <a:p>
            <a:pPr marL="660150" lvl="3" indent="-285750">
              <a:spcBef>
                <a:spcPts val="700"/>
              </a:spcBef>
              <a:buFont typeface="Arial" panose="020B0604020202020204" pitchFamily="34" charset="0"/>
              <a:buChar char="•"/>
            </a:pPr>
            <a:r>
              <a:rPr lang="en-GB" dirty="0">
                <a:solidFill>
                  <a:schemeClr val="tx1"/>
                </a:solidFill>
              </a:rPr>
              <a:t>Kafka will keep a register of which consumers have subscribed to which Topics.</a:t>
            </a:r>
          </a:p>
          <a:p>
            <a:pPr marL="285750" lvl="1" indent="-285750">
              <a:spcBef>
                <a:spcPts val="700"/>
              </a:spcBef>
              <a:buFont typeface="Arial" panose="020B0604020202020204" pitchFamily="34" charset="0"/>
              <a:buChar char="•"/>
            </a:pPr>
            <a:r>
              <a:rPr lang="en-GB" dirty="0">
                <a:solidFill>
                  <a:schemeClr val="tx1"/>
                </a:solidFill>
              </a:rPr>
              <a:t>Key Form Definition Schema, Runtime Form Data, Rules and Event Store are key collections for the eForms schema.</a:t>
            </a:r>
          </a:p>
          <a:p>
            <a:pPr marL="285750" lvl="1" indent="-285750">
              <a:spcBef>
                <a:spcPts val="700"/>
              </a:spcBef>
              <a:buFont typeface="Arial" panose="020B0604020202020204" pitchFamily="34" charset="0"/>
              <a:buChar char="•"/>
            </a:pPr>
            <a:r>
              <a:rPr lang="en-GB" altLang="en-US" dirty="0">
                <a:solidFill>
                  <a:schemeClr val="tx1"/>
                </a:solidFill>
              </a:rPr>
              <a:t>The </a:t>
            </a:r>
            <a:r>
              <a:rPr lang="en-GB" altLang="en-US" dirty="0" err="1">
                <a:solidFill>
                  <a:schemeClr val="tx1"/>
                </a:solidFill>
              </a:rPr>
              <a:t>eforms</a:t>
            </a:r>
            <a:r>
              <a:rPr lang="en-GB" altLang="en-US" dirty="0">
                <a:solidFill>
                  <a:schemeClr val="tx1"/>
                </a:solidFill>
              </a:rPr>
              <a:t> will be capturing customer data in MongoDB. MongoDB is only a staging area and this data will be deleted as per retention requirements.</a:t>
            </a:r>
          </a:p>
          <a:p>
            <a:pPr marL="285750" lvl="1" indent="-285750">
              <a:spcBef>
                <a:spcPts val="700"/>
              </a:spcBef>
              <a:buFont typeface="Arial" panose="020B0604020202020204" pitchFamily="34" charset="0"/>
              <a:buChar char="•"/>
            </a:pPr>
            <a:r>
              <a:rPr lang="en-GB" altLang="en-US" dirty="0">
                <a:solidFill>
                  <a:schemeClr val="tx1"/>
                </a:solidFill>
              </a:rPr>
              <a:t>Data minimization principle will be followed while defining eForms templates.</a:t>
            </a:r>
          </a:p>
          <a:p>
            <a:endParaRPr lang="en-GB" b="1" dirty="0"/>
          </a:p>
          <a:p>
            <a:r>
              <a:rPr lang="en-GB" b="1" dirty="0"/>
              <a:t>BCDM transformation</a:t>
            </a:r>
          </a:p>
          <a:p>
            <a:r>
              <a:rPr lang="en-GB" sz="1400" dirty="0">
                <a:solidFill>
                  <a:schemeClr val="tx1"/>
                </a:solidFill>
              </a:rPr>
              <a:t>It has been agreed that no transformation would be required, form data will be passed straight through from raw form content data to form lifecycle event topic.</a:t>
            </a:r>
          </a:p>
          <a:p>
            <a:pPr marL="285750" lvl="1" indent="-285750">
              <a:spcBef>
                <a:spcPts val="700"/>
              </a:spcBef>
              <a:buFont typeface="Arial" panose="020B0604020202020204" pitchFamily="34" charset="0"/>
              <a:buChar char="•"/>
            </a:pPr>
            <a:endParaRPr lang="en-GB" altLang="en-US" dirty="0">
              <a:solidFill>
                <a:schemeClr val="tx1"/>
              </a:solidFill>
            </a:endParaRPr>
          </a:p>
          <a:p>
            <a:endParaRPr lang="en-GB" dirty="0"/>
          </a:p>
          <a:p>
            <a:endParaRPr lang="en-GB" dirty="0"/>
          </a:p>
        </p:txBody>
      </p:sp>
      <p:sp>
        <p:nvSpPr>
          <p:cNvPr id="11" name="Slide Number Placeholder 2">
            <a:extLst>
              <a:ext uri="{FF2B5EF4-FFF2-40B4-BE49-F238E27FC236}">
                <a16:creationId xmlns:a16="http://schemas.microsoft.com/office/drawing/2014/main" id="{9D4A3A3F-0E19-A361-2992-D4AA431679A8}"/>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35</a:t>
            </a:fld>
            <a:endParaRPr lang="en-GB"/>
          </a:p>
        </p:txBody>
      </p:sp>
      <p:sp>
        <p:nvSpPr>
          <p:cNvPr id="12" name="Title 3">
            <a:extLst>
              <a:ext uri="{FF2B5EF4-FFF2-40B4-BE49-F238E27FC236}">
                <a16:creationId xmlns:a16="http://schemas.microsoft.com/office/drawing/2014/main" id="{FC0C60EF-59B5-5677-E6AE-577E8EA62C6F}"/>
              </a:ext>
            </a:extLst>
          </p:cNvPr>
          <p:cNvSpPr>
            <a:spLocks noGrp="1"/>
          </p:cNvSpPr>
          <p:nvPr>
            <p:ph type="title"/>
          </p:nvPr>
        </p:nvSpPr>
        <p:spPr>
          <a:xfrm>
            <a:off x="486000" y="495300"/>
            <a:ext cx="8568000" cy="536058"/>
          </a:xfrm>
        </p:spPr>
        <p:txBody>
          <a:bodyPr/>
          <a:lstStyle/>
          <a:p>
            <a:r>
              <a:rPr lang="en-GB" altLang="en-US" dirty="0"/>
              <a:t>Kafka Design: High Level Data Design</a:t>
            </a:r>
            <a:endParaRPr lang="en-GB" dirty="0"/>
          </a:p>
        </p:txBody>
      </p:sp>
    </p:spTree>
    <p:extLst>
      <p:ext uri="{BB962C8B-B14F-4D97-AF65-F5344CB8AC3E}">
        <p14:creationId xmlns:p14="http://schemas.microsoft.com/office/powerpoint/2010/main" val="3411791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5366B4-5717-4658-855E-81E2E665A465}"/>
              </a:ext>
            </a:extLst>
          </p:cNvPr>
          <p:cNvSpPr>
            <a:spLocks noGrp="1"/>
          </p:cNvSpPr>
          <p:nvPr>
            <p:ph type="sldNum" sz="quarter" idx="10"/>
          </p:nvPr>
        </p:nvSpPr>
        <p:spPr/>
        <p:txBody>
          <a:bodyPr/>
          <a:lstStyle/>
          <a:p>
            <a:fld id="{08BDDC8D-36E9-467E-8CF1-750845950A7F}" type="slidenum">
              <a:rPr lang="en-GB" smtClean="0"/>
              <a:pPr/>
              <a:t>36</a:t>
            </a:fld>
            <a:endParaRPr lang="en-GB"/>
          </a:p>
        </p:txBody>
      </p:sp>
      <p:sp>
        <p:nvSpPr>
          <p:cNvPr id="11" name="Slide Number Placeholder 2">
            <a:extLst>
              <a:ext uri="{FF2B5EF4-FFF2-40B4-BE49-F238E27FC236}">
                <a16:creationId xmlns:a16="http://schemas.microsoft.com/office/drawing/2014/main" id="{9D4A3A3F-0E19-A361-2992-D4AA431679A8}"/>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36</a:t>
            </a:fld>
            <a:endParaRPr lang="en-GB"/>
          </a:p>
        </p:txBody>
      </p:sp>
      <p:sp>
        <p:nvSpPr>
          <p:cNvPr id="12" name="Title 3">
            <a:extLst>
              <a:ext uri="{FF2B5EF4-FFF2-40B4-BE49-F238E27FC236}">
                <a16:creationId xmlns:a16="http://schemas.microsoft.com/office/drawing/2014/main" id="{FC0C60EF-59B5-5677-E6AE-577E8EA62C6F}"/>
              </a:ext>
            </a:extLst>
          </p:cNvPr>
          <p:cNvSpPr>
            <a:spLocks noGrp="1"/>
          </p:cNvSpPr>
          <p:nvPr>
            <p:ph type="title"/>
          </p:nvPr>
        </p:nvSpPr>
        <p:spPr>
          <a:xfrm>
            <a:off x="486000" y="495300"/>
            <a:ext cx="8568000" cy="536058"/>
          </a:xfrm>
        </p:spPr>
        <p:txBody>
          <a:bodyPr/>
          <a:lstStyle/>
          <a:p>
            <a:r>
              <a:rPr lang="en-GB" altLang="en-US" dirty="0"/>
              <a:t>Kafka Design: High Level Data Design</a:t>
            </a:r>
            <a:endParaRPr lang="en-GB" dirty="0"/>
          </a:p>
        </p:txBody>
      </p:sp>
      <p:sp>
        <p:nvSpPr>
          <p:cNvPr id="4" name="Content Placeholder 3">
            <a:extLst>
              <a:ext uri="{FF2B5EF4-FFF2-40B4-BE49-F238E27FC236}">
                <a16:creationId xmlns:a16="http://schemas.microsoft.com/office/drawing/2014/main" id="{455902DD-0C2E-1EA0-D800-5BFCF6C1D1E8}"/>
              </a:ext>
            </a:extLst>
          </p:cNvPr>
          <p:cNvSpPr txBox="1">
            <a:spLocks noGrp="1"/>
          </p:cNvSpPr>
          <p:nvPr>
            <p:ph sz="quarter" idx="11"/>
          </p:nvPr>
        </p:nvSpPr>
        <p:spPr>
          <a:xfrm>
            <a:off x="485775" y="1360488"/>
            <a:ext cx="3706143" cy="246221"/>
          </a:xfrm>
          <a:prstGeom prst="rect">
            <a:avLst/>
          </a:prstGeom>
          <a:noFill/>
        </p:spPr>
        <p:txBody>
          <a:bodyPr wrap="none" rtlCol="0">
            <a:spAutoFit/>
          </a:bodyPr>
          <a:lstStyle/>
          <a:p>
            <a:r>
              <a:rPr lang="en-GB" b="1" u="sng" dirty="0"/>
              <a:t>Form data stored in </a:t>
            </a:r>
            <a:r>
              <a:rPr lang="en-GB" b="1" u="sng" dirty="0" err="1"/>
              <a:t>eforms</a:t>
            </a:r>
            <a:r>
              <a:rPr lang="en-GB" b="1" u="sng" dirty="0"/>
              <a:t> database</a:t>
            </a:r>
          </a:p>
        </p:txBody>
      </p:sp>
      <p:pic>
        <p:nvPicPr>
          <p:cNvPr id="7" name="Picture 6">
            <a:extLst>
              <a:ext uri="{FF2B5EF4-FFF2-40B4-BE49-F238E27FC236}">
                <a16:creationId xmlns:a16="http://schemas.microsoft.com/office/drawing/2014/main" id="{E524B203-EDB1-EB99-73C5-3E0D9A60BC2F}"/>
              </a:ext>
            </a:extLst>
          </p:cNvPr>
          <p:cNvPicPr>
            <a:picLocks noChangeAspect="1"/>
          </p:cNvPicPr>
          <p:nvPr/>
        </p:nvPicPr>
        <p:blipFill>
          <a:blip r:embed="rId2"/>
          <a:stretch>
            <a:fillRect/>
          </a:stretch>
        </p:blipFill>
        <p:spPr>
          <a:xfrm>
            <a:off x="845890" y="1738551"/>
            <a:ext cx="5736833" cy="5017443"/>
          </a:xfrm>
          <a:prstGeom prst="rect">
            <a:avLst/>
          </a:prstGeom>
        </p:spPr>
      </p:pic>
    </p:spTree>
    <p:extLst>
      <p:ext uri="{BB962C8B-B14F-4D97-AF65-F5344CB8AC3E}">
        <p14:creationId xmlns:p14="http://schemas.microsoft.com/office/powerpoint/2010/main" val="301447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5366B4-5717-4658-855E-81E2E665A465}"/>
              </a:ext>
            </a:extLst>
          </p:cNvPr>
          <p:cNvSpPr>
            <a:spLocks noGrp="1"/>
          </p:cNvSpPr>
          <p:nvPr>
            <p:ph type="sldNum" sz="quarter" idx="10"/>
          </p:nvPr>
        </p:nvSpPr>
        <p:spPr/>
        <p:txBody>
          <a:bodyPr/>
          <a:lstStyle/>
          <a:p>
            <a:fld id="{08BDDC8D-36E9-467E-8CF1-750845950A7F}" type="slidenum">
              <a:rPr lang="en-GB" smtClean="0"/>
              <a:pPr/>
              <a:t>37</a:t>
            </a:fld>
            <a:endParaRPr lang="en-GB"/>
          </a:p>
        </p:txBody>
      </p:sp>
      <p:sp>
        <p:nvSpPr>
          <p:cNvPr id="11" name="Slide Number Placeholder 2">
            <a:extLst>
              <a:ext uri="{FF2B5EF4-FFF2-40B4-BE49-F238E27FC236}">
                <a16:creationId xmlns:a16="http://schemas.microsoft.com/office/drawing/2014/main" id="{9D4A3A3F-0E19-A361-2992-D4AA431679A8}"/>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37</a:t>
            </a:fld>
            <a:endParaRPr lang="en-GB"/>
          </a:p>
        </p:txBody>
      </p:sp>
      <p:sp>
        <p:nvSpPr>
          <p:cNvPr id="12" name="Title 3">
            <a:extLst>
              <a:ext uri="{FF2B5EF4-FFF2-40B4-BE49-F238E27FC236}">
                <a16:creationId xmlns:a16="http://schemas.microsoft.com/office/drawing/2014/main" id="{FC0C60EF-59B5-5677-E6AE-577E8EA62C6F}"/>
              </a:ext>
            </a:extLst>
          </p:cNvPr>
          <p:cNvSpPr>
            <a:spLocks noGrp="1"/>
          </p:cNvSpPr>
          <p:nvPr>
            <p:ph type="title"/>
          </p:nvPr>
        </p:nvSpPr>
        <p:spPr>
          <a:xfrm>
            <a:off x="486000" y="495300"/>
            <a:ext cx="8568000" cy="536058"/>
          </a:xfrm>
        </p:spPr>
        <p:txBody>
          <a:bodyPr/>
          <a:lstStyle/>
          <a:p>
            <a:r>
              <a:rPr lang="en-GB" altLang="en-US" dirty="0"/>
              <a:t>Kafka Design: High Level Data Design</a:t>
            </a:r>
            <a:endParaRPr lang="en-GB" dirty="0"/>
          </a:p>
        </p:txBody>
      </p:sp>
      <p:sp>
        <p:nvSpPr>
          <p:cNvPr id="4" name="Content Placeholder 3">
            <a:extLst>
              <a:ext uri="{FF2B5EF4-FFF2-40B4-BE49-F238E27FC236}">
                <a16:creationId xmlns:a16="http://schemas.microsoft.com/office/drawing/2014/main" id="{455902DD-0C2E-1EA0-D800-5BFCF6C1D1E8}"/>
              </a:ext>
            </a:extLst>
          </p:cNvPr>
          <p:cNvSpPr txBox="1">
            <a:spLocks noGrp="1"/>
          </p:cNvSpPr>
          <p:nvPr>
            <p:ph sz="quarter" idx="11"/>
          </p:nvPr>
        </p:nvSpPr>
        <p:spPr>
          <a:xfrm>
            <a:off x="485775" y="1360488"/>
            <a:ext cx="4557338" cy="246221"/>
          </a:xfrm>
          <a:prstGeom prst="rect">
            <a:avLst/>
          </a:prstGeom>
          <a:noFill/>
        </p:spPr>
        <p:txBody>
          <a:bodyPr wrap="none" rtlCol="0">
            <a:spAutoFit/>
          </a:bodyPr>
          <a:lstStyle/>
          <a:p>
            <a:r>
              <a:rPr lang="en-GB" b="1" u="sng" dirty="0"/>
              <a:t>Forms data published on </a:t>
            </a:r>
            <a:r>
              <a:rPr lang="en-GB" b="1" u="sng" dirty="0" err="1"/>
              <a:t>kafka</a:t>
            </a:r>
            <a:r>
              <a:rPr lang="en-GB" b="1" u="sng" dirty="0"/>
              <a:t> life cycle topic</a:t>
            </a:r>
          </a:p>
        </p:txBody>
      </p:sp>
      <p:pic>
        <p:nvPicPr>
          <p:cNvPr id="8" name="Picture 7">
            <a:extLst>
              <a:ext uri="{FF2B5EF4-FFF2-40B4-BE49-F238E27FC236}">
                <a16:creationId xmlns:a16="http://schemas.microsoft.com/office/drawing/2014/main" id="{9DF7EE1F-4D42-B108-CD7E-E3D0E9127A9B}"/>
              </a:ext>
            </a:extLst>
          </p:cNvPr>
          <p:cNvPicPr>
            <a:picLocks noChangeAspect="1"/>
          </p:cNvPicPr>
          <p:nvPr/>
        </p:nvPicPr>
        <p:blipFill>
          <a:blip r:embed="rId2"/>
          <a:stretch>
            <a:fillRect/>
          </a:stretch>
        </p:blipFill>
        <p:spPr>
          <a:xfrm>
            <a:off x="748145" y="1745673"/>
            <a:ext cx="8439470" cy="4775200"/>
          </a:xfrm>
          <a:prstGeom prst="rect">
            <a:avLst/>
          </a:prstGeom>
        </p:spPr>
      </p:pic>
    </p:spTree>
    <p:extLst>
      <p:ext uri="{BB962C8B-B14F-4D97-AF65-F5344CB8AC3E}">
        <p14:creationId xmlns:p14="http://schemas.microsoft.com/office/powerpoint/2010/main" val="3876395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A520F433-37DE-CA48-43AB-A3633C52CEE2}"/>
              </a:ext>
            </a:extLst>
          </p:cNvPr>
          <p:cNvSpPr>
            <a:spLocks noGrp="1"/>
          </p:cNvSpPr>
          <p:nvPr>
            <p:ph type="sldNum" sz="quarter" idx="10"/>
          </p:nvPr>
        </p:nvSpPr>
        <p:spPr>
          <a:xfrm>
            <a:off x="5913381" y="7154219"/>
            <a:ext cx="590696" cy="273873"/>
          </a:xfrm>
        </p:spPr>
        <p:txBody>
          <a:bodyPr/>
          <a:lstStyle/>
          <a:p>
            <a:fld id="{08BDDC8D-36E9-467E-8CF1-750845950A7F}" type="slidenum">
              <a:rPr lang="en-GB" smtClean="0"/>
              <a:pPr/>
              <a:t>38</a:t>
            </a:fld>
            <a:endParaRPr lang="en-GB"/>
          </a:p>
        </p:txBody>
      </p:sp>
      <p:pic>
        <p:nvPicPr>
          <p:cNvPr id="6" name="Graphic 4" descr="Send">
            <a:extLst>
              <a:ext uri="{FF2B5EF4-FFF2-40B4-BE49-F238E27FC236}">
                <a16:creationId xmlns:a16="http://schemas.microsoft.com/office/drawing/2014/main" id="{C1E2EC5C-D307-B96B-14E6-65A0744D6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4" descr="Send">
            <a:extLst>
              <a:ext uri="{FF2B5EF4-FFF2-40B4-BE49-F238E27FC236}">
                <a16:creationId xmlns:a16="http://schemas.microsoft.com/office/drawing/2014/main" id="{D01E3248-2664-7793-1D22-A97B1FF0E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36">
            <a:extLst>
              <a:ext uri="{FF2B5EF4-FFF2-40B4-BE49-F238E27FC236}">
                <a16:creationId xmlns:a16="http://schemas.microsoft.com/office/drawing/2014/main" id="{DD98696C-4E6C-3061-754F-28281EEABC23}"/>
              </a:ext>
            </a:extLst>
          </p:cNvPr>
          <p:cNvSpPr txBox="1">
            <a:spLocks/>
          </p:cNvSpPr>
          <p:nvPr/>
        </p:nvSpPr>
        <p:spPr bwMode="gray">
          <a:xfrm>
            <a:off x="533400" y="317490"/>
            <a:ext cx="8520600" cy="403594"/>
          </a:xfrm>
          <a:prstGeom prst="rect">
            <a:avLst/>
          </a:prstGeom>
        </p:spPr>
        <p:txBody>
          <a:bodyPr vert="horz" wrap="none" lIns="0" tIns="0" rIns="0" bIns="0" rtlCol="0" anchor="t">
            <a:noAutofit/>
          </a:bodyPr>
          <a:lstStyle>
            <a:lvl1pPr algn="l" defTabSz="1034701" rtl="0" eaLnBrk="1" latinLnBrk="0" hangingPunct="1">
              <a:lnSpc>
                <a:spcPct val="100000"/>
              </a:lnSpc>
              <a:spcBef>
                <a:spcPct val="0"/>
              </a:spcBef>
              <a:buNone/>
              <a:defRPr sz="2400" b="0" kern="1200" baseline="0">
                <a:solidFill>
                  <a:schemeClr val="tx2"/>
                </a:solidFill>
                <a:effectLst/>
                <a:latin typeface="RN House Sans Regular" panose="020B0504020203020204" pitchFamily="34" charset="0"/>
                <a:ea typeface="+mj-ea"/>
                <a:cs typeface="+mj-cs"/>
              </a:defRPr>
            </a:lvl1pPr>
          </a:lstStyle>
          <a:p>
            <a:endParaRPr lang="en-US" dirty="0">
              <a:highlight>
                <a:srgbClr val="FFFF00"/>
              </a:highlight>
            </a:endParaRPr>
          </a:p>
        </p:txBody>
      </p:sp>
      <p:sp>
        <p:nvSpPr>
          <p:cNvPr id="5" name="Rectangle 4">
            <a:extLst>
              <a:ext uri="{FF2B5EF4-FFF2-40B4-BE49-F238E27FC236}">
                <a16:creationId xmlns:a16="http://schemas.microsoft.com/office/drawing/2014/main" id="{DBFFF9A5-D87E-FC2D-B7E9-1FFE8A05AC82}"/>
              </a:ext>
            </a:extLst>
          </p:cNvPr>
          <p:cNvSpPr/>
          <p:nvPr/>
        </p:nvSpPr>
        <p:spPr>
          <a:xfrm>
            <a:off x="916131" y="1428999"/>
            <a:ext cx="963411" cy="4083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solidFill>
              </a:rPr>
              <a:t>Forms Runtime UI</a:t>
            </a:r>
            <a:endParaRPr lang="en-GB" sz="1100" dirty="0">
              <a:solidFill>
                <a:schemeClr val="tx1"/>
              </a:solidFill>
            </a:endParaRPr>
          </a:p>
        </p:txBody>
      </p:sp>
      <p:sp>
        <p:nvSpPr>
          <p:cNvPr id="9" name="Rectangle 8">
            <a:extLst>
              <a:ext uri="{FF2B5EF4-FFF2-40B4-BE49-F238E27FC236}">
                <a16:creationId xmlns:a16="http://schemas.microsoft.com/office/drawing/2014/main" id="{E7EB5F4A-4E79-E332-8315-435ED1B85847}"/>
              </a:ext>
            </a:extLst>
          </p:cNvPr>
          <p:cNvSpPr/>
          <p:nvPr/>
        </p:nvSpPr>
        <p:spPr>
          <a:xfrm>
            <a:off x="2031943" y="1428999"/>
            <a:ext cx="1288745" cy="4083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solidFill>
              </a:rPr>
              <a:t>Forms Runtime Service</a:t>
            </a:r>
            <a:endParaRPr lang="en-GB" sz="1100" dirty="0">
              <a:solidFill>
                <a:schemeClr val="tx1"/>
              </a:solidFill>
            </a:endParaRPr>
          </a:p>
        </p:txBody>
      </p:sp>
      <p:sp>
        <p:nvSpPr>
          <p:cNvPr id="10" name="Rectangle 9">
            <a:extLst>
              <a:ext uri="{FF2B5EF4-FFF2-40B4-BE49-F238E27FC236}">
                <a16:creationId xmlns:a16="http://schemas.microsoft.com/office/drawing/2014/main" id="{8B53FEA5-8D3B-FD24-C4AF-ECA00D065C4C}"/>
              </a:ext>
            </a:extLst>
          </p:cNvPr>
          <p:cNvSpPr/>
          <p:nvPr/>
        </p:nvSpPr>
        <p:spPr>
          <a:xfrm>
            <a:off x="3503223" y="1419184"/>
            <a:ext cx="1139956" cy="4083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solidFill>
              </a:rPr>
              <a:t>Rules Engine</a:t>
            </a:r>
            <a:endParaRPr lang="en-GB" sz="1100" dirty="0">
              <a:solidFill>
                <a:schemeClr val="tx1"/>
              </a:solidFill>
            </a:endParaRPr>
          </a:p>
        </p:txBody>
      </p:sp>
      <p:sp>
        <p:nvSpPr>
          <p:cNvPr id="11" name="Rectangle 10">
            <a:extLst>
              <a:ext uri="{FF2B5EF4-FFF2-40B4-BE49-F238E27FC236}">
                <a16:creationId xmlns:a16="http://schemas.microsoft.com/office/drawing/2014/main" id="{B7EDE046-320A-56DD-A3E3-9DB61C4CCE1B}"/>
              </a:ext>
            </a:extLst>
          </p:cNvPr>
          <p:cNvSpPr/>
          <p:nvPr/>
        </p:nvSpPr>
        <p:spPr>
          <a:xfrm>
            <a:off x="4833372" y="1401429"/>
            <a:ext cx="1573212" cy="416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00" dirty="0">
              <a:solidFill>
                <a:schemeClr val="tx1"/>
              </a:solidFill>
            </a:endParaRPr>
          </a:p>
          <a:p>
            <a:r>
              <a:rPr lang="en-IN" sz="1100" dirty="0">
                <a:solidFill>
                  <a:schemeClr val="tx1"/>
                </a:solidFill>
              </a:rPr>
              <a:t>Event Store Collection(Mongo Db)</a:t>
            </a:r>
            <a:endParaRPr lang="en-GB" sz="1100" dirty="0">
              <a:solidFill>
                <a:schemeClr val="tx1"/>
              </a:solidFill>
            </a:endParaRPr>
          </a:p>
          <a:p>
            <a:pPr algn="ctr"/>
            <a:endParaRPr lang="en-GB" sz="1100" dirty="0">
              <a:solidFill>
                <a:schemeClr val="tx1"/>
              </a:solidFill>
            </a:endParaRPr>
          </a:p>
        </p:txBody>
      </p:sp>
      <p:sp>
        <p:nvSpPr>
          <p:cNvPr id="12" name="Rectangle 11">
            <a:extLst>
              <a:ext uri="{FF2B5EF4-FFF2-40B4-BE49-F238E27FC236}">
                <a16:creationId xmlns:a16="http://schemas.microsoft.com/office/drawing/2014/main" id="{73116B24-0AA9-26AF-5A6C-F916C062A865}"/>
              </a:ext>
            </a:extLst>
          </p:cNvPr>
          <p:cNvSpPr/>
          <p:nvPr/>
        </p:nvSpPr>
        <p:spPr>
          <a:xfrm>
            <a:off x="6597191" y="1409949"/>
            <a:ext cx="1282810" cy="4083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solidFill>
              </a:rPr>
              <a:t>Kafka Integration Service</a:t>
            </a:r>
            <a:endParaRPr lang="en-GB" sz="1100" dirty="0">
              <a:solidFill>
                <a:schemeClr val="tx1"/>
              </a:solidFill>
            </a:endParaRPr>
          </a:p>
        </p:txBody>
      </p:sp>
      <p:sp>
        <p:nvSpPr>
          <p:cNvPr id="13" name="Rectangle 12">
            <a:extLst>
              <a:ext uri="{FF2B5EF4-FFF2-40B4-BE49-F238E27FC236}">
                <a16:creationId xmlns:a16="http://schemas.microsoft.com/office/drawing/2014/main" id="{9D017A83-BB4F-C964-9AF7-F907046246EC}"/>
              </a:ext>
            </a:extLst>
          </p:cNvPr>
          <p:cNvSpPr/>
          <p:nvPr/>
        </p:nvSpPr>
        <p:spPr>
          <a:xfrm>
            <a:off x="8152171" y="1401429"/>
            <a:ext cx="1144847" cy="4274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tx1"/>
                </a:solidFill>
              </a:rPr>
              <a:t>Form Life Cycle Topic</a:t>
            </a:r>
            <a:endParaRPr lang="en-GB" sz="1000" dirty="0">
              <a:solidFill>
                <a:schemeClr val="tx1"/>
              </a:solidFill>
            </a:endParaRPr>
          </a:p>
        </p:txBody>
      </p:sp>
      <p:sp>
        <p:nvSpPr>
          <p:cNvPr id="16" name="Rectangle 15">
            <a:extLst>
              <a:ext uri="{FF2B5EF4-FFF2-40B4-BE49-F238E27FC236}">
                <a16:creationId xmlns:a16="http://schemas.microsoft.com/office/drawing/2014/main" id="{424BE0D2-0BE2-218E-EC77-F2CB6D925B5B}"/>
              </a:ext>
            </a:extLst>
          </p:cNvPr>
          <p:cNvSpPr/>
          <p:nvPr/>
        </p:nvSpPr>
        <p:spPr>
          <a:xfrm>
            <a:off x="2442353" y="2152771"/>
            <a:ext cx="94693" cy="16601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618A2ADF-4F0E-4E32-0C33-67E754CC5C4B}"/>
              </a:ext>
            </a:extLst>
          </p:cNvPr>
          <p:cNvSpPr/>
          <p:nvPr/>
        </p:nvSpPr>
        <p:spPr>
          <a:xfrm>
            <a:off x="4123937" y="2389414"/>
            <a:ext cx="94693" cy="11008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E7EBA399-B4A2-B227-7C4E-1C01253AAC22}"/>
              </a:ext>
            </a:extLst>
          </p:cNvPr>
          <p:cNvSpPr/>
          <p:nvPr/>
        </p:nvSpPr>
        <p:spPr>
          <a:xfrm>
            <a:off x="4150566" y="5048344"/>
            <a:ext cx="94693" cy="11008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D16F6397-1C24-E873-C30B-C584CE32D9FE}"/>
              </a:ext>
            </a:extLst>
          </p:cNvPr>
          <p:cNvSpPr/>
          <p:nvPr/>
        </p:nvSpPr>
        <p:spPr>
          <a:xfrm>
            <a:off x="5652182" y="3857098"/>
            <a:ext cx="94693" cy="7612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2F00F401-85C9-51C4-5E39-C00F34E20906}"/>
              </a:ext>
            </a:extLst>
          </p:cNvPr>
          <p:cNvSpPr/>
          <p:nvPr/>
        </p:nvSpPr>
        <p:spPr>
          <a:xfrm>
            <a:off x="7176459" y="4478877"/>
            <a:ext cx="94693" cy="1909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F8471FA-F3CC-1805-E668-AA1D1DF5A5BD}"/>
              </a:ext>
            </a:extLst>
          </p:cNvPr>
          <p:cNvSpPr/>
          <p:nvPr/>
        </p:nvSpPr>
        <p:spPr>
          <a:xfrm>
            <a:off x="8659489" y="6102936"/>
            <a:ext cx="94693" cy="4971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Connector 23">
            <a:extLst>
              <a:ext uri="{FF2B5EF4-FFF2-40B4-BE49-F238E27FC236}">
                <a16:creationId xmlns:a16="http://schemas.microsoft.com/office/drawing/2014/main" id="{43C1432D-0DB1-2728-B173-2EEF37879BAD}"/>
              </a:ext>
            </a:extLst>
          </p:cNvPr>
          <p:cNvCxnSpPr>
            <a:cxnSpLocks/>
          </p:cNvCxnSpPr>
          <p:nvPr/>
        </p:nvCxnSpPr>
        <p:spPr>
          <a:xfrm>
            <a:off x="1263483" y="1837372"/>
            <a:ext cx="21808" cy="531091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42C6BA9-148A-AC36-9827-074BA0FC152B}"/>
              </a:ext>
            </a:extLst>
          </p:cNvPr>
          <p:cNvCxnSpPr>
            <a:endCxn id="16" idx="0"/>
          </p:cNvCxnSpPr>
          <p:nvPr/>
        </p:nvCxnSpPr>
        <p:spPr>
          <a:xfrm>
            <a:off x="1271976" y="2152771"/>
            <a:ext cx="12177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7D12371A-62FD-4623-944F-153E05DEAE41}"/>
              </a:ext>
            </a:extLst>
          </p:cNvPr>
          <p:cNvCxnSpPr>
            <a:cxnSpLocks/>
          </p:cNvCxnSpPr>
          <p:nvPr/>
        </p:nvCxnSpPr>
        <p:spPr>
          <a:xfrm flipH="1">
            <a:off x="1271976" y="3822420"/>
            <a:ext cx="1217724"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6072D8A-6CF5-6066-44A8-B4B585E3F266}"/>
              </a:ext>
            </a:extLst>
          </p:cNvPr>
          <p:cNvCxnSpPr>
            <a:cxnSpLocks/>
            <a:endCxn id="17" idx="0"/>
          </p:cNvCxnSpPr>
          <p:nvPr/>
        </p:nvCxnSpPr>
        <p:spPr>
          <a:xfrm>
            <a:off x="2537046" y="2389414"/>
            <a:ext cx="16342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C558BB46-918F-29BA-D3EC-317FD1541016}"/>
              </a:ext>
            </a:extLst>
          </p:cNvPr>
          <p:cNvCxnSpPr>
            <a:cxnSpLocks/>
            <a:stCxn id="17" idx="2"/>
          </p:cNvCxnSpPr>
          <p:nvPr/>
        </p:nvCxnSpPr>
        <p:spPr>
          <a:xfrm flipH="1">
            <a:off x="2537046" y="3490245"/>
            <a:ext cx="1634238"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BE17E77-CF17-0DF9-30A0-0C1489D490B5}"/>
              </a:ext>
            </a:extLst>
          </p:cNvPr>
          <p:cNvCxnSpPr>
            <a:cxnSpLocks/>
          </p:cNvCxnSpPr>
          <p:nvPr/>
        </p:nvCxnSpPr>
        <p:spPr>
          <a:xfrm>
            <a:off x="2449751" y="4038073"/>
            <a:ext cx="32497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75B5C0F-67A1-0ED1-6C32-D3C9FA709A78}"/>
              </a:ext>
            </a:extLst>
          </p:cNvPr>
          <p:cNvCxnSpPr>
            <a:cxnSpLocks/>
            <a:stCxn id="19" idx="2"/>
          </p:cNvCxnSpPr>
          <p:nvPr/>
        </p:nvCxnSpPr>
        <p:spPr>
          <a:xfrm>
            <a:off x="5699529" y="4618359"/>
            <a:ext cx="14769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C805B4D-4699-2B2C-2387-CD01C4FEB13A}"/>
              </a:ext>
            </a:extLst>
          </p:cNvPr>
          <p:cNvCxnSpPr>
            <a:cxnSpLocks/>
            <a:endCxn id="18" idx="0"/>
          </p:cNvCxnSpPr>
          <p:nvPr/>
        </p:nvCxnSpPr>
        <p:spPr>
          <a:xfrm flipH="1">
            <a:off x="4197913" y="5048344"/>
            <a:ext cx="29785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3E74A6A-D816-9D0D-9A9E-A171677C4BD2}"/>
              </a:ext>
            </a:extLst>
          </p:cNvPr>
          <p:cNvCxnSpPr>
            <a:cxnSpLocks/>
            <a:stCxn id="18" idx="2"/>
          </p:cNvCxnSpPr>
          <p:nvPr/>
        </p:nvCxnSpPr>
        <p:spPr>
          <a:xfrm>
            <a:off x="4197913" y="6149175"/>
            <a:ext cx="2978546"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06C050B-1C84-65CF-B79F-BEB81317AB0E}"/>
              </a:ext>
            </a:extLst>
          </p:cNvPr>
          <p:cNvCxnSpPr>
            <a:cxnSpLocks/>
            <a:stCxn id="20" idx="2"/>
          </p:cNvCxnSpPr>
          <p:nvPr/>
        </p:nvCxnSpPr>
        <p:spPr>
          <a:xfrm>
            <a:off x="7223806" y="6388686"/>
            <a:ext cx="14830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11465991-B059-1AEC-A095-18BC40CCCE60}"/>
              </a:ext>
            </a:extLst>
          </p:cNvPr>
          <p:cNvSpPr txBox="1"/>
          <p:nvPr/>
        </p:nvSpPr>
        <p:spPr>
          <a:xfrm>
            <a:off x="917479" y="2247745"/>
            <a:ext cx="2017805" cy="253916"/>
          </a:xfrm>
          <a:prstGeom prst="rect">
            <a:avLst/>
          </a:prstGeom>
          <a:noFill/>
        </p:spPr>
        <p:txBody>
          <a:bodyPr wrap="square" rtlCol="0">
            <a:spAutoFit/>
          </a:bodyPr>
          <a:lstStyle/>
          <a:p>
            <a:r>
              <a:rPr lang="en-IN" sz="1050" dirty="0"/>
              <a:t>form submitted</a:t>
            </a:r>
            <a:endParaRPr lang="en-GB" sz="1050" dirty="0"/>
          </a:p>
        </p:txBody>
      </p:sp>
      <p:sp>
        <p:nvSpPr>
          <p:cNvPr id="37" name="TextBox 36">
            <a:extLst>
              <a:ext uri="{FF2B5EF4-FFF2-40B4-BE49-F238E27FC236}">
                <a16:creationId xmlns:a16="http://schemas.microsoft.com/office/drawing/2014/main" id="{14A7FC1F-6365-250D-467E-4844CB9EAA3D}"/>
              </a:ext>
            </a:extLst>
          </p:cNvPr>
          <p:cNvSpPr txBox="1"/>
          <p:nvPr/>
        </p:nvSpPr>
        <p:spPr>
          <a:xfrm>
            <a:off x="1475419" y="3843246"/>
            <a:ext cx="1136347" cy="253916"/>
          </a:xfrm>
          <a:prstGeom prst="rect">
            <a:avLst/>
          </a:prstGeom>
          <a:noFill/>
        </p:spPr>
        <p:txBody>
          <a:bodyPr wrap="square" rtlCol="0">
            <a:spAutoFit/>
          </a:bodyPr>
          <a:lstStyle/>
          <a:p>
            <a:r>
              <a:rPr lang="en-IN" sz="1050" dirty="0"/>
              <a:t> form ID</a:t>
            </a:r>
            <a:endParaRPr lang="en-GB" sz="1050" dirty="0"/>
          </a:p>
        </p:txBody>
      </p:sp>
      <p:sp>
        <p:nvSpPr>
          <p:cNvPr id="38" name="TextBox 37">
            <a:extLst>
              <a:ext uri="{FF2B5EF4-FFF2-40B4-BE49-F238E27FC236}">
                <a16:creationId xmlns:a16="http://schemas.microsoft.com/office/drawing/2014/main" id="{CF757357-51C0-DBFB-A0E2-33AAE2F9F0A3}"/>
              </a:ext>
            </a:extLst>
          </p:cNvPr>
          <p:cNvSpPr txBox="1"/>
          <p:nvPr/>
        </p:nvSpPr>
        <p:spPr>
          <a:xfrm>
            <a:off x="2595482" y="2098605"/>
            <a:ext cx="1591598" cy="577081"/>
          </a:xfrm>
          <a:prstGeom prst="rect">
            <a:avLst/>
          </a:prstGeom>
          <a:noFill/>
        </p:spPr>
        <p:txBody>
          <a:bodyPr wrap="square" rtlCol="0">
            <a:spAutoFit/>
          </a:bodyPr>
          <a:lstStyle/>
          <a:p>
            <a:r>
              <a:rPr lang="en-IN" sz="1050" dirty="0"/>
              <a:t>Run Event Enrichment Rules</a:t>
            </a:r>
            <a:endParaRPr lang="en-GB" sz="1050" dirty="0"/>
          </a:p>
          <a:p>
            <a:endParaRPr lang="en-GB" sz="1050" dirty="0"/>
          </a:p>
        </p:txBody>
      </p:sp>
      <p:sp>
        <p:nvSpPr>
          <p:cNvPr id="39" name="TextBox 38">
            <a:extLst>
              <a:ext uri="{FF2B5EF4-FFF2-40B4-BE49-F238E27FC236}">
                <a16:creationId xmlns:a16="http://schemas.microsoft.com/office/drawing/2014/main" id="{FF13BBD1-74DD-EB96-C069-01358423AFCC}"/>
              </a:ext>
            </a:extLst>
          </p:cNvPr>
          <p:cNvSpPr txBox="1"/>
          <p:nvPr/>
        </p:nvSpPr>
        <p:spPr>
          <a:xfrm>
            <a:off x="2704245" y="3301082"/>
            <a:ext cx="1700080" cy="253916"/>
          </a:xfrm>
          <a:prstGeom prst="rect">
            <a:avLst/>
          </a:prstGeom>
          <a:noFill/>
        </p:spPr>
        <p:txBody>
          <a:bodyPr wrap="square" rtlCol="0">
            <a:spAutoFit/>
          </a:bodyPr>
          <a:lstStyle/>
          <a:p>
            <a:r>
              <a:rPr lang="en-IN" sz="1050" dirty="0"/>
              <a:t> fields To Add To Event</a:t>
            </a:r>
            <a:endParaRPr lang="en-GB" sz="1050" dirty="0"/>
          </a:p>
        </p:txBody>
      </p:sp>
      <p:sp>
        <p:nvSpPr>
          <p:cNvPr id="40" name="TextBox 39">
            <a:extLst>
              <a:ext uri="{FF2B5EF4-FFF2-40B4-BE49-F238E27FC236}">
                <a16:creationId xmlns:a16="http://schemas.microsoft.com/office/drawing/2014/main" id="{8BE4DEC6-5378-1BB4-5890-D3C27A06A7C8}"/>
              </a:ext>
            </a:extLst>
          </p:cNvPr>
          <p:cNvSpPr txBox="1"/>
          <p:nvPr/>
        </p:nvSpPr>
        <p:spPr>
          <a:xfrm>
            <a:off x="2701467" y="3678435"/>
            <a:ext cx="1811045" cy="577081"/>
          </a:xfrm>
          <a:prstGeom prst="rect">
            <a:avLst/>
          </a:prstGeom>
          <a:noFill/>
        </p:spPr>
        <p:txBody>
          <a:bodyPr wrap="square" rtlCol="0">
            <a:spAutoFit/>
          </a:bodyPr>
          <a:lstStyle/>
          <a:p>
            <a:r>
              <a:rPr lang="en-IN" sz="1050" dirty="0"/>
              <a:t>Create Form lifecycle  Submitted Event</a:t>
            </a:r>
            <a:endParaRPr lang="en-GB" sz="1050" dirty="0"/>
          </a:p>
          <a:p>
            <a:endParaRPr lang="en-GB" sz="1050" dirty="0"/>
          </a:p>
        </p:txBody>
      </p:sp>
      <p:sp>
        <p:nvSpPr>
          <p:cNvPr id="41" name="TextBox 40">
            <a:extLst>
              <a:ext uri="{FF2B5EF4-FFF2-40B4-BE49-F238E27FC236}">
                <a16:creationId xmlns:a16="http://schemas.microsoft.com/office/drawing/2014/main" id="{2C82B818-4EB0-5C0B-EFAE-0C4660460F05}"/>
              </a:ext>
            </a:extLst>
          </p:cNvPr>
          <p:cNvSpPr txBox="1"/>
          <p:nvPr/>
        </p:nvSpPr>
        <p:spPr>
          <a:xfrm>
            <a:off x="5937947" y="4435257"/>
            <a:ext cx="1791048" cy="577081"/>
          </a:xfrm>
          <a:prstGeom prst="rect">
            <a:avLst/>
          </a:prstGeom>
          <a:noFill/>
        </p:spPr>
        <p:txBody>
          <a:bodyPr wrap="square" rtlCol="0">
            <a:spAutoFit/>
          </a:bodyPr>
          <a:lstStyle/>
          <a:p>
            <a:r>
              <a:rPr lang="en-IN" sz="1050" dirty="0"/>
              <a:t>change stream event subscription</a:t>
            </a:r>
            <a:endParaRPr lang="en-GB" sz="1050" dirty="0"/>
          </a:p>
          <a:p>
            <a:endParaRPr lang="en-GB" sz="1050" dirty="0"/>
          </a:p>
        </p:txBody>
      </p:sp>
      <p:sp>
        <p:nvSpPr>
          <p:cNvPr id="42" name="TextBox 41">
            <a:extLst>
              <a:ext uri="{FF2B5EF4-FFF2-40B4-BE49-F238E27FC236}">
                <a16:creationId xmlns:a16="http://schemas.microsoft.com/office/drawing/2014/main" id="{406E8CAB-57FF-442B-0AA5-D95506F88938}"/>
              </a:ext>
            </a:extLst>
          </p:cNvPr>
          <p:cNvSpPr txBox="1"/>
          <p:nvPr/>
        </p:nvSpPr>
        <p:spPr>
          <a:xfrm>
            <a:off x="4628481" y="4888423"/>
            <a:ext cx="2152467" cy="415498"/>
          </a:xfrm>
          <a:prstGeom prst="rect">
            <a:avLst/>
          </a:prstGeom>
          <a:noFill/>
        </p:spPr>
        <p:txBody>
          <a:bodyPr wrap="square" rtlCol="0">
            <a:spAutoFit/>
          </a:bodyPr>
          <a:lstStyle/>
          <a:p>
            <a:r>
              <a:rPr lang="en-IN" sz="1050" dirty="0"/>
              <a:t>Run Kafka Topic Partition Rules</a:t>
            </a:r>
            <a:endParaRPr lang="en-GB" sz="1050" dirty="0"/>
          </a:p>
          <a:p>
            <a:endParaRPr lang="en-GB" sz="1050" dirty="0"/>
          </a:p>
        </p:txBody>
      </p:sp>
      <p:sp>
        <p:nvSpPr>
          <p:cNvPr id="43" name="TextBox 42">
            <a:extLst>
              <a:ext uri="{FF2B5EF4-FFF2-40B4-BE49-F238E27FC236}">
                <a16:creationId xmlns:a16="http://schemas.microsoft.com/office/drawing/2014/main" id="{83DA3662-ABB1-BEAC-A878-252F4F7F7685}"/>
              </a:ext>
            </a:extLst>
          </p:cNvPr>
          <p:cNvSpPr txBox="1"/>
          <p:nvPr/>
        </p:nvSpPr>
        <p:spPr>
          <a:xfrm>
            <a:off x="4663889" y="5987721"/>
            <a:ext cx="1846374" cy="415498"/>
          </a:xfrm>
          <a:prstGeom prst="rect">
            <a:avLst/>
          </a:prstGeom>
          <a:noFill/>
        </p:spPr>
        <p:txBody>
          <a:bodyPr wrap="square" rtlCol="0">
            <a:spAutoFit/>
          </a:bodyPr>
          <a:lstStyle/>
          <a:p>
            <a:r>
              <a:rPr lang="en-IN" sz="1050" dirty="0"/>
              <a:t>Topic Name and Partition Id</a:t>
            </a:r>
            <a:endParaRPr lang="en-GB" sz="1050" dirty="0"/>
          </a:p>
          <a:p>
            <a:endParaRPr lang="en-GB" sz="1050" dirty="0"/>
          </a:p>
        </p:txBody>
      </p:sp>
      <p:sp>
        <p:nvSpPr>
          <p:cNvPr id="44" name="TextBox 43">
            <a:extLst>
              <a:ext uri="{FF2B5EF4-FFF2-40B4-BE49-F238E27FC236}">
                <a16:creationId xmlns:a16="http://schemas.microsoft.com/office/drawing/2014/main" id="{8582779A-0246-446C-E6BC-7BBF4A65FFA9}"/>
              </a:ext>
            </a:extLst>
          </p:cNvPr>
          <p:cNvSpPr txBox="1"/>
          <p:nvPr/>
        </p:nvSpPr>
        <p:spPr>
          <a:xfrm>
            <a:off x="7425680" y="5766187"/>
            <a:ext cx="1509199" cy="738664"/>
          </a:xfrm>
          <a:prstGeom prst="rect">
            <a:avLst/>
          </a:prstGeom>
          <a:noFill/>
        </p:spPr>
        <p:txBody>
          <a:bodyPr wrap="square" rtlCol="0">
            <a:spAutoFit/>
          </a:bodyPr>
          <a:lstStyle/>
          <a:p>
            <a:r>
              <a:rPr lang="en-IN" sz="1050" dirty="0"/>
              <a:t>Publish UUID &amp; forms data on Form life cycle event</a:t>
            </a:r>
            <a:endParaRPr lang="en-GB" sz="1050" dirty="0"/>
          </a:p>
          <a:p>
            <a:endParaRPr lang="en-GB" sz="1050" dirty="0"/>
          </a:p>
        </p:txBody>
      </p:sp>
      <p:sp>
        <p:nvSpPr>
          <p:cNvPr id="46" name="TextBox 45">
            <a:extLst>
              <a:ext uri="{FF2B5EF4-FFF2-40B4-BE49-F238E27FC236}">
                <a16:creationId xmlns:a16="http://schemas.microsoft.com/office/drawing/2014/main" id="{DBE2CD15-1EDE-42AA-2783-1D0422C8CC52}"/>
              </a:ext>
            </a:extLst>
          </p:cNvPr>
          <p:cNvSpPr txBox="1"/>
          <p:nvPr/>
        </p:nvSpPr>
        <p:spPr>
          <a:xfrm>
            <a:off x="4931612" y="6383113"/>
            <a:ext cx="1624614" cy="253916"/>
          </a:xfrm>
          <a:prstGeom prst="rect">
            <a:avLst/>
          </a:prstGeom>
          <a:noFill/>
        </p:spPr>
        <p:txBody>
          <a:bodyPr wrap="square" rtlCol="0">
            <a:spAutoFit/>
          </a:bodyPr>
          <a:lstStyle/>
          <a:p>
            <a:r>
              <a:rPr lang="en-IN" sz="1050" dirty="0"/>
              <a:t>           </a:t>
            </a:r>
            <a:endParaRPr lang="en-GB" sz="1050" dirty="0"/>
          </a:p>
        </p:txBody>
      </p:sp>
      <p:sp>
        <p:nvSpPr>
          <p:cNvPr id="48" name="TextBox 47">
            <a:extLst>
              <a:ext uri="{FF2B5EF4-FFF2-40B4-BE49-F238E27FC236}">
                <a16:creationId xmlns:a16="http://schemas.microsoft.com/office/drawing/2014/main" id="{1A3E078E-5211-2F7E-E988-52C22C51B71B}"/>
              </a:ext>
            </a:extLst>
          </p:cNvPr>
          <p:cNvSpPr txBox="1"/>
          <p:nvPr/>
        </p:nvSpPr>
        <p:spPr>
          <a:xfrm>
            <a:off x="4306677" y="2127234"/>
            <a:ext cx="1781460" cy="1546577"/>
          </a:xfrm>
          <a:prstGeom prst="rect">
            <a:avLst/>
          </a:prstGeom>
          <a:noFill/>
        </p:spPr>
        <p:txBody>
          <a:bodyPr wrap="square" rtlCol="0">
            <a:spAutoFit/>
          </a:bodyPr>
          <a:lstStyle/>
          <a:p>
            <a:r>
              <a:rPr lang="en-IN" sz="1050" dirty="0"/>
              <a:t>The event enrichment rules allow forms to be configured to add specific additional data(Domain Event Name) from either the form definition or the submitted form data to the published event body.</a:t>
            </a:r>
            <a:endParaRPr lang="en-GB" sz="1050" dirty="0"/>
          </a:p>
          <a:p>
            <a:endParaRPr lang="en-GB" sz="1050" dirty="0"/>
          </a:p>
        </p:txBody>
      </p:sp>
      <p:sp>
        <p:nvSpPr>
          <p:cNvPr id="49" name="TextBox 48">
            <a:extLst>
              <a:ext uri="{FF2B5EF4-FFF2-40B4-BE49-F238E27FC236}">
                <a16:creationId xmlns:a16="http://schemas.microsoft.com/office/drawing/2014/main" id="{2DF61498-E609-0272-74C9-BC2A40EFA414}"/>
              </a:ext>
            </a:extLst>
          </p:cNvPr>
          <p:cNvSpPr txBox="1"/>
          <p:nvPr/>
        </p:nvSpPr>
        <p:spPr>
          <a:xfrm>
            <a:off x="2463065" y="5040125"/>
            <a:ext cx="1811045" cy="1546577"/>
          </a:xfrm>
          <a:prstGeom prst="rect">
            <a:avLst/>
          </a:prstGeom>
          <a:noFill/>
        </p:spPr>
        <p:txBody>
          <a:bodyPr wrap="square" rtlCol="0">
            <a:spAutoFit/>
          </a:bodyPr>
          <a:lstStyle/>
          <a:p>
            <a:r>
              <a:rPr lang="en-IN" sz="1050" dirty="0"/>
              <a:t>Additional rules are available to determine which Kafka topic and partition to publish the event based on the contents of the received events. This includes any additional data added by the event enrichment rules.</a:t>
            </a:r>
            <a:endParaRPr lang="en-GB" sz="1050" dirty="0"/>
          </a:p>
          <a:p>
            <a:endParaRPr lang="en-GB" sz="1050" dirty="0"/>
          </a:p>
        </p:txBody>
      </p:sp>
      <p:cxnSp>
        <p:nvCxnSpPr>
          <p:cNvPr id="50" name="Straight Connector 49">
            <a:extLst>
              <a:ext uri="{FF2B5EF4-FFF2-40B4-BE49-F238E27FC236}">
                <a16:creationId xmlns:a16="http://schemas.microsoft.com/office/drawing/2014/main" id="{61B99D4A-3D41-40F0-2600-11D1855563D5}"/>
              </a:ext>
            </a:extLst>
          </p:cNvPr>
          <p:cNvCxnSpPr>
            <a:cxnSpLocks/>
          </p:cNvCxnSpPr>
          <p:nvPr/>
        </p:nvCxnSpPr>
        <p:spPr>
          <a:xfrm>
            <a:off x="2500789" y="1837372"/>
            <a:ext cx="0" cy="31539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C0DC51E1-CAB5-1D59-3F0B-55AF27DF5618}"/>
              </a:ext>
            </a:extLst>
          </p:cNvPr>
          <p:cNvCxnSpPr>
            <a:cxnSpLocks/>
          </p:cNvCxnSpPr>
          <p:nvPr/>
        </p:nvCxnSpPr>
        <p:spPr>
          <a:xfrm flipH="1">
            <a:off x="2435750" y="3808183"/>
            <a:ext cx="35456" cy="341914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17DBC484-8B51-6E6B-A208-14270DF4AAEB}"/>
              </a:ext>
            </a:extLst>
          </p:cNvPr>
          <p:cNvCxnSpPr>
            <a:cxnSpLocks/>
            <a:endCxn id="38" idx="3"/>
          </p:cNvCxnSpPr>
          <p:nvPr/>
        </p:nvCxnSpPr>
        <p:spPr>
          <a:xfrm>
            <a:off x="4187080" y="1837372"/>
            <a:ext cx="0" cy="54977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3B1DD71C-8747-B3C0-83D5-3E57BB16F482}"/>
              </a:ext>
            </a:extLst>
          </p:cNvPr>
          <p:cNvCxnSpPr>
            <a:cxnSpLocks/>
          </p:cNvCxnSpPr>
          <p:nvPr/>
        </p:nvCxnSpPr>
        <p:spPr>
          <a:xfrm>
            <a:off x="4203369" y="3498464"/>
            <a:ext cx="33474" cy="147951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E0296727-D992-3987-8EA6-89C85626CEF1}"/>
              </a:ext>
            </a:extLst>
          </p:cNvPr>
          <p:cNvCxnSpPr>
            <a:cxnSpLocks/>
            <a:stCxn id="18" idx="2"/>
          </p:cNvCxnSpPr>
          <p:nvPr/>
        </p:nvCxnSpPr>
        <p:spPr>
          <a:xfrm>
            <a:off x="4197913" y="6149175"/>
            <a:ext cx="0" cy="115811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6B09CC97-D922-03B8-C392-2ADEC584EF95}"/>
              </a:ext>
            </a:extLst>
          </p:cNvPr>
          <p:cNvCxnSpPr>
            <a:cxnSpLocks/>
            <a:endCxn id="19" idx="0"/>
          </p:cNvCxnSpPr>
          <p:nvPr/>
        </p:nvCxnSpPr>
        <p:spPr>
          <a:xfrm flipH="1">
            <a:off x="5699529" y="1837372"/>
            <a:ext cx="15535" cy="201972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68C33F94-76C5-EAF4-50CF-6EFA39388FEE}"/>
              </a:ext>
            </a:extLst>
          </p:cNvPr>
          <p:cNvCxnSpPr>
            <a:cxnSpLocks/>
            <a:stCxn id="19" idx="2"/>
          </p:cNvCxnSpPr>
          <p:nvPr/>
        </p:nvCxnSpPr>
        <p:spPr>
          <a:xfrm>
            <a:off x="5699529" y="4618359"/>
            <a:ext cx="15535" cy="268893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69820428-9A66-C70B-71A6-66D9CAB88776}"/>
              </a:ext>
            </a:extLst>
          </p:cNvPr>
          <p:cNvCxnSpPr>
            <a:cxnSpLocks/>
            <a:stCxn id="12" idx="2"/>
          </p:cNvCxnSpPr>
          <p:nvPr/>
        </p:nvCxnSpPr>
        <p:spPr>
          <a:xfrm>
            <a:off x="7238596" y="1818322"/>
            <a:ext cx="0" cy="26605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5D58025E-727E-221C-7984-89B879AE3601}"/>
              </a:ext>
            </a:extLst>
          </p:cNvPr>
          <p:cNvCxnSpPr>
            <a:cxnSpLocks/>
            <a:stCxn id="20" idx="2"/>
          </p:cNvCxnSpPr>
          <p:nvPr/>
        </p:nvCxnSpPr>
        <p:spPr>
          <a:xfrm>
            <a:off x="7223806" y="6388686"/>
            <a:ext cx="23483" cy="91860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A9244A6E-E06B-822C-15F1-F8C727564627}"/>
              </a:ext>
            </a:extLst>
          </p:cNvPr>
          <p:cNvCxnSpPr>
            <a:cxnSpLocks/>
            <a:stCxn id="13" idx="2"/>
          </p:cNvCxnSpPr>
          <p:nvPr/>
        </p:nvCxnSpPr>
        <p:spPr>
          <a:xfrm flipH="1">
            <a:off x="8715735" y="1828853"/>
            <a:ext cx="8860" cy="421668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2101C29D-B2ED-D40D-B3E6-60AE05580477}"/>
              </a:ext>
            </a:extLst>
          </p:cNvPr>
          <p:cNvCxnSpPr>
            <a:cxnSpLocks/>
          </p:cNvCxnSpPr>
          <p:nvPr/>
        </p:nvCxnSpPr>
        <p:spPr>
          <a:xfrm flipH="1">
            <a:off x="8715735" y="6631888"/>
            <a:ext cx="165" cy="67540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9" name="Title 3">
            <a:extLst>
              <a:ext uri="{FF2B5EF4-FFF2-40B4-BE49-F238E27FC236}">
                <a16:creationId xmlns:a16="http://schemas.microsoft.com/office/drawing/2014/main" id="{46C67519-E5A6-5818-500B-92005B961F36}"/>
              </a:ext>
            </a:extLst>
          </p:cNvPr>
          <p:cNvSpPr>
            <a:spLocks noGrp="1"/>
          </p:cNvSpPr>
          <p:nvPr>
            <p:ph type="title"/>
          </p:nvPr>
        </p:nvSpPr>
        <p:spPr>
          <a:xfrm>
            <a:off x="486000" y="399378"/>
            <a:ext cx="8568000" cy="481793"/>
          </a:xfrm>
        </p:spPr>
        <p:txBody>
          <a:bodyPr/>
          <a:lstStyle/>
          <a:p>
            <a:r>
              <a:rPr lang="en-IN" sz="2400" b="1" dirty="0"/>
              <a:t> Kafka Event Distribution- Sequence Diagram</a:t>
            </a:r>
            <a:endParaRPr lang="en-GB" dirty="0"/>
          </a:p>
        </p:txBody>
      </p:sp>
    </p:spTree>
    <p:extLst>
      <p:ext uri="{BB962C8B-B14F-4D97-AF65-F5344CB8AC3E}">
        <p14:creationId xmlns:p14="http://schemas.microsoft.com/office/powerpoint/2010/main" val="2816906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5366B4-5717-4658-855E-81E2E665A465}"/>
              </a:ext>
            </a:extLst>
          </p:cNvPr>
          <p:cNvSpPr>
            <a:spLocks noGrp="1"/>
          </p:cNvSpPr>
          <p:nvPr>
            <p:ph type="sldNum" sz="quarter" idx="10"/>
          </p:nvPr>
        </p:nvSpPr>
        <p:spPr/>
        <p:txBody>
          <a:bodyPr/>
          <a:lstStyle/>
          <a:p>
            <a:fld id="{08BDDC8D-36E9-467E-8CF1-750845950A7F}" type="slidenum">
              <a:rPr lang="en-GB" smtClean="0"/>
              <a:pPr/>
              <a:t>39</a:t>
            </a:fld>
            <a:endParaRPr lang="en-GB"/>
          </a:p>
        </p:txBody>
      </p:sp>
      <p:sp>
        <p:nvSpPr>
          <p:cNvPr id="10" name="Content Placeholder 1">
            <a:extLst>
              <a:ext uri="{FF2B5EF4-FFF2-40B4-BE49-F238E27FC236}">
                <a16:creationId xmlns:a16="http://schemas.microsoft.com/office/drawing/2014/main" id="{D496BA9E-895E-E18B-F1FD-1387E3C0DBDA}"/>
              </a:ext>
            </a:extLst>
          </p:cNvPr>
          <p:cNvSpPr>
            <a:spLocks noGrp="1"/>
          </p:cNvSpPr>
          <p:nvPr>
            <p:ph sz="quarter" idx="11"/>
          </p:nvPr>
        </p:nvSpPr>
        <p:spPr>
          <a:xfrm>
            <a:off x="486000" y="1360967"/>
            <a:ext cx="9720000" cy="5704996"/>
          </a:xfrm>
        </p:spPr>
        <p:txBody>
          <a:bodyPr/>
          <a:lstStyle/>
          <a:p>
            <a:r>
              <a:rPr lang="en-GB" sz="1100" dirty="0"/>
              <a:t>Many applications maintain data stores that retain data, and any that do must include processing that periodically deletes any data that’s reached its retention period. </a:t>
            </a:r>
          </a:p>
          <a:p>
            <a:r>
              <a:rPr lang="en-GB" sz="1100" dirty="0"/>
              <a:t>Applications that don’t retain data (i.e. whose data stores don't retain old copies of data or records) don’t need to have a data or record retention solution.</a:t>
            </a:r>
          </a:p>
          <a:p>
            <a:endParaRPr lang="en-GB" sz="1100" dirty="0"/>
          </a:p>
          <a:p>
            <a:r>
              <a:rPr lang="en-GB" sz="1100" dirty="0"/>
              <a:t>The Privacy Change Portfolio Programme (formerly the GDPR Programme) defined three types of data retention processes:</a:t>
            </a:r>
          </a:p>
          <a:p>
            <a:pPr marL="228600" indent="-228600">
              <a:buFont typeface="Arial" panose="020B0604020202020204" pitchFamily="34" charset="0"/>
              <a:buChar char="•"/>
            </a:pPr>
            <a:r>
              <a:rPr lang="en-GB" sz="1100" dirty="0"/>
              <a:t>Housekeeping – Data that isn’t part of a business record must be deleted at the end of an agreed flat retention period. No deletion audits need to be kept.</a:t>
            </a:r>
          </a:p>
          <a:p>
            <a:pPr marL="228600" indent="-228600">
              <a:buFont typeface="Arial" panose="020B0604020202020204" pitchFamily="34" charset="0"/>
              <a:buChar char="•"/>
            </a:pPr>
            <a:r>
              <a:rPr lang="en-GB" sz="1100" dirty="0"/>
              <a:t>Local Retention – Data that’s part of a business record, but which doesn’t need centralised Destruction Hold Order* (DHO) or End of Business Relationship* (EBR) checking must be deleted by the application at the end of a Record Retention Schedule (RRS)-defined retention period. A Business Record Manager </a:t>
            </a:r>
            <a:r>
              <a:rPr lang="en-GB" sz="1100" dirty="0">
                <a:hlinkClick r:id="rId2">
                  <a:extLst>
                    <a:ext uri="{A12FA001-AC4F-418D-AE19-62706E023703}">
                      <ahyp:hlinkClr xmlns:ahyp="http://schemas.microsoft.com/office/drawing/2018/hyperlinkcolor" val="tx"/>
                    </a:ext>
                  </a:extLst>
                </a:hlinkClick>
              </a:rPr>
              <a:t>Business Records Contacts</a:t>
            </a:r>
            <a:r>
              <a:rPr lang="en-GB" sz="1100" dirty="0"/>
              <a:t> will help decide what Record Class from the RRS the data belongs to – and that Record Class will define the retention period to be used. The design should consider how the application will cope with updates to the RRS, as retention periods do change occasionally. Local deletion audits must be kept.</a:t>
            </a:r>
          </a:p>
          <a:p>
            <a:pPr marL="228600" indent="-228600">
              <a:buFont typeface="Arial" panose="020B0604020202020204" pitchFamily="34" charset="0"/>
              <a:buChar char="•"/>
            </a:pPr>
            <a:r>
              <a:rPr lang="en-GB" sz="1100" dirty="0"/>
              <a:t>Information Policy Management (IPM) Retention - Data that’s part of a business record and which needs centralised DHO or EBR checking should be deleted via IPM-managed retention processing. IPM complies with the Bank’s Managing Records policies and rules, and also performs fully defensible auditing of all record deletion, so exceptions to IPM use should be discussed with the IPM CoE Front Door Team. </a:t>
            </a:r>
          </a:p>
          <a:p>
            <a:endParaRPr lang="en-GB" sz="1100" dirty="0"/>
          </a:p>
          <a:p>
            <a:r>
              <a:rPr lang="en-GB" sz="1100" dirty="0"/>
              <a:t>The IPM CoE Front Door Team can provide assistance and contacts to help decide which retention process should apply for an application. Details can be found here: </a:t>
            </a:r>
            <a:r>
              <a:rPr lang="en-GB" sz="1100" dirty="0">
                <a:hlinkClick r:id="rId3">
                  <a:extLst>
                    <a:ext uri="{A12FA001-AC4F-418D-AE19-62706E023703}">
                      <ahyp:hlinkClr xmlns:ahyp="http://schemas.microsoft.com/office/drawing/2018/hyperlinkcolor" val="tx"/>
                    </a:ext>
                  </a:extLst>
                </a:hlinkClick>
              </a:rPr>
              <a:t>Information Policy Management</a:t>
            </a:r>
            <a:r>
              <a:rPr lang="en-GB" sz="1100" dirty="0"/>
              <a:t>.</a:t>
            </a:r>
          </a:p>
          <a:p>
            <a:endParaRPr lang="en-GB" sz="1100" dirty="0"/>
          </a:p>
          <a:p>
            <a:r>
              <a:rPr lang="en-GB" sz="1100" dirty="0"/>
              <a:t>* DHO – Destruction Hold Orders are lists of customers or accounts whose records must not be deleted because of ongoing complaints or investigations. Application designs that need DHO processing will be advised of how the DHO data should be retrieved. It's not possible to know whether data that isn't currently the subject of a DHO will need centralised DHO processing in future, so the DHO aspect of choosing Local Retention or IPM Retention will rely on the Business Record Manager or data owner's best guess of future DHO requirements.</a:t>
            </a:r>
          </a:p>
          <a:p>
            <a:r>
              <a:rPr lang="en-GB" sz="1100" dirty="0"/>
              <a:t>* EBR – Some business records cannot be deleted until the customer to whom those records relate has reached the end of their business relationship with the Bank, i.e. has no further contractual products or relationships with the Bank. Individual Applications are usually unable to determine this from data they hold. The IPM deletion control process has an EBR validation capability which can ensure records for a customer with multiple products or activities are retained until the retention period following the end of their business relationship with the Bank has expired.</a:t>
            </a:r>
          </a:p>
        </p:txBody>
      </p:sp>
      <p:sp>
        <p:nvSpPr>
          <p:cNvPr id="11" name="Slide Number Placeholder 2">
            <a:extLst>
              <a:ext uri="{FF2B5EF4-FFF2-40B4-BE49-F238E27FC236}">
                <a16:creationId xmlns:a16="http://schemas.microsoft.com/office/drawing/2014/main" id="{2F842EB1-DC87-A904-76C9-A6C134871E21}"/>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39</a:t>
            </a:fld>
            <a:endParaRPr lang="en-GB"/>
          </a:p>
        </p:txBody>
      </p:sp>
      <p:sp>
        <p:nvSpPr>
          <p:cNvPr id="12" name="Title 3">
            <a:extLst>
              <a:ext uri="{FF2B5EF4-FFF2-40B4-BE49-F238E27FC236}">
                <a16:creationId xmlns:a16="http://schemas.microsoft.com/office/drawing/2014/main" id="{1D9F552C-35C1-8A24-064D-738BFF9DE35C}"/>
              </a:ext>
            </a:extLst>
          </p:cNvPr>
          <p:cNvSpPr>
            <a:spLocks noGrp="1"/>
          </p:cNvSpPr>
          <p:nvPr>
            <p:ph type="title"/>
          </p:nvPr>
        </p:nvSpPr>
        <p:spPr>
          <a:xfrm>
            <a:off x="486000" y="495300"/>
            <a:ext cx="8568000" cy="536058"/>
          </a:xfrm>
        </p:spPr>
        <p:txBody>
          <a:bodyPr/>
          <a:lstStyle/>
          <a:p>
            <a:r>
              <a:rPr lang="en-GB" altLang="en-US" dirty="0"/>
              <a:t>Design: High Level Data or Record Retention Design </a:t>
            </a:r>
            <a:endParaRPr lang="en-GB" dirty="0"/>
          </a:p>
        </p:txBody>
      </p:sp>
    </p:spTree>
    <p:extLst>
      <p:ext uri="{BB962C8B-B14F-4D97-AF65-F5344CB8AC3E}">
        <p14:creationId xmlns:p14="http://schemas.microsoft.com/office/powerpoint/2010/main" val="3464895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E7DDA09-D1C7-4E22-95AF-220A89A39120}"/>
              </a:ext>
            </a:extLst>
          </p:cNvPr>
          <p:cNvSpPr>
            <a:spLocks noGrp="1"/>
          </p:cNvSpPr>
          <p:nvPr>
            <p:ph sz="quarter" idx="11"/>
          </p:nvPr>
        </p:nvSpPr>
        <p:spPr>
          <a:xfrm>
            <a:off x="486000" y="1446028"/>
            <a:ext cx="9720000" cy="212652"/>
          </a:xfrm>
        </p:spPr>
        <p:txBody>
          <a:bodyPr/>
          <a:lstStyle/>
          <a:p>
            <a:r>
              <a:rPr lang="en-GB" sz="1200" b="1" dirty="0"/>
              <a:t>Domain Technology Roadmap</a:t>
            </a:r>
          </a:p>
        </p:txBody>
      </p:sp>
      <p:sp>
        <p:nvSpPr>
          <p:cNvPr id="2" name="Slide Number Placeholder 1">
            <a:extLst>
              <a:ext uri="{FF2B5EF4-FFF2-40B4-BE49-F238E27FC236}">
                <a16:creationId xmlns:a16="http://schemas.microsoft.com/office/drawing/2014/main" id="{FB4C85BB-BB3D-471C-AE1A-2D6EBCE79984}"/>
              </a:ext>
            </a:extLst>
          </p:cNvPr>
          <p:cNvSpPr>
            <a:spLocks noGrp="1"/>
          </p:cNvSpPr>
          <p:nvPr>
            <p:ph type="sldNum" sz="quarter" idx="10"/>
          </p:nvPr>
        </p:nvSpPr>
        <p:spPr>
          <a:xfrm>
            <a:off x="5054400" y="7364620"/>
            <a:ext cx="590696" cy="273873"/>
          </a:xfrm>
        </p:spPr>
        <p:txBody>
          <a:bodyPr/>
          <a:lstStyle/>
          <a:p>
            <a:fld id="{08BDDC8D-36E9-467E-8CF1-750845950A7F}" type="slidenum">
              <a:rPr lang="en-GB" noProof="0" smtClean="0"/>
              <a:pPr/>
              <a:t>4</a:t>
            </a:fld>
            <a:endParaRPr lang="en-GB" noProof="0" dirty="0"/>
          </a:p>
        </p:txBody>
      </p:sp>
      <p:sp>
        <p:nvSpPr>
          <p:cNvPr id="3" name="Title 2">
            <a:extLst>
              <a:ext uri="{FF2B5EF4-FFF2-40B4-BE49-F238E27FC236}">
                <a16:creationId xmlns:a16="http://schemas.microsoft.com/office/drawing/2014/main" id="{43BD81FB-E31C-4598-85A6-D0DF9573F0EA}"/>
              </a:ext>
            </a:extLst>
          </p:cNvPr>
          <p:cNvSpPr>
            <a:spLocks noGrp="1"/>
          </p:cNvSpPr>
          <p:nvPr>
            <p:ph type="title"/>
          </p:nvPr>
        </p:nvSpPr>
        <p:spPr/>
        <p:txBody>
          <a:bodyPr/>
          <a:lstStyle/>
          <a:p>
            <a:r>
              <a:rPr lang="en-GB" altLang="en-US" dirty="0"/>
              <a:t>Governance History</a:t>
            </a:r>
            <a:endParaRPr lang="en-GB" dirty="0"/>
          </a:p>
        </p:txBody>
      </p:sp>
      <p:graphicFrame>
        <p:nvGraphicFramePr>
          <p:cNvPr id="4" name="Table 3">
            <a:extLst>
              <a:ext uri="{FF2B5EF4-FFF2-40B4-BE49-F238E27FC236}">
                <a16:creationId xmlns:a16="http://schemas.microsoft.com/office/drawing/2014/main" id="{8FF1F3D5-6E72-48D4-9370-FAD64E21BFBA}"/>
              </a:ext>
            </a:extLst>
          </p:cNvPr>
          <p:cNvGraphicFramePr>
            <a:graphicFrameLocks noGrp="1"/>
          </p:cNvGraphicFramePr>
          <p:nvPr>
            <p:extLst>
              <p:ext uri="{D42A27DB-BD31-4B8C-83A1-F6EECF244321}">
                <p14:modId xmlns:p14="http://schemas.microsoft.com/office/powerpoint/2010/main" val="941137190"/>
              </p:ext>
            </p:extLst>
          </p:nvPr>
        </p:nvGraphicFramePr>
        <p:xfrm>
          <a:off x="485775" y="1723142"/>
          <a:ext cx="9445625" cy="1371372"/>
        </p:xfrm>
        <a:graphic>
          <a:graphicData uri="http://schemas.openxmlformats.org/drawingml/2006/table">
            <a:tbl>
              <a:tblPr firstRow="1" bandRow="1">
                <a:tableStyleId>{5C22544A-7EE6-4342-B048-85BDC9FD1C3A}</a:tableStyleId>
              </a:tblPr>
              <a:tblGrid>
                <a:gridCol w="1008504">
                  <a:extLst>
                    <a:ext uri="{9D8B030D-6E8A-4147-A177-3AD203B41FA5}">
                      <a16:colId xmlns:a16="http://schemas.microsoft.com/office/drawing/2014/main" val="4246436999"/>
                    </a:ext>
                  </a:extLst>
                </a:gridCol>
                <a:gridCol w="1767026">
                  <a:extLst>
                    <a:ext uri="{9D8B030D-6E8A-4147-A177-3AD203B41FA5}">
                      <a16:colId xmlns:a16="http://schemas.microsoft.com/office/drawing/2014/main" val="36412773"/>
                    </a:ext>
                  </a:extLst>
                </a:gridCol>
                <a:gridCol w="1467713">
                  <a:extLst>
                    <a:ext uri="{9D8B030D-6E8A-4147-A177-3AD203B41FA5}">
                      <a16:colId xmlns:a16="http://schemas.microsoft.com/office/drawing/2014/main" val="3026873643"/>
                    </a:ext>
                  </a:extLst>
                </a:gridCol>
                <a:gridCol w="1608975">
                  <a:extLst>
                    <a:ext uri="{9D8B030D-6E8A-4147-A177-3AD203B41FA5}">
                      <a16:colId xmlns:a16="http://schemas.microsoft.com/office/drawing/2014/main" val="2032922214"/>
                    </a:ext>
                  </a:extLst>
                </a:gridCol>
                <a:gridCol w="3593407">
                  <a:extLst>
                    <a:ext uri="{9D8B030D-6E8A-4147-A177-3AD203B41FA5}">
                      <a16:colId xmlns:a16="http://schemas.microsoft.com/office/drawing/2014/main" val="3576781426"/>
                    </a:ext>
                  </a:extLst>
                </a:gridCol>
              </a:tblGrid>
              <a:tr h="313611">
                <a:tc>
                  <a:txBody>
                    <a:bodyPr/>
                    <a:lstStyle/>
                    <a:p>
                      <a:pPr algn="ctr"/>
                      <a:r>
                        <a:rPr lang="en-GB" sz="1200" dirty="0">
                          <a:solidFill>
                            <a:schemeClr val="bg1">
                              <a:lumMod val="95000"/>
                            </a:schemeClr>
                          </a:solidFill>
                          <a:latin typeface="RN House Sans Regular" panose="020B0504020203020204" pitchFamily="34" charset="0"/>
                        </a:rPr>
                        <a:t>Version</a:t>
                      </a:r>
                    </a:p>
                  </a:txBody>
                  <a:tcPr marT="45682" marB="45682"/>
                </a:tc>
                <a:tc>
                  <a:txBody>
                    <a:bodyPr/>
                    <a:lstStyle/>
                    <a:p>
                      <a:pPr algn="ctr"/>
                      <a:r>
                        <a:rPr lang="en-GB" sz="1200" dirty="0">
                          <a:solidFill>
                            <a:schemeClr val="bg1">
                              <a:lumMod val="95000"/>
                            </a:schemeClr>
                          </a:solidFill>
                          <a:latin typeface="RN House Sans Regular" panose="020B0504020203020204" pitchFamily="34" charset="0"/>
                        </a:rPr>
                        <a:t>Board</a:t>
                      </a:r>
                    </a:p>
                  </a:txBody>
                  <a:tcPr marT="45682" marB="45682"/>
                </a:tc>
                <a:tc>
                  <a:txBody>
                    <a:bodyPr/>
                    <a:lstStyle/>
                    <a:p>
                      <a:pPr algn="ctr"/>
                      <a:r>
                        <a:rPr lang="en-GB" sz="1200" dirty="0">
                          <a:solidFill>
                            <a:schemeClr val="bg1">
                              <a:lumMod val="95000"/>
                            </a:schemeClr>
                          </a:solidFill>
                          <a:latin typeface="RN House Sans Regular" panose="020B0504020203020204" pitchFamily="34" charset="0"/>
                        </a:rPr>
                        <a:t>Decision or N/A</a:t>
                      </a:r>
                    </a:p>
                  </a:txBody>
                  <a:tcPr marT="45682" marB="45682"/>
                </a:tc>
                <a:tc>
                  <a:txBody>
                    <a:bodyPr/>
                    <a:lstStyle/>
                    <a:p>
                      <a:pPr algn="ctr"/>
                      <a:r>
                        <a:rPr lang="en-GB" sz="1200" dirty="0">
                          <a:solidFill>
                            <a:schemeClr val="bg1">
                              <a:lumMod val="95000"/>
                            </a:schemeClr>
                          </a:solidFill>
                          <a:latin typeface="RN House Sans Regular" panose="020B0504020203020204" pitchFamily="34" charset="0"/>
                        </a:rPr>
                        <a:t>Date</a:t>
                      </a:r>
                    </a:p>
                  </a:txBody>
                  <a:tcPr marT="45682" marB="45682"/>
                </a:tc>
                <a:tc>
                  <a:txBody>
                    <a:bodyPr/>
                    <a:lstStyle/>
                    <a:p>
                      <a:pPr algn="ctr"/>
                      <a:r>
                        <a:rPr lang="en-GB" sz="1200" dirty="0">
                          <a:solidFill>
                            <a:schemeClr val="bg1">
                              <a:lumMod val="95000"/>
                            </a:schemeClr>
                          </a:solidFill>
                          <a:latin typeface="RN House Sans Regular" panose="020B0504020203020204" pitchFamily="34" charset="0"/>
                        </a:rPr>
                        <a:t>Link to meeting minutes, Changes, Issues and</a:t>
                      </a:r>
                      <a:r>
                        <a:rPr lang="en-GB" sz="1200" baseline="0" dirty="0">
                          <a:solidFill>
                            <a:schemeClr val="bg1">
                              <a:lumMod val="95000"/>
                            </a:schemeClr>
                          </a:solidFill>
                          <a:latin typeface="RN House Sans Regular" panose="020B0504020203020204" pitchFamily="34" charset="0"/>
                        </a:rPr>
                        <a:t> Actions summary</a:t>
                      </a:r>
                      <a:endParaRPr lang="en-GB" sz="1200" dirty="0">
                        <a:solidFill>
                          <a:schemeClr val="bg1">
                            <a:lumMod val="95000"/>
                          </a:schemeClr>
                        </a:solidFill>
                        <a:latin typeface="RN House Sans Regular" panose="020B0504020203020204" pitchFamily="34" charset="0"/>
                      </a:endParaRPr>
                    </a:p>
                  </a:txBody>
                  <a:tcPr marT="45682" marB="45682"/>
                </a:tc>
                <a:extLst>
                  <a:ext uri="{0D108BD9-81ED-4DB2-BD59-A6C34878D82A}">
                    <a16:rowId xmlns:a16="http://schemas.microsoft.com/office/drawing/2014/main" val="611502978"/>
                  </a:ext>
                </a:extLst>
              </a:tr>
              <a:tr h="300476">
                <a:tc>
                  <a:txBody>
                    <a:bodyPr/>
                    <a:lstStyle/>
                    <a:p>
                      <a:endParaRPr lang="en-GB" sz="1200" dirty="0">
                        <a:latin typeface="RN House Sans Regular" panose="020B0504020203020204" pitchFamily="34" charset="0"/>
                      </a:endParaRPr>
                    </a:p>
                  </a:txBody>
                  <a:tcPr marT="45682" marB="45682"/>
                </a:tc>
                <a:tc>
                  <a:txBody>
                    <a:bodyPr/>
                    <a:lstStyle/>
                    <a:p>
                      <a:r>
                        <a:rPr lang="en-GB" sz="1200" dirty="0">
                          <a:latin typeface="RN House Sans Regular" panose="020B0504020203020204" pitchFamily="34" charset="0"/>
                        </a:rPr>
                        <a:t>TDA</a:t>
                      </a:r>
                    </a:p>
                  </a:txBody>
                  <a:tcPr marT="45682" marB="45682"/>
                </a:tc>
                <a:tc>
                  <a:txBody>
                    <a:bodyPr/>
                    <a:lstStyle/>
                    <a:p>
                      <a:endParaRPr lang="en-GB" sz="1200" dirty="0">
                        <a:latin typeface="RN House Sans Regular" panose="020B0504020203020204" pitchFamily="34" charset="0"/>
                      </a:endParaRPr>
                    </a:p>
                  </a:txBody>
                  <a:tcPr marT="45682" marB="45682"/>
                </a:tc>
                <a:tc>
                  <a:txBody>
                    <a:bodyPr/>
                    <a:lstStyle/>
                    <a:p>
                      <a:endParaRPr lang="en-GB" sz="1200" dirty="0">
                        <a:latin typeface="RN House Sans Regular" panose="020B0504020203020204" pitchFamily="34" charset="0"/>
                      </a:endParaRPr>
                    </a:p>
                  </a:txBody>
                  <a:tcPr marT="45682" marB="45682"/>
                </a:tc>
                <a:tc>
                  <a:txBody>
                    <a:bodyPr/>
                    <a:lstStyle/>
                    <a:p>
                      <a:r>
                        <a:rPr lang="en-GB" sz="1200" dirty="0">
                          <a:latin typeface="RN House Sans Regular" panose="020B0504020203020204" pitchFamily="34" charset="0"/>
                        </a:rPr>
                        <a:t>Populate as much useful and relevant information as possible</a:t>
                      </a:r>
                    </a:p>
                  </a:txBody>
                  <a:tcPr marT="45682" marB="45682"/>
                </a:tc>
                <a:extLst>
                  <a:ext uri="{0D108BD9-81ED-4DB2-BD59-A6C34878D82A}">
                    <a16:rowId xmlns:a16="http://schemas.microsoft.com/office/drawing/2014/main" val="926461397"/>
                  </a:ext>
                </a:extLst>
              </a:tr>
              <a:tr h="325712">
                <a:tc>
                  <a:txBody>
                    <a:bodyPr/>
                    <a:lstStyle/>
                    <a:p>
                      <a:endParaRPr lang="en-GB" sz="1200" dirty="0">
                        <a:latin typeface="RN House Sans Regular" panose="020B0504020203020204" pitchFamily="34" charset="0"/>
                      </a:endParaRPr>
                    </a:p>
                  </a:txBody>
                  <a:tcPr marT="45682" marB="45682"/>
                </a:tc>
                <a:tc>
                  <a:txBody>
                    <a:bodyPr/>
                    <a:lstStyle/>
                    <a:p>
                      <a:r>
                        <a:rPr lang="en-GB" sz="1200" dirty="0">
                          <a:latin typeface="RN House Sans Regular" panose="020B0504020203020204" pitchFamily="34" charset="0"/>
                        </a:rPr>
                        <a:t>ARM</a:t>
                      </a:r>
                    </a:p>
                  </a:txBody>
                  <a:tcPr marT="45682" marB="45682"/>
                </a:tc>
                <a:tc>
                  <a:txBody>
                    <a:bodyPr/>
                    <a:lstStyle/>
                    <a:p>
                      <a:endParaRPr lang="en-GB" sz="1200" dirty="0">
                        <a:latin typeface="RN House Sans Regular" panose="020B0504020203020204" pitchFamily="34" charset="0"/>
                      </a:endParaRPr>
                    </a:p>
                  </a:txBody>
                  <a:tcPr marT="45682" marB="45682"/>
                </a:tc>
                <a:tc>
                  <a:txBody>
                    <a:bodyPr/>
                    <a:lstStyle/>
                    <a:p>
                      <a:endParaRPr lang="en-GB" sz="1200" dirty="0">
                        <a:latin typeface="RN House Sans Regular" panose="020B0504020203020204" pitchFamily="34" charset="0"/>
                      </a:endParaRPr>
                    </a:p>
                  </a:txBody>
                  <a:tcPr marT="45682" marB="45682"/>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200" dirty="0">
                          <a:latin typeface="RN House Sans Regular" panose="020B0504020203020204" pitchFamily="34" charset="0"/>
                        </a:rPr>
                        <a:t>Populate as much useful and relevant information as possible</a:t>
                      </a:r>
                    </a:p>
                  </a:txBody>
                  <a:tcPr marT="45682" marB="45682"/>
                </a:tc>
                <a:extLst>
                  <a:ext uri="{0D108BD9-81ED-4DB2-BD59-A6C34878D82A}">
                    <a16:rowId xmlns:a16="http://schemas.microsoft.com/office/drawing/2014/main" val="507817331"/>
                  </a:ext>
                </a:extLst>
              </a:tr>
            </a:tbl>
          </a:graphicData>
        </a:graphic>
      </p:graphicFrame>
      <p:sp>
        <p:nvSpPr>
          <p:cNvPr id="11" name="Content Placeholder 8">
            <a:extLst>
              <a:ext uri="{FF2B5EF4-FFF2-40B4-BE49-F238E27FC236}">
                <a16:creationId xmlns:a16="http://schemas.microsoft.com/office/drawing/2014/main" id="{6E6868EC-7AE4-43D7-94DA-63B32D54096A}"/>
              </a:ext>
            </a:extLst>
          </p:cNvPr>
          <p:cNvSpPr txBox="1">
            <a:spLocks/>
          </p:cNvSpPr>
          <p:nvPr/>
        </p:nvSpPr>
        <p:spPr bwMode="gray">
          <a:xfrm>
            <a:off x="490763" y="3296267"/>
            <a:ext cx="9720000" cy="212653"/>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2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2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2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2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b="1" dirty="0"/>
              <a:t>Design Review</a:t>
            </a:r>
          </a:p>
        </p:txBody>
      </p:sp>
      <p:pic>
        <p:nvPicPr>
          <p:cNvPr id="12" name="Graphic 5" descr="Send">
            <a:extLst>
              <a:ext uri="{FF2B5EF4-FFF2-40B4-BE49-F238E27FC236}">
                <a16:creationId xmlns:a16="http://schemas.microsoft.com/office/drawing/2014/main" id="{D69C34B7-355E-4BC3-9734-C0898E554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050" y="70928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a:extLst>
              <a:ext uri="{FF2B5EF4-FFF2-40B4-BE49-F238E27FC236}">
                <a16:creationId xmlns:a16="http://schemas.microsoft.com/office/drawing/2014/main" id="{BB28084F-6443-5AA8-A71A-CB6C05CC9884}"/>
              </a:ext>
            </a:extLst>
          </p:cNvPr>
          <p:cNvGraphicFramePr>
            <a:graphicFrameLocks noGrp="1"/>
          </p:cNvGraphicFramePr>
          <p:nvPr>
            <p:extLst>
              <p:ext uri="{D42A27DB-BD31-4B8C-83A1-F6EECF244321}">
                <p14:modId xmlns:p14="http://schemas.microsoft.com/office/powerpoint/2010/main" val="460345754"/>
              </p:ext>
            </p:extLst>
          </p:nvPr>
        </p:nvGraphicFramePr>
        <p:xfrm>
          <a:off x="465138" y="3539082"/>
          <a:ext cx="9440862" cy="3550274"/>
        </p:xfrm>
        <a:graphic>
          <a:graphicData uri="http://schemas.openxmlformats.org/drawingml/2006/table">
            <a:tbl>
              <a:tblPr firstRow="1" bandRow="1">
                <a:tableStyleId>{5C22544A-7EE6-4342-B048-85BDC9FD1C3A}</a:tableStyleId>
              </a:tblPr>
              <a:tblGrid>
                <a:gridCol w="1007995">
                  <a:extLst>
                    <a:ext uri="{9D8B030D-6E8A-4147-A177-3AD203B41FA5}">
                      <a16:colId xmlns:a16="http://schemas.microsoft.com/office/drawing/2014/main" val="2049062310"/>
                    </a:ext>
                  </a:extLst>
                </a:gridCol>
                <a:gridCol w="1762772">
                  <a:extLst>
                    <a:ext uri="{9D8B030D-6E8A-4147-A177-3AD203B41FA5}">
                      <a16:colId xmlns:a16="http://schemas.microsoft.com/office/drawing/2014/main" val="3417497270"/>
                    </a:ext>
                  </a:extLst>
                </a:gridCol>
                <a:gridCol w="1458477">
                  <a:extLst>
                    <a:ext uri="{9D8B030D-6E8A-4147-A177-3AD203B41FA5}">
                      <a16:colId xmlns:a16="http://schemas.microsoft.com/office/drawing/2014/main" val="1727440483"/>
                    </a:ext>
                  </a:extLst>
                </a:gridCol>
                <a:gridCol w="1256145">
                  <a:extLst>
                    <a:ext uri="{9D8B030D-6E8A-4147-A177-3AD203B41FA5}">
                      <a16:colId xmlns:a16="http://schemas.microsoft.com/office/drawing/2014/main" val="3324131198"/>
                    </a:ext>
                  </a:extLst>
                </a:gridCol>
                <a:gridCol w="3955473">
                  <a:extLst>
                    <a:ext uri="{9D8B030D-6E8A-4147-A177-3AD203B41FA5}">
                      <a16:colId xmlns:a16="http://schemas.microsoft.com/office/drawing/2014/main" val="2848202675"/>
                    </a:ext>
                  </a:extLst>
                </a:gridCol>
              </a:tblGrid>
              <a:tr h="383283">
                <a:tc>
                  <a:txBody>
                    <a:bodyPr/>
                    <a:lstStyle/>
                    <a:p>
                      <a:r>
                        <a:rPr lang="en-GB" sz="800" dirty="0">
                          <a:solidFill>
                            <a:schemeClr val="bg1">
                              <a:lumMod val="95000"/>
                            </a:schemeClr>
                          </a:solidFill>
                        </a:rPr>
                        <a:t>Version</a:t>
                      </a:r>
                    </a:p>
                  </a:txBody>
                  <a:tcPr marT="45731" marB="45731"/>
                </a:tc>
                <a:tc>
                  <a:txBody>
                    <a:bodyPr/>
                    <a:lstStyle/>
                    <a:p>
                      <a:r>
                        <a:rPr lang="en-GB" sz="800" dirty="0">
                          <a:solidFill>
                            <a:schemeClr val="bg1">
                              <a:lumMod val="95000"/>
                            </a:schemeClr>
                          </a:solidFill>
                        </a:rPr>
                        <a:t>Board</a:t>
                      </a:r>
                    </a:p>
                  </a:txBody>
                  <a:tcPr marT="45731" marB="45731"/>
                </a:tc>
                <a:tc>
                  <a:txBody>
                    <a:bodyPr/>
                    <a:lstStyle/>
                    <a:p>
                      <a:r>
                        <a:rPr lang="en-GB" sz="800" dirty="0">
                          <a:solidFill>
                            <a:schemeClr val="bg1">
                              <a:lumMod val="95000"/>
                            </a:schemeClr>
                          </a:solidFill>
                        </a:rPr>
                        <a:t>Decision</a:t>
                      </a:r>
                    </a:p>
                  </a:txBody>
                  <a:tcPr marT="45731" marB="45731"/>
                </a:tc>
                <a:tc>
                  <a:txBody>
                    <a:bodyPr/>
                    <a:lstStyle/>
                    <a:p>
                      <a:r>
                        <a:rPr lang="en-GB" sz="800" dirty="0">
                          <a:solidFill>
                            <a:schemeClr val="bg1">
                              <a:lumMod val="95000"/>
                            </a:schemeClr>
                          </a:solidFill>
                        </a:rPr>
                        <a:t>Date</a:t>
                      </a:r>
                    </a:p>
                  </a:txBody>
                  <a:tcPr marT="45731" marB="45731"/>
                </a:tc>
                <a:tc>
                  <a:txBody>
                    <a:bodyPr/>
                    <a:lstStyle/>
                    <a:p>
                      <a:r>
                        <a:rPr lang="en-GB" sz="800" dirty="0">
                          <a:solidFill>
                            <a:schemeClr val="bg1">
                              <a:lumMod val="95000"/>
                            </a:schemeClr>
                          </a:solidFill>
                        </a:rPr>
                        <a:t>Link to meeting minutes, Changes, Issues and</a:t>
                      </a:r>
                      <a:r>
                        <a:rPr lang="en-GB" sz="800" baseline="0" dirty="0">
                          <a:solidFill>
                            <a:schemeClr val="bg1">
                              <a:lumMod val="95000"/>
                            </a:schemeClr>
                          </a:solidFill>
                        </a:rPr>
                        <a:t> Actions summary</a:t>
                      </a:r>
                      <a:endParaRPr lang="en-GB" sz="800" dirty="0">
                        <a:solidFill>
                          <a:schemeClr val="bg1">
                            <a:lumMod val="95000"/>
                          </a:schemeClr>
                        </a:solidFill>
                      </a:endParaRPr>
                    </a:p>
                  </a:txBody>
                  <a:tcPr marT="45731" marB="45731"/>
                </a:tc>
                <a:extLst>
                  <a:ext uri="{0D108BD9-81ED-4DB2-BD59-A6C34878D82A}">
                    <a16:rowId xmlns:a16="http://schemas.microsoft.com/office/drawing/2014/main" val="3928317753"/>
                  </a:ext>
                </a:extLst>
              </a:tr>
              <a:tr h="310622">
                <a:tc>
                  <a:txBody>
                    <a:bodyPr/>
                    <a:lstStyle/>
                    <a:p>
                      <a:r>
                        <a:rPr lang="en-GB" sz="800" dirty="0"/>
                        <a:t>0.5</a:t>
                      </a:r>
                    </a:p>
                  </a:txBody>
                  <a:tcPr marT="45731" marB="45731"/>
                </a:tc>
                <a:tc>
                  <a:txBody>
                    <a:bodyPr/>
                    <a:lstStyle/>
                    <a:p>
                      <a:r>
                        <a:rPr lang="en-GB" sz="800" dirty="0"/>
                        <a:t>RB TDA</a:t>
                      </a:r>
                    </a:p>
                  </a:txBody>
                  <a:tcPr marT="45731" marB="45731"/>
                </a:tc>
                <a:tc>
                  <a:txBody>
                    <a:bodyPr/>
                    <a:lstStyle/>
                    <a:p>
                      <a:r>
                        <a:rPr lang="en-GB" sz="800" dirty="0"/>
                        <a:t>Approved</a:t>
                      </a:r>
                    </a:p>
                  </a:txBody>
                  <a:tcPr marT="45731" marB="45731"/>
                </a:tc>
                <a:tc>
                  <a:txBody>
                    <a:bodyPr/>
                    <a:lstStyle/>
                    <a:p>
                      <a:r>
                        <a:rPr lang="en-GB" sz="800" dirty="0"/>
                        <a:t>10/06/2022</a:t>
                      </a:r>
                    </a:p>
                  </a:txBody>
                  <a:tcPr marT="45731" marB="45731"/>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kumimoji="0" lang="en-GB" sz="800" b="1" i="0" u="sng" strike="noStrike" kern="1200" cap="none" spc="0" normalizeH="0" baseline="0" noProof="0" dirty="0">
                          <a:ln>
                            <a:noFill/>
                          </a:ln>
                          <a:solidFill>
                            <a:prstClr val="black"/>
                          </a:solidFill>
                          <a:effectLst/>
                          <a:uLnTx/>
                          <a:uFillTx/>
                          <a:latin typeface="+mn-lt"/>
                          <a:ea typeface="+mn-ea"/>
                          <a:cs typeface="+mn-cs"/>
                          <a:hlinkClick r:id="rId3">
                            <a:extLst>
                              <a:ext uri="{A12FA001-AC4F-418D-AE19-62706E023703}">
                                <ahyp:hlinkClr xmlns:ahyp="http://schemas.microsoft.com/office/drawing/2018/hyperlinkcolor" val="tx"/>
                              </a:ext>
                            </a:extLst>
                          </a:hlinkClick>
                        </a:rPr>
                        <a:t>RB TDA Minutes &amp; Actions Friday 10th June 2022</a:t>
                      </a:r>
                      <a:endParaRPr kumimoji="0" lang="en-GB" sz="800" b="0" i="0" u="none" strike="noStrike" kern="1200" cap="none" spc="0" normalizeH="0" baseline="0" noProof="0" dirty="0">
                        <a:ln>
                          <a:noFill/>
                        </a:ln>
                        <a:solidFill>
                          <a:prstClr val="black"/>
                        </a:solidFill>
                        <a:effectLst/>
                        <a:uLnTx/>
                        <a:uFillTx/>
                        <a:latin typeface="+mn-lt"/>
                        <a:ea typeface="+mn-ea"/>
                        <a:cs typeface="+mn-cs"/>
                      </a:endParaRPr>
                    </a:p>
                  </a:txBody>
                  <a:tcPr marT="45731" marB="45731"/>
                </a:tc>
                <a:extLst>
                  <a:ext uri="{0D108BD9-81ED-4DB2-BD59-A6C34878D82A}">
                    <a16:rowId xmlns:a16="http://schemas.microsoft.com/office/drawing/2014/main" val="832627251"/>
                  </a:ext>
                </a:extLst>
              </a:tr>
              <a:tr h="235776">
                <a:tc>
                  <a:txBody>
                    <a:bodyPr/>
                    <a:lstStyle/>
                    <a:p>
                      <a:r>
                        <a:rPr lang="en-GB" sz="800" dirty="0"/>
                        <a:t>0.7</a:t>
                      </a:r>
                    </a:p>
                  </a:txBody>
                  <a:tcPr marT="45731" marB="45731"/>
                </a:tc>
                <a:tc>
                  <a:txBody>
                    <a:bodyPr/>
                    <a:lstStyle/>
                    <a:p>
                      <a:r>
                        <a:rPr lang="en-GB" sz="800" dirty="0"/>
                        <a:t>RB TDA</a:t>
                      </a:r>
                    </a:p>
                  </a:txBody>
                  <a:tcPr marT="45731" marB="45731"/>
                </a:tc>
                <a:tc>
                  <a:txBody>
                    <a:bodyPr/>
                    <a:lstStyle/>
                    <a:p>
                      <a:endParaRPr lang="en-GB" sz="800" dirty="0"/>
                    </a:p>
                  </a:txBody>
                  <a:tcPr marT="45731" marB="45731"/>
                </a:tc>
                <a:tc>
                  <a:txBody>
                    <a:bodyPr/>
                    <a:lstStyle/>
                    <a:p>
                      <a:r>
                        <a:rPr lang="en-GB" sz="800" dirty="0"/>
                        <a:t>20/01/2023</a:t>
                      </a:r>
                    </a:p>
                  </a:txBody>
                  <a:tcPr marT="45731" marB="45731"/>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800" dirty="0"/>
                        <a:t>Circulated for offline review</a:t>
                      </a:r>
                      <a:endParaRPr lang="en-GB" sz="800" dirty="0"/>
                    </a:p>
                  </a:txBody>
                  <a:tcPr marT="45731" marB="45731"/>
                </a:tc>
                <a:extLst>
                  <a:ext uri="{0D108BD9-81ED-4DB2-BD59-A6C34878D82A}">
                    <a16:rowId xmlns:a16="http://schemas.microsoft.com/office/drawing/2014/main" val="3762656164"/>
                  </a:ext>
                </a:extLst>
              </a:tr>
              <a:tr h="0">
                <a:tc>
                  <a:txBody>
                    <a:bodyPr/>
                    <a:lstStyle/>
                    <a:p>
                      <a:r>
                        <a:rPr lang="en-GB" sz="800"/>
                        <a:t>0.8</a:t>
                      </a:r>
                      <a:endParaRPr lang="en-GB" sz="800" dirty="0"/>
                    </a:p>
                  </a:txBody>
                  <a:tcPr marT="45731" marB="45731"/>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800" dirty="0"/>
                        <a:t>RB TDA</a:t>
                      </a:r>
                    </a:p>
                  </a:txBody>
                  <a:tcPr marT="45731" marB="45731"/>
                </a:tc>
                <a:tc>
                  <a:txBody>
                    <a:bodyPr/>
                    <a:lstStyle/>
                    <a:p>
                      <a:endParaRPr lang="en-GB" sz="800" dirty="0"/>
                    </a:p>
                  </a:txBody>
                  <a:tcPr marT="45731" marB="45731"/>
                </a:tc>
                <a:tc>
                  <a:txBody>
                    <a:bodyPr/>
                    <a:lstStyle/>
                    <a:p>
                      <a:r>
                        <a:rPr lang="en-GB" sz="800" dirty="0"/>
                        <a:t>30/01/2023</a:t>
                      </a:r>
                    </a:p>
                  </a:txBody>
                  <a:tcPr marT="45731" marB="45731"/>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endParaRPr lang="en-GB" sz="800" dirty="0"/>
                    </a:p>
                  </a:txBody>
                  <a:tcPr marT="45731" marB="45731"/>
                </a:tc>
                <a:extLst>
                  <a:ext uri="{0D108BD9-81ED-4DB2-BD59-A6C34878D82A}">
                    <a16:rowId xmlns:a16="http://schemas.microsoft.com/office/drawing/2014/main" val="2416286686"/>
                  </a:ext>
                </a:extLst>
              </a:tr>
              <a:tr h="446347">
                <a:tc>
                  <a:txBody>
                    <a:bodyPr/>
                    <a:lstStyle/>
                    <a:p>
                      <a:r>
                        <a:rPr lang="en-GB" sz="800" dirty="0"/>
                        <a:t>0.9</a:t>
                      </a:r>
                    </a:p>
                  </a:txBody>
                  <a:tcPr marT="45731" marB="45731"/>
                </a:tc>
                <a:tc>
                  <a:txBody>
                    <a:bodyPr/>
                    <a:lstStyle/>
                    <a:p>
                      <a:r>
                        <a:rPr lang="en-GB" sz="800" dirty="0"/>
                        <a:t>IA DA</a:t>
                      </a:r>
                    </a:p>
                  </a:txBody>
                  <a:tcPr marT="45731" marB="45731"/>
                </a:tc>
                <a:tc>
                  <a:txBody>
                    <a:bodyPr/>
                    <a:lstStyle/>
                    <a:p>
                      <a:endParaRPr lang="en-GB" sz="800" dirty="0"/>
                    </a:p>
                  </a:txBody>
                  <a:tcPr marT="45731" marB="45731"/>
                </a:tc>
                <a:tc>
                  <a:txBody>
                    <a:bodyPr/>
                    <a:lstStyle/>
                    <a:p>
                      <a:r>
                        <a:rPr lang="en-GB" sz="800" dirty="0"/>
                        <a:t>19/06/2023</a:t>
                      </a:r>
                    </a:p>
                  </a:txBody>
                  <a:tcPr marT="45731" marB="45731"/>
                </a:tc>
                <a:tc>
                  <a:txBody>
                    <a:bodyPr/>
                    <a:lstStyle/>
                    <a:p>
                      <a:r>
                        <a:rPr lang="en-US" sz="800" dirty="0">
                          <a:effectLst/>
                          <a:hlinkClick r:id="rId4" tooltip="https://natwest.atlassian.net/wiki/spaces/pbbia/pages/1171250815/rb+iada+meeting+notes"/>
                        </a:rPr>
                        <a:t>https://natwest.atlassian.net/wiki/spaces/PBBIA/pages/1171250815/RB+IADA+Meeting+Notes</a:t>
                      </a:r>
                      <a:endParaRPr lang="en-GB" sz="800" dirty="0"/>
                    </a:p>
                  </a:txBody>
                  <a:tcPr marT="45731" marB="45731"/>
                </a:tc>
                <a:extLst>
                  <a:ext uri="{0D108BD9-81ED-4DB2-BD59-A6C34878D82A}">
                    <a16:rowId xmlns:a16="http://schemas.microsoft.com/office/drawing/2014/main" val="830997731"/>
                  </a:ext>
                </a:extLst>
              </a:tr>
              <a:tr h="325687">
                <a:tc>
                  <a:txBody>
                    <a:bodyPr/>
                    <a:lstStyle/>
                    <a:p>
                      <a:r>
                        <a:rPr lang="en-GB" sz="800" dirty="0"/>
                        <a:t>1.0</a:t>
                      </a:r>
                    </a:p>
                  </a:txBody>
                  <a:tcPr marT="45731" marB="45731"/>
                </a:tc>
                <a:tc>
                  <a:txBody>
                    <a:bodyPr/>
                    <a:lstStyle/>
                    <a:p>
                      <a:r>
                        <a:rPr lang="en-GB" sz="800" dirty="0"/>
                        <a:t>IA DA</a:t>
                      </a:r>
                    </a:p>
                  </a:txBody>
                  <a:tcPr marT="45731" marB="45731"/>
                </a:tc>
                <a:tc>
                  <a:txBody>
                    <a:bodyPr/>
                    <a:lstStyle/>
                    <a:p>
                      <a:r>
                        <a:rPr lang="en-GB" sz="800" dirty="0"/>
                        <a:t>Approved</a:t>
                      </a:r>
                    </a:p>
                  </a:txBody>
                  <a:tcPr marT="45731" marB="45731"/>
                </a:tc>
                <a:tc>
                  <a:txBody>
                    <a:bodyPr/>
                    <a:lstStyle/>
                    <a:p>
                      <a:r>
                        <a:rPr lang="en-GB" sz="800" dirty="0"/>
                        <a:t>23/06/2023</a:t>
                      </a:r>
                    </a:p>
                  </a:txBody>
                  <a:tcPr marT="45731" marB="45731"/>
                </a:tc>
                <a:tc>
                  <a:txBody>
                    <a:bodyPr/>
                    <a:lstStyle/>
                    <a:p>
                      <a:r>
                        <a:rPr lang="en-GB" sz="800" dirty="0"/>
                        <a:t>Incorporated the review comments form IA DA</a:t>
                      </a:r>
                    </a:p>
                  </a:txBody>
                  <a:tcPr marT="45731" marB="45731"/>
                </a:tc>
                <a:extLst>
                  <a:ext uri="{0D108BD9-81ED-4DB2-BD59-A6C34878D82A}">
                    <a16:rowId xmlns:a16="http://schemas.microsoft.com/office/drawing/2014/main" val="3579287510"/>
                  </a:ext>
                </a:extLst>
              </a:tr>
              <a:tr h="446347">
                <a:tc>
                  <a:txBody>
                    <a:bodyPr/>
                    <a:lstStyle/>
                    <a:p>
                      <a:r>
                        <a:rPr lang="en-GB" sz="800" dirty="0"/>
                        <a:t>1.1</a:t>
                      </a:r>
                    </a:p>
                  </a:txBody>
                  <a:tcPr marT="45731" marB="45731"/>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800" dirty="0"/>
                        <a:t>Internal Review </a:t>
                      </a:r>
                    </a:p>
                    <a:p>
                      <a:endParaRPr lang="en-GB" sz="800" dirty="0"/>
                    </a:p>
                  </a:txBody>
                  <a:tcPr marT="45731" marB="45731"/>
                </a:tc>
                <a:tc>
                  <a:txBody>
                    <a:bodyPr/>
                    <a:lstStyle/>
                    <a:p>
                      <a:endParaRPr lang="en-GB" sz="800" dirty="0"/>
                    </a:p>
                  </a:txBody>
                  <a:tcPr marT="45731" marB="45731"/>
                </a:tc>
                <a:tc>
                  <a:txBody>
                    <a:bodyPr/>
                    <a:lstStyle/>
                    <a:p>
                      <a:r>
                        <a:rPr lang="en-GB" sz="800" dirty="0"/>
                        <a:t>26/06/2023</a:t>
                      </a:r>
                    </a:p>
                  </a:txBody>
                  <a:tcPr marT="45731" marB="45731"/>
                </a:tc>
                <a:tc>
                  <a:txBody>
                    <a:bodyPr/>
                    <a:lstStyle/>
                    <a:p>
                      <a:r>
                        <a:rPr lang="en-GB" sz="800" dirty="0"/>
                        <a:t>Incorporated the review comments from the Tim and Jay</a:t>
                      </a:r>
                    </a:p>
                  </a:txBody>
                  <a:tcPr marT="45731" marB="45731"/>
                </a:tc>
                <a:extLst>
                  <a:ext uri="{0D108BD9-81ED-4DB2-BD59-A6C34878D82A}">
                    <a16:rowId xmlns:a16="http://schemas.microsoft.com/office/drawing/2014/main" val="1011407902"/>
                  </a:ext>
                </a:extLst>
              </a:tr>
              <a:tr h="0">
                <a:tc>
                  <a:txBody>
                    <a:bodyPr/>
                    <a:lstStyle/>
                    <a:p>
                      <a:r>
                        <a:rPr lang="en-GB" sz="800" dirty="0"/>
                        <a:t>1.2</a:t>
                      </a:r>
                    </a:p>
                  </a:txBody>
                  <a:tcPr marT="45731" marB="45731"/>
                </a:tc>
                <a:tc>
                  <a:txBody>
                    <a:bodyPr/>
                    <a:lstStyle/>
                    <a:p>
                      <a:r>
                        <a:rPr lang="en-GB" sz="800" dirty="0"/>
                        <a:t>Internal Review </a:t>
                      </a:r>
                    </a:p>
                  </a:txBody>
                  <a:tcPr marT="45731" marB="45731"/>
                </a:tc>
                <a:tc>
                  <a:txBody>
                    <a:bodyPr/>
                    <a:lstStyle/>
                    <a:p>
                      <a:endParaRPr lang="en-GB" sz="800" dirty="0"/>
                    </a:p>
                  </a:txBody>
                  <a:tcPr marT="45731" marB="45731"/>
                </a:tc>
                <a:tc>
                  <a:txBody>
                    <a:bodyPr/>
                    <a:lstStyle/>
                    <a:p>
                      <a:r>
                        <a:rPr lang="en-GB" sz="800" dirty="0"/>
                        <a:t>13/07/2023</a:t>
                      </a:r>
                    </a:p>
                  </a:txBody>
                  <a:tcPr marT="45731" marB="45731"/>
                </a:tc>
                <a:tc>
                  <a:txBody>
                    <a:bodyPr/>
                    <a:lstStyle/>
                    <a:p>
                      <a:r>
                        <a:rPr lang="en-GB" sz="800" dirty="0"/>
                        <a:t>Incorporated the final design decision on the Kafka Integration services with RB TDA, D&amp;A Architect, Enterprise Engineering (</a:t>
                      </a:r>
                      <a:r>
                        <a:rPr lang="en-GB" sz="800" dirty="0" err="1"/>
                        <a:t>Eforms</a:t>
                      </a:r>
                      <a:r>
                        <a:rPr lang="en-GB" sz="800" dirty="0"/>
                        <a:t> COE).</a:t>
                      </a:r>
                    </a:p>
                  </a:txBody>
                  <a:tcPr marT="45731" marB="45731"/>
                </a:tc>
                <a:extLst>
                  <a:ext uri="{0D108BD9-81ED-4DB2-BD59-A6C34878D82A}">
                    <a16:rowId xmlns:a16="http://schemas.microsoft.com/office/drawing/2014/main" val="2975900858"/>
                  </a:ext>
                </a:extLst>
              </a:tr>
              <a:tr h="0">
                <a:tc>
                  <a:txBody>
                    <a:bodyPr/>
                    <a:lstStyle/>
                    <a:p>
                      <a:r>
                        <a:rPr lang="en-IN" sz="800" dirty="0"/>
                        <a:t>1.3</a:t>
                      </a:r>
                      <a:endParaRPr lang="en-GB" sz="800" dirty="0"/>
                    </a:p>
                  </a:txBody>
                  <a:tcPr marT="45731" marB="45731"/>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800" dirty="0"/>
                        <a:t>RB TDA</a:t>
                      </a:r>
                    </a:p>
                  </a:txBody>
                  <a:tcPr marT="45731" marB="45731"/>
                </a:tc>
                <a:tc>
                  <a:txBody>
                    <a:bodyPr/>
                    <a:lstStyle/>
                    <a:p>
                      <a:r>
                        <a:rPr lang="en-GB" sz="800" dirty="0"/>
                        <a:t>Approved</a:t>
                      </a:r>
                    </a:p>
                  </a:txBody>
                  <a:tcPr marT="45731" marB="45731"/>
                </a:tc>
                <a:tc>
                  <a:txBody>
                    <a:bodyPr/>
                    <a:lstStyle/>
                    <a:p>
                      <a:r>
                        <a:rPr lang="en-IN" sz="800" dirty="0"/>
                        <a:t>21/07/2023</a:t>
                      </a:r>
                      <a:endParaRPr lang="en-GB" sz="800" dirty="0"/>
                    </a:p>
                  </a:txBody>
                  <a:tcPr marT="45731" marB="45731"/>
                </a:tc>
                <a:tc>
                  <a:txBody>
                    <a:bodyPr/>
                    <a:lstStyle/>
                    <a:p>
                      <a:r>
                        <a:rPr lang="en-IN" sz="800" dirty="0"/>
                        <a:t>RB TDA Minutes attached -&gt; </a:t>
                      </a:r>
                      <a:endParaRPr lang="en-GB" sz="800" dirty="0"/>
                    </a:p>
                  </a:txBody>
                  <a:tcPr marT="45731" marB="45731"/>
                </a:tc>
                <a:extLst>
                  <a:ext uri="{0D108BD9-81ED-4DB2-BD59-A6C34878D82A}">
                    <a16:rowId xmlns:a16="http://schemas.microsoft.com/office/drawing/2014/main" val="2876547294"/>
                  </a:ext>
                </a:extLst>
              </a:tr>
              <a:tr h="0">
                <a:tc>
                  <a:txBody>
                    <a:bodyPr/>
                    <a:lstStyle/>
                    <a:p>
                      <a:r>
                        <a:rPr lang="en-GB" sz="800" dirty="0"/>
                        <a:t>1.3.2</a:t>
                      </a:r>
                    </a:p>
                  </a:txBody>
                  <a:tcPr marT="45731" marB="45731"/>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800" dirty="0"/>
                        <a:t>IA DA</a:t>
                      </a:r>
                    </a:p>
                  </a:txBody>
                  <a:tcPr marT="45731" marB="45731"/>
                </a:tc>
                <a:tc>
                  <a:txBody>
                    <a:bodyPr/>
                    <a:lstStyle/>
                    <a:p>
                      <a:endParaRPr lang="en-GB" sz="800" dirty="0"/>
                    </a:p>
                  </a:txBody>
                  <a:tcPr marT="45731" marB="45731"/>
                </a:tc>
                <a:tc>
                  <a:txBody>
                    <a:bodyPr/>
                    <a:lstStyle/>
                    <a:p>
                      <a:r>
                        <a:rPr lang="en-GB" sz="800" dirty="0"/>
                        <a:t>25/08/2023</a:t>
                      </a:r>
                    </a:p>
                  </a:txBody>
                  <a:tcPr marT="45731" marB="45731"/>
                </a:tc>
                <a:tc>
                  <a:txBody>
                    <a:bodyPr/>
                    <a:lstStyle/>
                    <a:p>
                      <a:r>
                        <a:rPr lang="en-GB" sz="800" dirty="0"/>
                        <a:t>Incorporated review comments from IA DA for </a:t>
                      </a:r>
                      <a:r>
                        <a:rPr lang="en-GB" sz="800" dirty="0" err="1"/>
                        <a:t>eForms</a:t>
                      </a:r>
                      <a:r>
                        <a:rPr lang="en-GB" sz="800" dirty="0"/>
                        <a:t> SSO &amp; LWB</a:t>
                      </a:r>
                    </a:p>
                  </a:txBody>
                  <a:tcPr marT="45731" marB="45731"/>
                </a:tc>
                <a:extLst>
                  <a:ext uri="{0D108BD9-81ED-4DB2-BD59-A6C34878D82A}">
                    <a16:rowId xmlns:a16="http://schemas.microsoft.com/office/drawing/2014/main" val="2493331109"/>
                  </a:ext>
                </a:extLst>
              </a:tr>
              <a:tr h="0">
                <a:tc>
                  <a:txBody>
                    <a:bodyPr/>
                    <a:lstStyle/>
                    <a:p>
                      <a:r>
                        <a:rPr lang="en-GB" sz="800" dirty="0"/>
                        <a:t>1.3.3</a:t>
                      </a:r>
                    </a:p>
                  </a:txBody>
                  <a:tcPr marT="45731" marB="45731"/>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800" dirty="0"/>
                        <a:t>Offline Review</a:t>
                      </a:r>
                    </a:p>
                  </a:txBody>
                  <a:tcPr marT="45731" marB="45731"/>
                </a:tc>
                <a:tc>
                  <a:txBody>
                    <a:bodyPr/>
                    <a:lstStyle/>
                    <a:p>
                      <a:endParaRPr lang="en-GB" sz="800" dirty="0"/>
                    </a:p>
                  </a:txBody>
                  <a:tcPr marT="45731" marB="45731"/>
                </a:tc>
                <a:tc>
                  <a:txBody>
                    <a:bodyPr/>
                    <a:lstStyle/>
                    <a:p>
                      <a:r>
                        <a:rPr lang="en-GB" sz="800" dirty="0"/>
                        <a:t>30/08/2023</a:t>
                      </a:r>
                    </a:p>
                  </a:txBody>
                  <a:tcPr marT="45731" marB="45731"/>
                </a:tc>
                <a:tc>
                  <a:txBody>
                    <a:bodyPr/>
                    <a:lstStyle/>
                    <a:p>
                      <a:r>
                        <a:rPr lang="en-GB" sz="800" dirty="0"/>
                        <a:t>Incorporated review comments from offline review from Sasha, Nick, Douglas</a:t>
                      </a:r>
                    </a:p>
                  </a:txBody>
                  <a:tcPr marT="45731" marB="45731"/>
                </a:tc>
                <a:extLst>
                  <a:ext uri="{0D108BD9-81ED-4DB2-BD59-A6C34878D82A}">
                    <a16:rowId xmlns:a16="http://schemas.microsoft.com/office/drawing/2014/main" val="1884330853"/>
                  </a:ext>
                </a:extLst>
              </a:tr>
              <a:tr h="0">
                <a:tc>
                  <a:txBody>
                    <a:bodyPr/>
                    <a:lstStyle/>
                    <a:p>
                      <a:r>
                        <a:rPr lang="en-GB" sz="800" dirty="0"/>
                        <a:t>1.4</a:t>
                      </a:r>
                    </a:p>
                  </a:txBody>
                  <a:tcPr marT="45731" marB="45731"/>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800" dirty="0"/>
                        <a:t>RB TDA(offline)</a:t>
                      </a:r>
                    </a:p>
                  </a:txBody>
                  <a:tcPr marT="45731" marB="45731"/>
                </a:tc>
                <a:tc>
                  <a:txBody>
                    <a:bodyPr/>
                    <a:lstStyle/>
                    <a:p>
                      <a:endParaRPr lang="en-GB" sz="800" dirty="0"/>
                    </a:p>
                  </a:txBody>
                  <a:tcPr marT="45731" marB="45731"/>
                </a:tc>
                <a:tc>
                  <a:txBody>
                    <a:bodyPr/>
                    <a:lstStyle/>
                    <a:p>
                      <a:r>
                        <a:rPr lang="en-GB" sz="800" dirty="0"/>
                        <a:t>20/09/2023</a:t>
                      </a:r>
                    </a:p>
                  </a:txBody>
                  <a:tcPr marT="45731" marB="45731"/>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800" dirty="0"/>
                        <a:t>Incorporated review comments from offline review from Sasha, Nick, Douglas</a:t>
                      </a:r>
                    </a:p>
                  </a:txBody>
                  <a:tcPr marT="45731" marB="45731"/>
                </a:tc>
                <a:extLst>
                  <a:ext uri="{0D108BD9-81ED-4DB2-BD59-A6C34878D82A}">
                    <a16:rowId xmlns:a16="http://schemas.microsoft.com/office/drawing/2014/main" val="450708956"/>
                  </a:ext>
                </a:extLst>
              </a:tr>
            </a:tbl>
          </a:graphicData>
        </a:graphic>
      </p:graphicFrame>
      <p:graphicFrame>
        <p:nvGraphicFramePr>
          <p:cNvPr id="6" name="Object 5">
            <a:extLst>
              <a:ext uri="{FF2B5EF4-FFF2-40B4-BE49-F238E27FC236}">
                <a16:creationId xmlns:a16="http://schemas.microsoft.com/office/drawing/2014/main" id="{1D2251B4-FEB3-668A-E021-FC8A383895B7}"/>
              </a:ext>
            </a:extLst>
          </p:cNvPr>
          <p:cNvGraphicFramePr>
            <a:graphicFrameLocks noChangeAspect="1"/>
          </p:cNvGraphicFramePr>
          <p:nvPr>
            <p:extLst>
              <p:ext uri="{D42A27DB-BD31-4B8C-83A1-F6EECF244321}">
                <p14:modId xmlns:p14="http://schemas.microsoft.com/office/powerpoint/2010/main" val="2631440729"/>
              </p:ext>
            </p:extLst>
          </p:nvPr>
        </p:nvGraphicFramePr>
        <p:xfrm>
          <a:off x="8811779" y="6087702"/>
          <a:ext cx="637310" cy="537730"/>
        </p:xfrm>
        <a:graphic>
          <a:graphicData uri="http://schemas.openxmlformats.org/presentationml/2006/ole">
            <mc:AlternateContent xmlns:mc="http://schemas.openxmlformats.org/markup-compatibility/2006">
              <mc:Choice xmlns:v="urn:schemas-microsoft-com:vml" Requires="v">
                <p:oleObj name="Packager Shell Object" showAsIcon="1" r:id="rId5" imgW="914400" imgH="771480" progId="Package">
                  <p:embed/>
                </p:oleObj>
              </mc:Choice>
              <mc:Fallback>
                <p:oleObj name="Packager Shell Object" showAsIcon="1" r:id="rId5" imgW="914400" imgH="771480" progId="Package">
                  <p:embed/>
                  <p:pic>
                    <p:nvPicPr>
                      <p:cNvPr id="6" name="Object 5">
                        <a:extLst>
                          <a:ext uri="{FF2B5EF4-FFF2-40B4-BE49-F238E27FC236}">
                            <a16:creationId xmlns:a16="http://schemas.microsoft.com/office/drawing/2014/main" id="{1D2251B4-FEB3-668A-E021-FC8A383895B7}"/>
                          </a:ext>
                        </a:extLst>
                      </p:cNvPr>
                      <p:cNvPicPr/>
                      <p:nvPr/>
                    </p:nvPicPr>
                    <p:blipFill>
                      <a:blip r:embed="rId6"/>
                      <a:stretch>
                        <a:fillRect/>
                      </a:stretch>
                    </p:blipFill>
                    <p:spPr>
                      <a:xfrm>
                        <a:off x="8811779" y="6087702"/>
                        <a:ext cx="637310" cy="537730"/>
                      </a:xfrm>
                      <a:prstGeom prst="rect">
                        <a:avLst/>
                      </a:prstGeom>
                    </p:spPr>
                  </p:pic>
                </p:oleObj>
              </mc:Fallback>
            </mc:AlternateContent>
          </a:graphicData>
        </a:graphic>
      </p:graphicFrame>
      <p:sp>
        <p:nvSpPr>
          <p:cNvPr id="13" name="TextBox 7">
            <a:extLst>
              <a:ext uri="{FF2B5EF4-FFF2-40B4-BE49-F238E27FC236}">
                <a16:creationId xmlns:a16="http://schemas.microsoft.com/office/drawing/2014/main" id="{6EAA4D55-97CF-4F25-8AE8-C4C5C3373B00}"/>
              </a:ext>
            </a:extLst>
          </p:cNvPr>
          <p:cNvSpPr txBox="1">
            <a:spLocks noChangeArrowheads="1"/>
          </p:cNvSpPr>
          <p:nvPr/>
        </p:nvSpPr>
        <p:spPr bwMode="auto">
          <a:xfrm>
            <a:off x="6437313" y="7039838"/>
            <a:ext cx="36750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panose="020B0604020202020204" pitchFamily="34" charset="0"/>
                <a:cs typeface="Arial" panose="020B0604020202020204" pitchFamily="34" charset="0"/>
              </a:defRPr>
            </a:lvl1pPr>
            <a:lvl2pPr marL="742950" indent="-285750">
              <a:defRPr sz="1000">
                <a:solidFill>
                  <a:schemeClr val="tx1"/>
                </a:solidFill>
                <a:latin typeface="Arial" panose="020B0604020202020204" pitchFamily="34" charset="0"/>
                <a:cs typeface="Arial" panose="020B0604020202020204" pitchFamily="34" charset="0"/>
              </a:defRPr>
            </a:lvl2pPr>
            <a:lvl3pPr marL="1143000" indent="-228600">
              <a:defRPr sz="1000">
                <a:solidFill>
                  <a:schemeClr val="tx1"/>
                </a:solidFill>
                <a:latin typeface="Arial" panose="020B0604020202020204" pitchFamily="34" charset="0"/>
                <a:cs typeface="Arial" panose="020B0604020202020204" pitchFamily="34" charset="0"/>
              </a:defRPr>
            </a:lvl3pPr>
            <a:lvl4pPr marL="1600200" indent="-228600">
              <a:defRPr sz="1000">
                <a:solidFill>
                  <a:schemeClr val="tx1"/>
                </a:solidFill>
                <a:latin typeface="Arial" panose="020B0604020202020204" pitchFamily="34" charset="0"/>
                <a:cs typeface="Arial" panose="020B0604020202020204" pitchFamily="34" charset="0"/>
              </a:defRPr>
            </a:lvl4pPr>
            <a:lvl5pPr marL="2057400" indent="-228600">
              <a:defRPr sz="1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000">
                <a:solidFill>
                  <a:schemeClr val="tx1"/>
                </a:solidFill>
                <a:latin typeface="Arial" panose="020B0604020202020204" pitchFamily="34" charset="0"/>
                <a:cs typeface="Arial" panose="020B0604020202020204" pitchFamily="34" charset="0"/>
              </a:defRPr>
            </a:lvl9pPr>
          </a:lstStyle>
          <a:p>
            <a:pPr>
              <a:defRPr/>
            </a:pPr>
            <a:r>
              <a:rPr lang="en-GB" altLang="en-US" sz="1100" dirty="0">
                <a:solidFill>
                  <a:srgbClr val="92D050"/>
                </a:solidFill>
                <a:latin typeface="+mn-lt"/>
                <a:cs typeface="+mn-cs"/>
              </a:rPr>
              <a:t>For HLSD+ </a:t>
            </a:r>
            <a:r>
              <a:rPr lang="en-GB" altLang="en-US" sz="1100" dirty="0" err="1">
                <a:solidFill>
                  <a:srgbClr val="92D050"/>
                </a:solidFill>
                <a:latin typeface="+mn-lt"/>
                <a:cs typeface="+mn-cs"/>
              </a:rPr>
              <a:t>Lite</a:t>
            </a:r>
            <a:r>
              <a:rPr lang="en-GB" altLang="en-US" sz="1100" dirty="0">
                <a:solidFill>
                  <a:srgbClr val="92D050"/>
                </a:solidFill>
                <a:latin typeface="+mn-lt"/>
                <a:cs typeface="+mn-cs"/>
              </a:rPr>
              <a:t> complete this page for original design and add row for the ‘</a:t>
            </a:r>
            <a:r>
              <a:rPr lang="en-GB" altLang="en-US" sz="1100" dirty="0" err="1">
                <a:solidFill>
                  <a:srgbClr val="92D050"/>
                </a:solidFill>
                <a:latin typeface="+mn-lt"/>
                <a:cs typeface="+mn-cs"/>
              </a:rPr>
              <a:t>Lite</a:t>
            </a:r>
            <a:r>
              <a:rPr lang="en-GB" altLang="en-US" sz="1100" dirty="0">
                <a:solidFill>
                  <a:srgbClr val="92D050"/>
                </a:solidFill>
                <a:latin typeface="+mn-lt"/>
                <a:cs typeface="+mn-cs"/>
              </a:rPr>
              <a:t> version’ of the HLSD+</a:t>
            </a:r>
          </a:p>
        </p:txBody>
      </p:sp>
    </p:spTree>
    <p:extLst>
      <p:ext uri="{BB962C8B-B14F-4D97-AF65-F5344CB8AC3E}">
        <p14:creationId xmlns:p14="http://schemas.microsoft.com/office/powerpoint/2010/main" val="283702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a:extLst>
              <a:ext uri="{FF2B5EF4-FFF2-40B4-BE49-F238E27FC236}">
                <a16:creationId xmlns:a16="http://schemas.microsoft.com/office/drawing/2014/main" id="{B56AAB32-3854-ECB8-7419-D48B5AF25FA4}"/>
              </a:ext>
            </a:extLst>
          </p:cNvPr>
          <p:cNvSpPr>
            <a:spLocks noGrp="1"/>
          </p:cNvSpPr>
          <p:nvPr>
            <p:ph sz="quarter" idx="11"/>
          </p:nvPr>
        </p:nvSpPr>
        <p:spPr>
          <a:xfrm>
            <a:off x="486000" y="1360967"/>
            <a:ext cx="9720000" cy="5704996"/>
          </a:xfrm>
        </p:spPr>
        <p:txBody>
          <a:bodyPr/>
          <a:lstStyle/>
          <a:p>
            <a:r>
              <a:rPr lang="en-GB" b="1" dirty="0"/>
              <a:t>Describe the current Infrastructure Design</a:t>
            </a:r>
          </a:p>
          <a:p>
            <a:endParaRPr lang="en-GB" dirty="0"/>
          </a:p>
          <a:p>
            <a:r>
              <a:rPr lang="en-GB" dirty="0"/>
              <a:t>What is the As Is infrastructure Design?</a:t>
            </a:r>
          </a:p>
          <a:p>
            <a:r>
              <a:rPr lang="en-GB" dirty="0"/>
              <a:t>Include a Diagram showing the current infrastructure components and their interactions.</a:t>
            </a:r>
          </a:p>
          <a:p>
            <a:r>
              <a:rPr lang="en-GB" dirty="0"/>
              <a:t>What instrumentation (Monitoring, Alerting) is currently used ? </a:t>
            </a:r>
          </a:p>
          <a:p>
            <a:endParaRPr lang="en-GB" dirty="0"/>
          </a:p>
          <a:p>
            <a:r>
              <a:rPr lang="en-GB" dirty="0"/>
              <a:t>May not be required if the design is new or not substantially changes and the following slide shows changed and new components.</a:t>
            </a:r>
          </a:p>
          <a:p>
            <a:endParaRPr lang="en-GB" dirty="0"/>
          </a:p>
          <a:p>
            <a:endParaRPr lang="en-GB" dirty="0"/>
          </a:p>
        </p:txBody>
      </p:sp>
      <p:sp>
        <p:nvSpPr>
          <p:cNvPr id="11" name="Slide Number Placeholder 2">
            <a:extLst>
              <a:ext uri="{FF2B5EF4-FFF2-40B4-BE49-F238E27FC236}">
                <a16:creationId xmlns:a16="http://schemas.microsoft.com/office/drawing/2014/main" id="{68615BA6-1C71-9BE2-58FF-731208137412}"/>
              </a:ext>
            </a:extLst>
          </p:cNvPr>
          <p:cNvSpPr>
            <a:spLocks noGrp="1"/>
          </p:cNvSpPr>
          <p:nvPr>
            <p:ph type="sldNum" sz="quarter" idx="10"/>
          </p:nvPr>
        </p:nvSpPr>
        <p:spPr>
          <a:xfrm>
            <a:off x="5054400" y="7154219"/>
            <a:ext cx="590696" cy="273873"/>
          </a:xfrm>
        </p:spPr>
        <p:txBody>
          <a:bodyPr/>
          <a:lstStyle/>
          <a:p>
            <a:fld id="{08BDDC8D-36E9-467E-8CF1-750845950A7F}" type="slidenum">
              <a:rPr lang="en-GB" smtClean="0"/>
              <a:pPr/>
              <a:t>40</a:t>
            </a:fld>
            <a:endParaRPr lang="en-GB"/>
          </a:p>
        </p:txBody>
      </p:sp>
      <p:sp>
        <p:nvSpPr>
          <p:cNvPr id="12" name="Title 3">
            <a:extLst>
              <a:ext uri="{FF2B5EF4-FFF2-40B4-BE49-F238E27FC236}">
                <a16:creationId xmlns:a16="http://schemas.microsoft.com/office/drawing/2014/main" id="{EFE98201-01B4-F91A-C9AE-16C1A5CEA299}"/>
              </a:ext>
            </a:extLst>
          </p:cNvPr>
          <p:cNvSpPr>
            <a:spLocks noGrp="1"/>
          </p:cNvSpPr>
          <p:nvPr>
            <p:ph type="title"/>
          </p:nvPr>
        </p:nvSpPr>
        <p:spPr>
          <a:xfrm>
            <a:off x="486000" y="495300"/>
            <a:ext cx="8568000" cy="536058"/>
          </a:xfrm>
        </p:spPr>
        <p:txBody>
          <a:bodyPr/>
          <a:lstStyle/>
          <a:p>
            <a:r>
              <a:rPr lang="en-GB" altLang="en-US" dirty="0"/>
              <a:t>Design: Infrastructure Design – As Is</a:t>
            </a:r>
            <a:endParaRPr lang="en-GB" dirty="0"/>
          </a:p>
        </p:txBody>
      </p:sp>
    </p:spTree>
    <p:extLst>
      <p:ext uri="{BB962C8B-B14F-4D97-AF65-F5344CB8AC3E}">
        <p14:creationId xmlns:p14="http://schemas.microsoft.com/office/powerpoint/2010/main" val="2854467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41</a:t>
            </a:fld>
            <a:endParaRPr lang="en-GB"/>
          </a:p>
        </p:txBody>
      </p:sp>
      <p:pic>
        <p:nvPicPr>
          <p:cNvPr id="5" name="Graphic 4" descr="Send">
            <a:extLst>
              <a:ext uri="{FF2B5EF4-FFF2-40B4-BE49-F238E27FC236}">
                <a16:creationId xmlns:a16="http://schemas.microsoft.com/office/drawing/2014/main" id="{02ACCB9A-3F1E-4319-B548-2C0EF0747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2">
            <a:extLst>
              <a:ext uri="{FF2B5EF4-FFF2-40B4-BE49-F238E27FC236}">
                <a16:creationId xmlns:a16="http://schemas.microsoft.com/office/drawing/2014/main" id="{C43B7616-FBFC-80E6-4899-63673A8C37B0}"/>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41</a:t>
            </a:fld>
            <a:endParaRPr lang="en-GB"/>
          </a:p>
        </p:txBody>
      </p:sp>
      <p:sp>
        <p:nvSpPr>
          <p:cNvPr id="12" name="Title 3">
            <a:extLst>
              <a:ext uri="{FF2B5EF4-FFF2-40B4-BE49-F238E27FC236}">
                <a16:creationId xmlns:a16="http://schemas.microsoft.com/office/drawing/2014/main" id="{C0FD6064-55A2-D1AD-EADE-E800C61CE109}"/>
              </a:ext>
            </a:extLst>
          </p:cNvPr>
          <p:cNvSpPr>
            <a:spLocks noGrp="1"/>
          </p:cNvSpPr>
          <p:nvPr>
            <p:ph type="title"/>
          </p:nvPr>
        </p:nvSpPr>
        <p:spPr>
          <a:xfrm>
            <a:off x="486000" y="495300"/>
            <a:ext cx="8568000" cy="536058"/>
          </a:xfrm>
        </p:spPr>
        <p:txBody>
          <a:bodyPr/>
          <a:lstStyle/>
          <a:p>
            <a:r>
              <a:rPr lang="en-GB" altLang="en-US" dirty="0"/>
              <a:t>Design: Infrastructure Design – To Be (Internal Forms)</a:t>
            </a:r>
            <a:endParaRPr lang="en-GB" dirty="0"/>
          </a:p>
        </p:txBody>
      </p:sp>
      <p:pic>
        <p:nvPicPr>
          <p:cNvPr id="13" name="Graphic 4" descr="Send">
            <a:extLst>
              <a:ext uri="{FF2B5EF4-FFF2-40B4-BE49-F238E27FC236}">
                <a16:creationId xmlns:a16="http://schemas.microsoft.com/office/drawing/2014/main" id="{E480CFE4-163C-CF9A-4A47-9017B1ABC2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80969B9F-B894-C03E-E156-9660550AD0F6}"/>
              </a:ext>
            </a:extLst>
          </p:cNvPr>
          <p:cNvPicPr>
            <a:picLocks noChangeAspect="1"/>
          </p:cNvPicPr>
          <p:nvPr/>
        </p:nvPicPr>
        <p:blipFill>
          <a:blip r:embed="rId3"/>
          <a:stretch>
            <a:fillRect/>
          </a:stretch>
        </p:blipFill>
        <p:spPr>
          <a:xfrm>
            <a:off x="486000" y="953429"/>
            <a:ext cx="7943850" cy="6278720"/>
          </a:xfrm>
          <a:prstGeom prst="rect">
            <a:avLst/>
          </a:prstGeom>
        </p:spPr>
      </p:pic>
      <p:sp>
        <p:nvSpPr>
          <p:cNvPr id="15" name="TextBox 14">
            <a:extLst>
              <a:ext uri="{FF2B5EF4-FFF2-40B4-BE49-F238E27FC236}">
                <a16:creationId xmlns:a16="http://schemas.microsoft.com/office/drawing/2014/main" id="{F4ADDE7E-86FF-9095-1FDE-F4F0295D3F99}"/>
              </a:ext>
            </a:extLst>
          </p:cNvPr>
          <p:cNvSpPr txBox="1"/>
          <p:nvPr/>
        </p:nvSpPr>
        <p:spPr>
          <a:xfrm>
            <a:off x="612058" y="4815348"/>
            <a:ext cx="538316" cy="103238"/>
          </a:xfrm>
          <a:prstGeom prst="rect">
            <a:avLst/>
          </a:prstGeom>
          <a:solidFill>
            <a:schemeClr val="bg1"/>
          </a:solidFill>
        </p:spPr>
        <p:txBody>
          <a:bodyPr wrap="square" lIns="0" tIns="0" rIns="0" bIns="0" rtlCol="0">
            <a:noAutofit/>
          </a:bodyPr>
          <a:lstStyle/>
          <a:p>
            <a:endParaRPr lang="en-GB" sz="800" dirty="0" err="1">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4BB9D188-FC57-A877-F69D-15CE52248F03}"/>
              </a:ext>
            </a:extLst>
          </p:cNvPr>
          <p:cNvSpPr/>
          <p:nvPr/>
        </p:nvSpPr>
        <p:spPr>
          <a:xfrm>
            <a:off x="2403987" y="5715000"/>
            <a:ext cx="2706325" cy="1439219"/>
          </a:xfrm>
          <a:prstGeom prst="roundRect">
            <a:avLst/>
          </a:prstGeom>
          <a:solidFill>
            <a:schemeClr val="accent1">
              <a:alpha val="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err="1">
              <a:solidFill>
                <a:schemeClr val="bg1"/>
              </a:solidFill>
            </a:endParaRPr>
          </a:p>
        </p:txBody>
      </p:sp>
      <p:sp>
        <p:nvSpPr>
          <p:cNvPr id="17" name="Rectangle: Rounded Corners 16">
            <a:extLst>
              <a:ext uri="{FF2B5EF4-FFF2-40B4-BE49-F238E27FC236}">
                <a16:creationId xmlns:a16="http://schemas.microsoft.com/office/drawing/2014/main" id="{330637AF-5B84-D4E5-2556-886489F0D5B9}"/>
              </a:ext>
            </a:extLst>
          </p:cNvPr>
          <p:cNvSpPr/>
          <p:nvPr/>
        </p:nvSpPr>
        <p:spPr>
          <a:xfrm>
            <a:off x="486000" y="5713206"/>
            <a:ext cx="1917988" cy="1517149"/>
          </a:xfrm>
          <a:prstGeom prst="roundRect">
            <a:avLst/>
          </a:prstGeom>
          <a:solidFill>
            <a:schemeClr val="accent1">
              <a:alpha val="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err="1">
              <a:solidFill>
                <a:schemeClr val="bg1"/>
              </a:solidFill>
            </a:endParaRPr>
          </a:p>
        </p:txBody>
      </p:sp>
      <p:sp>
        <p:nvSpPr>
          <p:cNvPr id="18" name="TextBox 17">
            <a:extLst>
              <a:ext uri="{FF2B5EF4-FFF2-40B4-BE49-F238E27FC236}">
                <a16:creationId xmlns:a16="http://schemas.microsoft.com/office/drawing/2014/main" id="{D656820F-FDEB-23E7-1C10-888244A43C42}"/>
              </a:ext>
            </a:extLst>
          </p:cNvPr>
          <p:cNvSpPr txBox="1"/>
          <p:nvPr/>
        </p:nvSpPr>
        <p:spPr>
          <a:xfrm>
            <a:off x="582562" y="5764160"/>
            <a:ext cx="538316" cy="103238"/>
          </a:xfrm>
          <a:prstGeom prst="rect">
            <a:avLst/>
          </a:prstGeom>
          <a:solidFill>
            <a:schemeClr val="bg1"/>
          </a:solidFill>
        </p:spPr>
        <p:txBody>
          <a:bodyPr wrap="square" lIns="0" tIns="0" rIns="0" bIns="0" rtlCol="0">
            <a:noAutofit/>
          </a:bodyPr>
          <a:lstStyle/>
          <a:p>
            <a:endParaRPr lang="en-GB" sz="800" dirty="0" err="1">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C16F6D4-743F-3217-BBA3-15053C73ADDF}"/>
              </a:ext>
            </a:extLst>
          </p:cNvPr>
          <p:cNvSpPr txBox="1"/>
          <p:nvPr/>
        </p:nvSpPr>
        <p:spPr>
          <a:xfrm>
            <a:off x="583969" y="5735730"/>
            <a:ext cx="641555" cy="103238"/>
          </a:xfrm>
          <a:prstGeom prst="rect">
            <a:avLst/>
          </a:prstGeom>
          <a:noFill/>
        </p:spPr>
        <p:txBody>
          <a:bodyPr wrap="square" lIns="0" tIns="0" rIns="0" bIns="0" rtlCol="0">
            <a:noAutofit/>
          </a:bodyPr>
          <a:lstStyle/>
          <a:p>
            <a:r>
              <a:rPr lang="en-US" sz="700" b="1" dirty="0">
                <a:latin typeface="+mj-lt"/>
                <a:cs typeface="Arial" panose="020B0604020202020204" pitchFamily="34" charset="0"/>
              </a:rPr>
              <a:t>Corenet</a:t>
            </a:r>
            <a:endParaRPr lang="en-GB" sz="700" b="1" dirty="0" err="1">
              <a:latin typeface="+mj-lt"/>
              <a:cs typeface="Arial" panose="020B0604020202020204" pitchFamily="34" charset="0"/>
            </a:endParaRPr>
          </a:p>
        </p:txBody>
      </p:sp>
      <p:sp>
        <p:nvSpPr>
          <p:cNvPr id="20" name="TextBox 19">
            <a:extLst>
              <a:ext uri="{FF2B5EF4-FFF2-40B4-BE49-F238E27FC236}">
                <a16:creationId xmlns:a16="http://schemas.microsoft.com/office/drawing/2014/main" id="{6782EF4A-30E8-3C98-816B-CB5EE13E713E}"/>
              </a:ext>
            </a:extLst>
          </p:cNvPr>
          <p:cNvSpPr txBox="1"/>
          <p:nvPr/>
        </p:nvSpPr>
        <p:spPr>
          <a:xfrm>
            <a:off x="4457925" y="5764160"/>
            <a:ext cx="538316" cy="103238"/>
          </a:xfrm>
          <a:prstGeom prst="rect">
            <a:avLst/>
          </a:prstGeom>
          <a:solidFill>
            <a:schemeClr val="bg1"/>
          </a:solidFill>
        </p:spPr>
        <p:txBody>
          <a:bodyPr wrap="square" lIns="0" tIns="0" rIns="0" bIns="0" rtlCol="0">
            <a:noAutofit/>
          </a:bodyPr>
          <a:lstStyle/>
          <a:p>
            <a:r>
              <a:rPr lang="en-US" sz="700" b="1" dirty="0">
                <a:latin typeface="Arial" panose="020B0604020202020204" pitchFamily="34" charset="0"/>
                <a:cs typeface="Arial" panose="020B0604020202020204" pitchFamily="34" charset="0"/>
              </a:rPr>
              <a:t>PNF Zone8</a:t>
            </a:r>
            <a:endParaRPr lang="en-GB" sz="700" b="1" dirty="0" err="1">
              <a:latin typeface="Arial" panose="020B0604020202020204" pitchFamily="34" charset="0"/>
              <a:cs typeface="Arial" panose="020B0604020202020204" pitchFamily="34" charset="0"/>
            </a:endParaRPr>
          </a:p>
        </p:txBody>
      </p:sp>
      <p:sp>
        <p:nvSpPr>
          <p:cNvPr id="21" name="Rectangle: Rounded Corners 20">
            <a:extLst>
              <a:ext uri="{FF2B5EF4-FFF2-40B4-BE49-F238E27FC236}">
                <a16:creationId xmlns:a16="http://schemas.microsoft.com/office/drawing/2014/main" id="{9B783A4E-8298-3090-A722-DCA9ABEB6472}"/>
              </a:ext>
            </a:extLst>
          </p:cNvPr>
          <p:cNvSpPr/>
          <p:nvPr/>
        </p:nvSpPr>
        <p:spPr>
          <a:xfrm>
            <a:off x="1629697" y="5995219"/>
            <a:ext cx="633853" cy="302342"/>
          </a:xfrm>
          <a:prstGeom prst="roundRec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700" dirty="0">
                <a:solidFill>
                  <a:schemeClr val="tx1"/>
                </a:solidFill>
              </a:rPr>
              <a:t>IronPort</a:t>
            </a:r>
          </a:p>
          <a:p>
            <a:pPr algn="ctr"/>
            <a:r>
              <a:rPr lang="en-US" sz="700" dirty="0">
                <a:solidFill>
                  <a:schemeClr val="tx1"/>
                </a:solidFill>
              </a:rPr>
              <a:t>(Cisco ESA)</a:t>
            </a:r>
            <a:endParaRPr lang="en-GB" sz="700" dirty="0" err="1">
              <a:solidFill>
                <a:schemeClr val="tx1"/>
              </a:solidFill>
            </a:endParaRPr>
          </a:p>
        </p:txBody>
      </p:sp>
      <p:sp>
        <p:nvSpPr>
          <p:cNvPr id="22" name="Rectangle: Rounded Corners 21">
            <a:extLst>
              <a:ext uri="{FF2B5EF4-FFF2-40B4-BE49-F238E27FC236}">
                <a16:creationId xmlns:a16="http://schemas.microsoft.com/office/drawing/2014/main" id="{022B159C-8C9D-21FD-5217-A141FB474BB9}"/>
              </a:ext>
            </a:extLst>
          </p:cNvPr>
          <p:cNvSpPr/>
          <p:nvPr/>
        </p:nvSpPr>
        <p:spPr>
          <a:xfrm>
            <a:off x="1143776" y="6607834"/>
            <a:ext cx="633853" cy="292509"/>
          </a:xfrm>
          <a:prstGeom prst="roundRec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700" dirty="0">
                <a:solidFill>
                  <a:schemeClr val="tx1"/>
                </a:solidFill>
              </a:rPr>
              <a:t>MS</a:t>
            </a:r>
            <a:r>
              <a:rPr lang="en-US" sz="700" b="1" dirty="0">
                <a:solidFill>
                  <a:schemeClr val="tx1"/>
                </a:solidFill>
              </a:rPr>
              <a:t> </a:t>
            </a:r>
            <a:r>
              <a:rPr lang="en-US" sz="700" dirty="0">
                <a:solidFill>
                  <a:schemeClr val="tx1"/>
                </a:solidFill>
              </a:rPr>
              <a:t>Exchange</a:t>
            </a:r>
            <a:endParaRPr lang="en-GB" sz="700" dirty="0" err="1">
              <a:solidFill>
                <a:schemeClr val="tx1"/>
              </a:solidFill>
            </a:endParaRPr>
          </a:p>
        </p:txBody>
      </p:sp>
      <p:cxnSp>
        <p:nvCxnSpPr>
          <p:cNvPr id="23" name="Connector: Elbow 22">
            <a:extLst>
              <a:ext uri="{FF2B5EF4-FFF2-40B4-BE49-F238E27FC236}">
                <a16:creationId xmlns:a16="http://schemas.microsoft.com/office/drawing/2014/main" id="{D07DADC7-76A2-C2F9-EED5-A63BA190C356}"/>
              </a:ext>
            </a:extLst>
          </p:cNvPr>
          <p:cNvCxnSpPr>
            <a:cxnSpLocks/>
          </p:cNvCxnSpPr>
          <p:nvPr/>
        </p:nvCxnSpPr>
        <p:spPr>
          <a:xfrm rot="5400000" flipH="1" flipV="1">
            <a:off x="2204986" y="5094865"/>
            <a:ext cx="932789" cy="927227"/>
          </a:xfrm>
          <a:prstGeom prst="bentConnector3">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712B7ED-203B-D29E-32AA-1AD3008A34A4}"/>
              </a:ext>
            </a:extLst>
          </p:cNvPr>
          <p:cNvCxnSpPr>
            <a:stCxn id="21" idx="2"/>
            <a:endCxn id="22" idx="3"/>
          </p:cNvCxnSpPr>
          <p:nvPr/>
        </p:nvCxnSpPr>
        <p:spPr>
          <a:xfrm rot="5400000">
            <a:off x="1633863" y="6441328"/>
            <a:ext cx="456528" cy="168995"/>
          </a:xfrm>
          <a:prstGeom prst="bentConnector2">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04A3F51-74A9-69D5-521F-9A3ABF646AA6}"/>
              </a:ext>
            </a:extLst>
          </p:cNvPr>
          <p:cNvSpPr txBox="1"/>
          <p:nvPr/>
        </p:nvSpPr>
        <p:spPr>
          <a:xfrm>
            <a:off x="1672769" y="6417223"/>
            <a:ext cx="378715" cy="90688"/>
          </a:xfrm>
          <a:prstGeom prst="rect">
            <a:avLst/>
          </a:prstGeom>
          <a:noFill/>
        </p:spPr>
        <p:txBody>
          <a:bodyPr wrap="square" lIns="0" tIns="0" rIns="0" bIns="0" rtlCol="0">
            <a:noAutofit/>
          </a:bodyPr>
          <a:lstStyle/>
          <a:p>
            <a:r>
              <a:rPr lang="en-US" sz="600" dirty="0">
                <a:latin typeface="Arial" panose="020B0604020202020204" pitchFamily="34" charset="0"/>
                <a:cs typeface="Arial" panose="020B0604020202020204" pitchFamily="34" charset="0"/>
              </a:rPr>
              <a:t>SMTP</a:t>
            </a:r>
            <a:endParaRPr lang="en-GB" sz="600" dirty="0" err="1">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6A098813-B62B-BBC3-EC05-CA4DBFDD7F08}"/>
              </a:ext>
            </a:extLst>
          </p:cNvPr>
          <p:cNvSpPr txBox="1"/>
          <p:nvPr/>
        </p:nvSpPr>
        <p:spPr>
          <a:xfrm>
            <a:off x="2038274" y="5422417"/>
            <a:ext cx="561773" cy="112464"/>
          </a:xfrm>
          <a:prstGeom prst="rect">
            <a:avLst/>
          </a:prstGeom>
          <a:noFill/>
        </p:spPr>
        <p:txBody>
          <a:bodyPr wrap="square" lIns="0" tIns="0" rIns="0" bIns="0" rtlCol="0">
            <a:noAutofit/>
          </a:bodyPr>
          <a:lstStyle/>
          <a:p>
            <a:r>
              <a:rPr lang="en-US" sz="600" dirty="0">
                <a:latin typeface="Arial" panose="020B0604020202020204" pitchFamily="34" charset="0"/>
                <a:cs typeface="Arial" panose="020B0604020202020204" pitchFamily="34" charset="0"/>
              </a:rPr>
              <a:t>SMTP over TLS</a:t>
            </a:r>
            <a:endParaRPr lang="en-GB" sz="600" dirty="0" err="1">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F4C8526A-555E-0DA0-209D-379A3C33569C}"/>
              </a:ext>
            </a:extLst>
          </p:cNvPr>
          <p:cNvSpPr/>
          <p:nvPr/>
        </p:nvSpPr>
        <p:spPr>
          <a:xfrm>
            <a:off x="612058" y="6045723"/>
            <a:ext cx="848645" cy="456529"/>
          </a:xfrm>
          <a:prstGeom prst="rec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GB" sz="1000" b="1" dirty="0" err="1">
              <a:solidFill>
                <a:schemeClr val="bg1"/>
              </a:solidFill>
            </a:endParaRPr>
          </a:p>
        </p:txBody>
      </p:sp>
      <p:sp>
        <p:nvSpPr>
          <p:cNvPr id="28" name="Rectangle: Rounded Corners 27">
            <a:extLst>
              <a:ext uri="{FF2B5EF4-FFF2-40B4-BE49-F238E27FC236}">
                <a16:creationId xmlns:a16="http://schemas.microsoft.com/office/drawing/2014/main" id="{5507B62F-FB0C-D037-AC8E-138C193D7F13}"/>
              </a:ext>
            </a:extLst>
          </p:cNvPr>
          <p:cNvSpPr/>
          <p:nvPr/>
        </p:nvSpPr>
        <p:spPr>
          <a:xfrm>
            <a:off x="721687" y="6216677"/>
            <a:ext cx="629385" cy="172181"/>
          </a:xfrm>
          <a:prstGeom prst="roundRec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700" dirty="0">
                <a:solidFill>
                  <a:schemeClr val="tx1"/>
                </a:solidFill>
              </a:rPr>
              <a:t>MS</a:t>
            </a:r>
            <a:r>
              <a:rPr lang="en-US" sz="700" b="1" dirty="0">
                <a:solidFill>
                  <a:schemeClr val="tx1"/>
                </a:solidFill>
              </a:rPr>
              <a:t> </a:t>
            </a:r>
            <a:r>
              <a:rPr lang="en-US" sz="700" dirty="0">
                <a:solidFill>
                  <a:schemeClr val="tx1"/>
                </a:solidFill>
              </a:rPr>
              <a:t>Outlook</a:t>
            </a:r>
            <a:endParaRPr lang="en-GB" sz="700" dirty="0" err="1">
              <a:solidFill>
                <a:schemeClr val="tx1"/>
              </a:solidFill>
            </a:endParaRPr>
          </a:p>
        </p:txBody>
      </p:sp>
      <p:cxnSp>
        <p:nvCxnSpPr>
          <p:cNvPr id="29" name="Connector: Elbow 28">
            <a:extLst>
              <a:ext uri="{FF2B5EF4-FFF2-40B4-BE49-F238E27FC236}">
                <a16:creationId xmlns:a16="http://schemas.microsoft.com/office/drawing/2014/main" id="{2064BBE0-F437-EACE-EFCF-BAAAC7C38E1A}"/>
              </a:ext>
            </a:extLst>
          </p:cNvPr>
          <p:cNvCxnSpPr>
            <a:cxnSpLocks/>
            <a:stCxn id="28" idx="2"/>
            <a:endCxn id="22" idx="1"/>
          </p:cNvCxnSpPr>
          <p:nvPr/>
        </p:nvCxnSpPr>
        <p:spPr>
          <a:xfrm rot="16200000" flipH="1">
            <a:off x="907463" y="6517775"/>
            <a:ext cx="365231" cy="107396"/>
          </a:xfrm>
          <a:prstGeom prst="bentConnector2">
            <a:avLst/>
          </a:prstGeom>
          <a:ln w="12700">
            <a:solidFill>
              <a:srgbClr val="69616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91514DA-567C-34DC-BCBD-9AB3374E317F}"/>
              </a:ext>
            </a:extLst>
          </p:cNvPr>
          <p:cNvSpPr txBox="1"/>
          <p:nvPr/>
        </p:nvSpPr>
        <p:spPr>
          <a:xfrm>
            <a:off x="1672769" y="6416237"/>
            <a:ext cx="378715" cy="90688"/>
          </a:xfrm>
          <a:prstGeom prst="rect">
            <a:avLst/>
          </a:prstGeom>
          <a:noFill/>
        </p:spPr>
        <p:txBody>
          <a:bodyPr wrap="square" lIns="0" tIns="0" rIns="0" bIns="0" rtlCol="0">
            <a:noAutofit/>
          </a:bodyPr>
          <a:lstStyle/>
          <a:p>
            <a:r>
              <a:rPr lang="en-US" sz="600" dirty="0">
                <a:latin typeface="Arial" panose="020B0604020202020204" pitchFamily="34" charset="0"/>
                <a:cs typeface="Arial" panose="020B0604020202020204" pitchFamily="34" charset="0"/>
              </a:rPr>
              <a:t>SMTP</a:t>
            </a:r>
            <a:endParaRPr lang="en-GB" sz="600" dirty="0" err="1">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8885B002-D56C-7F3D-96DF-3C18D5D28009}"/>
              </a:ext>
            </a:extLst>
          </p:cNvPr>
          <p:cNvSpPr txBox="1"/>
          <p:nvPr/>
        </p:nvSpPr>
        <p:spPr>
          <a:xfrm>
            <a:off x="851720" y="6064317"/>
            <a:ext cx="378715" cy="93497"/>
          </a:xfrm>
          <a:prstGeom prst="rect">
            <a:avLst/>
          </a:prstGeom>
          <a:noFill/>
        </p:spPr>
        <p:txBody>
          <a:bodyPr wrap="square" lIns="0" tIns="0" rIns="0" bIns="0" rtlCol="0">
            <a:noAutofit/>
          </a:bodyPr>
          <a:lstStyle/>
          <a:p>
            <a:pPr algn="ctr"/>
            <a:r>
              <a:rPr lang="en-US" sz="600" dirty="0">
                <a:latin typeface="Arial" panose="020B0604020202020204" pitchFamily="34" charset="0"/>
                <a:cs typeface="Arial" panose="020B0604020202020204" pitchFamily="34" charset="0"/>
              </a:rPr>
              <a:t>VCS</a:t>
            </a:r>
            <a:endParaRPr lang="en-GB" sz="600" dirty="0" err="1">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8317D065-C1C7-247E-E506-2C904673EBB0}"/>
              </a:ext>
            </a:extLst>
          </p:cNvPr>
          <p:cNvSpPr txBox="1"/>
          <p:nvPr/>
        </p:nvSpPr>
        <p:spPr>
          <a:xfrm>
            <a:off x="816216" y="5893175"/>
            <a:ext cx="378715" cy="93497"/>
          </a:xfrm>
          <a:prstGeom prst="rect">
            <a:avLst/>
          </a:prstGeom>
          <a:noFill/>
        </p:spPr>
        <p:txBody>
          <a:bodyPr wrap="square" lIns="0" tIns="0" rIns="0" bIns="0" rtlCol="0">
            <a:noAutofit/>
          </a:bodyPr>
          <a:lstStyle/>
          <a:p>
            <a:pPr algn="ctr"/>
            <a:r>
              <a:rPr lang="en-US" sz="600" dirty="0">
                <a:latin typeface="Arial" panose="020B0604020202020204" pitchFamily="34" charset="0"/>
                <a:cs typeface="Arial" panose="020B0604020202020204" pitchFamily="34" charset="0"/>
              </a:rPr>
              <a:t>Ops Users</a:t>
            </a:r>
            <a:endParaRPr lang="en-GB" sz="600" dirty="0" err="1">
              <a:latin typeface="Arial" panose="020B0604020202020204" pitchFamily="34" charset="0"/>
              <a:cs typeface="Arial" panose="020B0604020202020204" pitchFamily="34" charset="0"/>
            </a:endParaRPr>
          </a:p>
        </p:txBody>
      </p:sp>
      <p:pic>
        <p:nvPicPr>
          <p:cNvPr id="33" name="Graphic 32" descr="User">
            <a:extLst>
              <a:ext uri="{FF2B5EF4-FFF2-40B4-BE49-F238E27FC236}">
                <a16:creationId xmlns:a16="http://schemas.microsoft.com/office/drawing/2014/main" id="{53811FEB-9099-A22C-81B2-65FB8E0B01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3729" y="5860842"/>
            <a:ext cx="183087" cy="183087"/>
          </a:xfrm>
          <a:prstGeom prst="rect">
            <a:avLst/>
          </a:prstGeom>
        </p:spPr>
      </p:pic>
    </p:spTree>
    <p:extLst>
      <p:ext uri="{BB962C8B-B14F-4D97-AF65-F5344CB8AC3E}">
        <p14:creationId xmlns:p14="http://schemas.microsoft.com/office/powerpoint/2010/main" val="1337012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A520F433-37DE-CA48-43AB-A3633C52CEE2}"/>
              </a:ext>
            </a:extLst>
          </p:cNvPr>
          <p:cNvSpPr>
            <a:spLocks noGrp="1"/>
          </p:cNvSpPr>
          <p:nvPr>
            <p:ph type="sldNum" sz="quarter" idx="10"/>
          </p:nvPr>
        </p:nvSpPr>
        <p:spPr>
          <a:xfrm>
            <a:off x="5054400" y="7154219"/>
            <a:ext cx="590696" cy="273873"/>
          </a:xfrm>
        </p:spPr>
        <p:txBody>
          <a:bodyPr/>
          <a:lstStyle/>
          <a:p>
            <a:fld id="{08BDDC8D-36E9-467E-8CF1-750845950A7F}" type="slidenum">
              <a:rPr lang="en-GB" smtClean="0"/>
              <a:pPr/>
              <a:t>42</a:t>
            </a:fld>
            <a:endParaRPr lang="en-GB"/>
          </a:p>
        </p:txBody>
      </p:sp>
      <p:pic>
        <p:nvPicPr>
          <p:cNvPr id="6" name="Graphic 4" descr="Send">
            <a:extLst>
              <a:ext uri="{FF2B5EF4-FFF2-40B4-BE49-F238E27FC236}">
                <a16:creationId xmlns:a16="http://schemas.microsoft.com/office/drawing/2014/main" id="{C1E2EC5C-D307-B96B-14E6-65A0744D6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3">
            <a:extLst>
              <a:ext uri="{FF2B5EF4-FFF2-40B4-BE49-F238E27FC236}">
                <a16:creationId xmlns:a16="http://schemas.microsoft.com/office/drawing/2014/main" id="{1764FBD4-01B1-8AD8-38ED-98EFB2C08DDE}"/>
              </a:ext>
            </a:extLst>
          </p:cNvPr>
          <p:cNvSpPr>
            <a:spLocks noGrp="1"/>
          </p:cNvSpPr>
          <p:nvPr>
            <p:ph type="title"/>
          </p:nvPr>
        </p:nvSpPr>
        <p:spPr>
          <a:xfrm>
            <a:off x="486000" y="495300"/>
            <a:ext cx="8568000" cy="536058"/>
          </a:xfrm>
        </p:spPr>
        <p:txBody>
          <a:bodyPr/>
          <a:lstStyle/>
          <a:p>
            <a:r>
              <a:rPr lang="en-GB" altLang="en-US" dirty="0"/>
              <a:t>Design: Infrastructure Design – (External Forms)</a:t>
            </a:r>
            <a:endParaRPr lang="en-GB" dirty="0"/>
          </a:p>
        </p:txBody>
      </p:sp>
      <p:pic>
        <p:nvPicPr>
          <p:cNvPr id="8" name="Picture 7">
            <a:extLst>
              <a:ext uri="{FF2B5EF4-FFF2-40B4-BE49-F238E27FC236}">
                <a16:creationId xmlns:a16="http://schemas.microsoft.com/office/drawing/2014/main" id="{9DDDC4F8-E48A-3A55-A6FB-A9E82B907778}"/>
              </a:ext>
            </a:extLst>
          </p:cNvPr>
          <p:cNvPicPr>
            <a:picLocks noChangeAspect="1"/>
          </p:cNvPicPr>
          <p:nvPr/>
        </p:nvPicPr>
        <p:blipFill>
          <a:blip r:embed="rId3"/>
          <a:stretch>
            <a:fillRect/>
          </a:stretch>
        </p:blipFill>
        <p:spPr>
          <a:xfrm>
            <a:off x="2059457" y="943584"/>
            <a:ext cx="6364398" cy="6215974"/>
          </a:xfrm>
          <a:prstGeom prst="rect">
            <a:avLst/>
          </a:prstGeom>
        </p:spPr>
      </p:pic>
    </p:spTree>
    <p:extLst>
      <p:ext uri="{BB962C8B-B14F-4D97-AF65-F5344CB8AC3E}">
        <p14:creationId xmlns:p14="http://schemas.microsoft.com/office/powerpoint/2010/main" val="1462962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29941379-2EBC-49A5-6BFB-390CB9BFB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0" y="1031359"/>
            <a:ext cx="8762775" cy="612286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2">
            <a:extLst>
              <a:ext uri="{FF2B5EF4-FFF2-40B4-BE49-F238E27FC236}">
                <a16:creationId xmlns:a16="http://schemas.microsoft.com/office/drawing/2014/main" id="{A520F433-37DE-CA48-43AB-A3633C52CEE2}"/>
              </a:ext>
            </a:extLst>
          </p:cNvPr>
          <p:cNvSpPr>
            <a:spLocks noGrp="1"/>
          </p:cNvSpPr>
          <p:nvPr>
            <p:ph type="sldNum" sz="quarter" idx="10"/>
          </p:nvPr>
        </p:nvSpPr>
        <p:spPr>
          <a:xfrm>
            <a:off x="5054400" y="7154219"/>
            <a:ext cx="590696" cy="273873"/>
          </a:xfrm>
        </p:spPr>
        <p:txBody>
          <a:bodyPr/>
          <a:lstStyle/>
          <a:p>
            <a:fld id="{08BDDC8D-36E9-467E-8CF1-750845950A7F}" type="slidenum">
              <a:rPr lang="en-GB" smtClean="0"/>
              <a:pPr/>
              <a:t>43</a:t>
            </a:fld>
            <a:endParaRPr lang="en-GB"/>
          </a:p>
        </p:txBody>
      </p:sp>
      <p:pic>
        <p:nvPicPr>
          <p:cNvPr id="6" name="Graphic 4" descr="Send">
            <a:extLst>
              <a:ext uri="{FF2B5EF4-FFF2-40B4-BE49-F238E27FC236}">
                <a16:creationId xmlns:a16="http://schemas.microsoft.com/office/drawing/2014/main" id="{C1E2EC5C-D307-B96B-14E6-65A0744D6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3">
            <a:extLst>
              <a:ext uri="{FF2B5EF4-FFF2-40B4-BE49-F238E27FC236}">
                <a16:creationId xmlns:a16="http://schemas.microsoft.com/office/drawing/2014/main" id="{1764FBD4-01B1-8AD8-38ED-98EFB2C08DDE}"/>
              </a:ext>
            </a:extLst>
          </p:cNvPr>
          <p:cNvSpPr>
            <a:spLocks noGrp="1"/>
          </p:cNvSpPr>
          <p:nvPr>
            <p:ph type="title"/>
          </p:nvPr>
        </p:nvSpPr>
        <p:spPr>
          <a:xfrm>
            <a:off x="486000" y="495300"/>
            <a:ext cx="8568000" cy="536058"/>
          </a:xfrm>
        </p:spPr>
        <p:txBody>
          <a:bodyPr/>
          <a:lstStyle/>
          <a:p>
            <a:r>
              <a:rPr lang="en-GB" altLang="en-US" dirty="0"/>
              <a:t>Design: Infrastructure Design(As - Is) – eForms </a:t>
            </a:r>
            <a:endParaRPr lang="en-GB" dirty="0"/>
          </a:p>
        </p:txBody>
      </p:sp>
    </p:spTree>
    <p:extLst>
      <p:ext uri="{BB962C8B-B14F-4D97-AF65-F5344CB8AC3E}">
        <p14:creationId xmlns:p14="http://schemas.microsoft.com/office/powerpoint/2010/main" val="2352154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A520F433-37DE-CA48-43AB-A3633C52CEE2}"/>
              </a:ext>
            </a:extLst>
          </p:cNvPr>
          <p:cNvSpPr>
            <a:spLocks noGrp="1"/>
          </p:cNvSpPr>
          <p:nvPr>
            <p:ph type="sldNum" sz="quarter" idx="10"/>
          </p:nvPr>
        </p:nvSpPr>
        <p:spPr>
          <a:xfrm>
            <a:off x="5054400" y="7154219"/>
            <a:ext cx="590696" cy="273873"/>
          </a:xfrm>
        </p:spPr>
        <p:txBody>
          <a:bodyPr/>
          <a:lstStyle/>
          <a:p>
            <a:fld id="{08BDDC8D-36E9-467E-8CF1-750845950A7F}" type="slidenum">
              <a:rPr lang="en-GB" smtClean="0"/>
              <a:pPr/>
              <a:t>44</a:t>
            </a:fld>
            <a:endParaRPr lang="en-GB"/>
          </a:p>
        </p:txBody>
      </p:sp>
      <p:pic>
        <p:nvPicPr>
          <p:cNvPr id="6" name="Graphic 4" descr="Send">
            <a:extLst>
              <a:ext uri="{FF2B5EF4-FFF2-40B4-BE49-F238E27FC236}">
                <a16:creationId xmlns:a16="http://schemas.microsoft.com/office/drawing/2014/main" id="{C1E2EC5C-D307-B96B-14E6-65A0744D6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3">
            <a:extLst>
              <a:ext uri="{FF2B5EF4-FFF2-40B4-BE49-F238E27FC236}">
                <a16:creationId xmlns:a16="http://schemas.microsoft.com/office/drawing/2014/main" id="{1764FBD4-01B1-8AD8-38ED-98EFB2C08DDE}"/>
              </a:ext>
            </a:extLst>
          </p:cNvPr>
          <p:cNvSpPr>
            <a:spLocks noGrp="1"/>
          </p:cNvSpPr>
          <p:nvPr>
            <p:ph type="title"/>
          </p:nvPr>
        </p:nvSpPr>
        <p:spPr>
          <a:xfrm>
            <a:off x="486000" y="495300"/>
            <a:ext cx="8568000" cy="536058"/>
          </a:xfrm>
        </p:spPr>
        <p:txBody>
          <a:bodyPr/>
          <a:lstStyle/>
          <a:p>
            <a:r>
              <a:rPr lang="en-GB" altLang="en-US" dirty="0"/>
              <a:t>Design: Infrastructure Design(</a:t>
            </a:r>
            <a:r>
              <a:rPr lang="en-GB" altLang="en-US" dirty="0">
                <a:highlight>
                  <a:srgbClr val="FFFF00"/>
                </a:highlight>
              </a:rPr>
              <a:t>To-Be</a:t>
            </a:r>
            <a:r>
              <a:rPr lang="en-GB" altLang="en-US" dirty="0"/>
              <a:t>) – eForms </a:t>
            </a:r>
            <a:endParaRPr lang="en-GB" dirty="0"/>
          </a:p>
        </p:txBody>
      </p:sp>
      <p:pic>
        <p:nvPicPr>
          <p:cNvPr id="1028" name="Picture 4">
            <a:extLst>
              <a:ext uri="{FF2B5EF4-FFF2-40B4-BE49-F238E27FC236}">
                <a16:creationId xmlns:a16="http://schemas.microsoft.com/office/drawing/2014/main" id="{1D0DF6A2-1517-9E84-57C6-D60759C68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0" y="914390"/>
            <a:ext cx="8762775" cy="614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246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B4281D-A156-497A-9FAC-48AB0E2B3134}"/>
              </a:ext>
            </a:extLst>
          </p:cNvPr>
          <p:cNvSpPr>
            <a:spLocks noGrp="1"/>
          </p:cNvSpPr>
          <p:nvPr>
            <p:ph type="sldNum" sz="quarter" idx="10"/>
          </p:nvPr>
        </p:nvSpPr>
        <p:spPr/>
        <p:txBody>
          <a:bodyPr/>
          <a:lstStyle/>
          <a:p>
            <a:fld id="{08BDDC8D-36E9-467E-8CF1-750845950A7F}" type="slidenum">
              <a:rPr lang="en-GB" smtClean="0"/>
              <a:pPr/>
              <a:t>45</a:t>
            </a:fld>
            <a:endParaRPr lang="en-GB"/>
          </a:p>
        </p:txBody>
      </p:sp>
      <p:pic>
        <p:nvPicPr>
          <p:cNvPr id="9" name="Graphic 4" descr="Send">
            <a:extLst>
              <a:ext uri="{FF2B5EF4-FFF2-40B4-BE49-F238E27FC236}">
                <a16:creationId xmlns:a16="http://schemas.microsoft.com/office/drawing/2014/main" id="{E0B3E42B-5125-4BB4-B888-4774CD5F8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ontent Placeholder 1">
            <a:extLst>
              <a:ext uri="{FF2B5EF4-FFF2-40B4-BE49-F238E27FC236}">
                <a16:creationId xmlns:a16="http://schemas.microsoft.com/office/drawing/2014/main" id="{EB561E80-CF9B-2F22-BC56-0F95E0A85BDD}"/>
              </a:ext>
            </a:extLst>
          </p:cNvPr>
          <p:cNvSpPr>
            <a:spLocks noGrp="1"/>
          </p:cNvSpPr>
          <p:nvPr>
            <p:ph sz="quarter" idx="11"/>
          </p:nvPr>
        </p:nvSpPr>
        <p:spPr>
          <a:xfrm>
            <a:off x="638400" y="1094492"/>
            <a:ext cx="8568000" cy="456164"/>
          </a:xfrm>
        </p:spPr>
        <p:txBody>
          <a:bodyPr/>
          <a:lstStyle/>
          <a:p>
            <a:r>
              <a:rPr lang="en-GB" altLang="en-US" sz="1000" dirty="0"/>
              <a:t>Where appropriate provide the Product/Pattern reference code. Describe requirements and changes for each service, deployment pattern and infrastructure product. Numbers of servers and/or locations/environments should be included where appropriate. For each also make it clear whether there is any adoption engineering requirement and whether this is under </a:t>
            </a:r>
            <a:r>
              <a:rPr lang="en-GB" altLang="en-US" sz="1000" dirty="0" err="1"/>
              <a:t>Prodcat</a:t>
            </a:r>
            <a:r>
              <a:rPr lang="en-GB" altLang="en-US" sz="1000" dirty="0"/>
              <a:t> or ETF. State the team that supports the component.</a:t>
            </a:r>
          </a:p>
        </p:txBody>
      </p:sp>
      <p:sp>
        <p:nvSpPr>
          <p:cNvPr id="14" name="Slide Number Placeholder 2">
            <a:extLst>
              <a:ext uri="{FF2B5EF4-FFF2-40B4-BE49-F238E27FC236}">
                <a16:creationId xmlns:a16="http://schemas.microsoft.com/office/drawing/2014/main" id="{3B8ADBAB-F35A-86B7-75FB-72D680304F49}"/>
              </a:ext>
            </a:extLst>
          </p:cNvPr>
          <p:cNvSpPr txBox="1">
            <a:spLocks/>
          </p:cNvSpPr>
          <p:nvPr/>
        </p:nvSpPr>
        <p:spPr bwMode="gray">
          <a:xfrm>
            <a:off x="5206800" y="73066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45</a:t>
            </a:fld>
            <a:endParaRPr lang="en-GB"/>
          </a:p>
        </p:txBody>
      </p:sp>
      <p:sp>
        <p:nvSpPr>
          <p:cNvPr id="15" name="Title 3">
            <a:extLst>
              <a:ext uri="{FF2B5EF4-FFF2-40B4-BE49-F238E27FC236}">
                <a16:creationId xmlns:a16="http://schemas.microsoft.com/office/drawing/2014/main" id="{88F6E452-BE75-58DB-CE7B-E4723385A672}"/>
              </a:ext>
            </a:extLst>
          </p:cNvPr>
          <p:cNvSpPr>
            <a:spLocks noGrp="1"/>
          </p:cNvSpPr>
          <p:nvPr>
            <p:ph type="title"/>
          </p:nvPr>
        </p:nvSpPr>
        <p:spPr>
          <a:xfrm>
            <a:off x="638400" y="647700"/>
            <a:ext cx="8568000" cy="536058"/>
          </a:xfrm>
        </p:spPr>
        <p:txBody>
          <a:bodyPr/>
          <a:lstStyle/>
          <a:p>
            <a:r>
              <a:rPr lang="en-GB" altLang="en-US" dirty="0"/>
              <a:t>Service/Infrastructure Summary</a:t>
            </a:r>
            <a:endParaRPr lang="en-GB" dirty="0"/>
          </a:p>
        </p:txBody>
      </p:sp>
      <p:sp>
        <p:nvSpPr>
          <p:cNvPr id="16" name="Content Placeholder 1">
            <a:extLst>
              <a:ext uri="{FF2B5EF4-FFF2-40B4-BE49-F238E27FC236}">
                <a16:creationId xmlns:a16="http://schemas.microsoft.com/office/drawing/2014/main" id="{C5731C07-B33A-ED6A-CD37-DFA98381B5BD}"/>
              </a:ext>
            </a:extLst>
          </p:cNvPr>
          <p:cNvSpPr txBox="1">
            <a:spLocks/>
          </p:cNvSpPr>
          <p:nvPr/>
        </p:nvSpPr>
        <p:spPr bwMode="gray">
          <a:xfrm>
            <a:off x="597123" y="5455104"/>
            <a:ext cx="8568000" cy="226874"/>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spcBef>
                <a:spcPct val="50000"/>
              </a:spcBef>
              <a:buClr>
                <a:schemeClr val="accent1"/>
              </a:buClr>
              <a:buSzPct val="95000"/>
            </a:pPr>
            <a:endParaRPr lang="en-GB" altLang="en-US" sz="1400" dirty="0"/>
          </a:p>
          <a:p>
            <a:pPr>
              <a:spcBef>
                <a:spcPct val="50000"/>
              </a:spcBef>
              <a:buClr>
                <a:schemeClr val="accent1"/>
              </a:buClr>
              <a:buSzPct val="95000"/>
            </a:pPr>
            <a:r>
              <a:rPr lang="en-GB" altLang="en-US" sz="1400" dirty="0"/>
              <a:t>Describe Application Operational Management Design </a:t>
            </a:r>
          </a:p>
        </p:txBody>
      </p:sp>
      <p:graphicFrame>
        <p:nvGraphicFramePr>
          <p:cNvPr id="17" name="Table 16">
            <a:extLst>
              <a:ext uri="{FF2B5EF4-FFF2-40B4-BE49-F238E27FC236}">
                <a16:creationId xmlns:a16="http://schemas.microsoft.com/office/drawing/2014/main" id="{D2D82286-B5DD-EA79-EE9A-4193DC2229D9}"/>
              </a:ext>
            </a:extLst>
          </p:cNvPr>
          <p:cNvGraphicFramePr>
            <a:graphicFrameLocks noGrp="1"/>
          </p:cNvGraphicFramePr>
          <p:nvPr>
            <p:extLst>
              <p:ext uri="{D42A27DB-BD31-4B8C-83A1-F6EECF244321}">
                <p14:modId xmlns:p14="http://schemas.microsoft.com/office/powerpoint/2010/main" val="2856949653"/>
              </p:ext>
            </p:extLst>
          </p:nvPr>
        </p:nvGraphicFramePr>
        <p:xfrm>
          <a:off x="597123" y="6029500"/>
          <a:ext cx="8991354" cy="1094636"/>
        </p:xfrm>
        <a:graphic>
          <a:graphicData uri="http://schemas.openxmlformats.org/drawingml/2006/table">
            <a:tbl>
              <a:tblPr firstRow="1" bandRow="1">
                <a:tableStyleId>{69012ECD-51FC-41F1-AA8D-1B2483CD663E}</a:tableStyleId>
              </a:tblPr>
              <a:tblGrid>
                <a:gridCol w="2580598">
                  <a:extLst>
                    <a:ext uri="{9D8B030D-6E8A-4147-A177-3AD203B41FA5}">
                      <a16:colId xmlns:a16="http://schemas.microsoft.com/office/drawing/2014/main" val="708026941"/>
                    </a:ext>
                  </a:extLst>
                </a:gridCol>
                <a:gridCol w="6410756">
                  <a:extLst>
                    <a:ext uri="{9D8B030D-6E8A-4147-A177-3AD203B41FA5}">
                      <a16:colId xmlns:a16="http://schemas.microsoft.com/office/drawing/2014/main" val="1829942783"/>
                    </a:ext>
                  </a:extLst>
                </a:gridCol>
              </a:tblGrid>
              <a:tr h="177027">
                <a:tc>
                  <a:txBody>
                    <a:bodyPr/>
                    <a:lstStyle/>
                    <a:p>
                      <a:pPr algn="ctr">
                        <a:lnSpc>
                          <a:spcPts val="1400"/>
                        </a:lnSpc>
                        <a:spcBef>
                          <a:spcPts val="200"/>
                        </a:spcBef>
                        <a:spcAft>
                          <a:spcPts val="100"/>
                        </a:spcAft>
                      </a:pPr>
                      <a:r>
                        <a:rPr lang="en-GB" sz="1000" dirty="0">
                          <a:solidFill>
                            <a:schemeClr val="bg1">
                              <a:lumMod val="95000"/>
                            </a:schemeClr>
                          </a:solidFill>
                          <a:effectLst/>
                        </a:rPr>
                        <a:t>Application component(s)</a:t>
                      </a:r>
                      <a:endParaRPr lang="en-GB" sz="1000" b="1" dirty="0">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000" dirty="0">
                          <a:solidFill>
                            <a:schemeClr val="bg1">
                              <a:lumMod val="95000"/>
                            </a:schemeClr>
                          </a:solidFill>
                          <a:effectLst/>
                        </a:rPr>
                        <a:t>Monitoring, alerting, logging</a:t>
                      </a:r>
                      <a:r>
                        <a:rPr lang="en-GB" sz="1000" baseline="0" dirty="0">
                          <a:solidFill>
                            <a:schemeClr val="bg1">
                              <a:lumMod val="95000"/>
                            </a:schemeClr>
                          </a:solidFill>
                          <a:effectLst/>
                        </a:rPr>
                        <a:t> &amp; </a:t>
                      </a:r>
                      <a:r>
                        <a:rPr lang="en-GB" sz="1000" dirty="0">
                          <a:solidFill>
                            <a:schemeClr val="bg1">
                              <a:lumMod val="95000"/>
                            </a:schemeClr>
                          </a:solidFill>
                          <a:effectLst/>
                        </a:rPr>
                        <a:t>heart-beating design and products</a:t>
                      </a:r>
                      <a:endParaRPr lang="en-GB" sz="1000" b="1" dirty="0">
                        <a:solidFill>
                          <a:schemeClr val="bg1">
                            <a:lumMod val="95000"/>
                          </a:schemeClr>
                        </a:solidFill>
                        <a:effectLst/>
                        <a:latin typeface="Arial"/>
                        <a:ea typeface="MS Mincho"/>
                        <a:cs typeface="Times New Roman"/>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468832"/>
                  </a:ext>
                </a:extLst>
              </a:tr>
              <a:tr h="407301">
                <a:tc>
                  <a:txBody>
                    <a:bodyPr/>
                    <a:lstStyle/>
                    <a:p>
                      <a:pPr>
                        <a:lnSpc>
                          <a:spcPct val="100000"/>
                        </a:lnSpc>
                        <a:spcBef>
                          <a:spcPts val="600"/>
                        </a:spcBef>
                        <a:spcAft>
                          <a:spcPts val="100"/>
                        </a:spcAft>
                      </a:pPr>
                      <a:r>
                        <a:rPr lang="en-GB" sz="1000" b="0" kern="1200" dirty="0">
                          <a:solidFill>
                            <a:schemeClr val="tx2"/>
                          </a:solidFill>
                          <a:effectLst/>
                          <a:latin typeface="+mn-lt"/>
                          <a:ea typeface="+mn-ea"/>
                          <a:cs typeface="+mn-cs"/>
                        </a:rPr>
                        <a:t>Run-time / Design-time/Integration micro-services</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000" b="0" i="0" u="none" strike="noStrike" kern="1200" dirty="0">
                          <a:solidFill>
                            <a:schemeClr val="tx1"/>
                          </a:solidFill>
                          <a:effectLst/>
                          <a:latin typeface="+mn-lt"/>
                          <a:ea typeface="+mn-ea"/>
                          <a:cs typeface="+mn-cs"/>
                          <a:hlinkClick r:id="rId3"/>
                        </a:rPr>
                        <a:t>PaaS Introscope</a:t>
                      </a:r>
                      <a:r>
                        <a:rPr lang="en-GB" sz="1000" b="0" i="0" kern="1200" dirty="0">
                          <a:solidFill>
                            <a:schemeClr val="tx1"/>
                          </a:solidFill>
                          <a:effectLst/>
                          <a:latin typeface="+mn-lt"/>
                          <a:ea typeface="+mn-ea"/>
                          <a:cs typeface="+mn-cs"/>
                        </a:rPr>
                        <a:t>, </a:t>
                      </a:r>
                      <a:r>
                        <a:rPr lang="en-GB" sz="1000" b="0" i="0" u="none" strike="noStrike" kern="1200" dirty="0">
                          <a:solidFill>
                            <a:schemeClr val="tx1"/>
                          </a:solidFill>
                          <a:effectLst/>
                          <a:latin typeface="+mn-lt"/>
                          <a:ea typeface="+mn-ea"/>
                          <a:cs typeface="+mn-cs"/>
                          <a:hlinkClick r:id="rId4"/>
                        </a:rPr>
                        <a:t>PaaS Application Logging</a:t>
                      </a:r>
                      <a:r>
                        <a:rPr lang="en-GB" sz="1000" b="0" i="0" kern="1200" dirty="0">
                          <a:solidFill>
                            <a:schemeClr val="tx1"/>
                          </a:solidFill>
                          <a:effectLst/>
                          <a:latin typeface="+mn-lt"/>
                          <a:ea typeface="+mn-ea"/>
                          <a:cs typeface="+mn-cs"/>
                        </a:rPr>
                        <a:t>, </a:t>
                      </a:r>
                      <a:r>
                        <a:rPr lang="en-GB" sz="1000" b="0" i="0" u="none" strike="noStrike" kern="1200" dirty="0">
                          <a:solidFill>
                            <a:schemeClr val="tx1"/>
                          </a:solidFill>
                          <a:effectLst/>
                          <a:latin typeface="+mn-lt"/>
                          <a:ea typeface="+mn-ea"/>
                          <a:cs typeface="+mn-cs"/>
                          <a:hlinkClick r:id="rId5"/>
                        </a:rPr>
                        <a:t>Heart-beating - Spring Boot Actuator</a:t>
                      </a:r>
                      <a:endParaRPr lang="en-GB" sz="1000" b="0" dirty="0">
                        <a:solidFill>
                          <a:schemeClr val="tx2"/>
                        </a:solidFill>
                        <a:effectLst/>
                        <a:latin typeface="+mn-lt"/>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535039"/>
                  </a:ext>
                </a:extLst>
              </a:tr>
              <a:tr h="255154">
                <a:tc>
                  <a:txBody>
                    <a:bodyPr/>
                    <a:lstStyle/>
                    <a:p>
                      <a:pPr>
                        <a:lnSpc>
                          <a:spcPct val="100000"/>
                        </a:lnSpc>
                        <a:spcBef>
                          <a:spcPts val="600"/>
                        </a:spcBef>
                        <a:spcAft>
                          <a:spcPts val="100"/>
                        </a:spcAft>
                      </a:pPr>
                      <a:r>
                        <a:rPr lang="en-GB" sz="1000" b="0" dirty="0">
                          <a:solidFill>
                            <a:schemeClr val="tx2"/>
                          </a:solidFill>
                          <a:effectLst/>
                          <a:latin typeface="+mn-lt"/>
                        </a:rPr>
                        <a:t> MongoDB</a:t>
                      </a:r>
                      <a:endParaRPr lang="en-GB" sz="1000" b="0" dirty="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000" b="0" dirty="0">
                          <a:solidFill>
                            <a:schemeClr val="tx2"/>
                          </a:solidFill>
                          <a:effectLst/>
                          <a:latin typeface="+mn-lt"/>
                        </a:rPr>
                        <a:t> </a:t>
                      </a:r>
                      <a:r>
                        <a:rPr lang="en-GB" sz="1000" dirty="0">
                          <a:hlinkClick r:id="rId6"/>
                        </a:rPr>
                        <a:t>Alerting in MongoDB - MongoDB Engineering - Confluence (rbsgrp.net)</a:t>
                      </a:r>
                      <a:endParaRPr lang="en-GB" sz="1000" b="0" dirty="0">
                        <a:solidFill>
                          <a:schemeClr val="tx2"/>
                        </a:solidFill>
                        <a:effectLst/>
                        <a:latin typeface="+mn-lt"/>
                        <a:ea typeface="MS Mincho"/>
                        <a:cs typeface="Times New Roman"/>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5105116"/>
                  </a:ext>
                </a:extLst>
              </a:tr>
              <a:tr h="255154">
                <a:tc>
                  <a:txBody>
                    <a:bodyPr/>
                    <a:lstStyle/>
                    <a:p>
                      <a:pPr>
                        <a:lnSpc>
                          <a:spcPct val="100000"/>
                        </a:lnSpc>
                        <a:spcBef>
                          <a:spcPts val="600"/>
                        </a:spcBef>
                        <a:spcAft>
                          <a:spcPts val="100"/>
                        </a:spcAft>
                      </a:pPr>
                      <a:r>
                        <a:rPr lang="en-GB" sz="1000" b="0" dirty="0">
                          <a:solidFill>
                            <a:schemeClr val="tx2"/>
                          </a:solidFill>
                          <a:effectLst/>
                          <a:latin typeface="+mn-lt"/>
                          <a:ea typeface="MS Mincho"/>
                          <a:cs typeface="Times New Roman"/>
                        </a:rPr>
                        <a:t>Kafka Microservice</a:t>
                      </a: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000" b="0" i="0" u="none" strike="noStrike" kern="1200" dirty="0">
                          <a:solidFill>
                            <a:schemeClr val="tx1"/>
                          </a:solidFill>
                          <a:effectLst/>
                          <a:latin typeface="+mn-lt"/>
                          <a:ea typeface="+mn-ea"/>
                          <a:cs typeface="+mn-cs"/>
                          <a:hlinkClick r:id="rId3"/>
                        </a:rPr>
                        <a:t>PaaS Introscope</a:t>
                      </a:r>
                      <a:r>
                        <a:rPr lang="en-GB" sz="1000" b="0" i="0" kern="1200" dirty="0">
                          <a:solidFill>
                            <a:schemeClr val="tx1"/>
                          </a:solidFill>
                          <a:effectLst/>
                          <a:latin typeface="+mn-lt"/>
                          <a:ea typeface="+mn-ea"/>
                          <a:cs typeface="+mn-cs"/>
                        </a:rPr>
                        <a:t>, </a:t>
                      </a:r>
                      <a:r>
                        <a:rPr lang="en-GB" sz="1000" b="0" i="0" u="none" strike="noStrike" kern="1200" dirty="0">
                          <a:solidFill>
                            <a:schemeClr val="tx1"/>
                          </a:solidFill>
                          <a:effectLst/>
                          <a:latin typeface="+mn-lt"/>
                          <a:ea typeface="+mn-ea"/>
                          <a:cs typeface="+mn-cs"/>
                          <a:hlinkClick r:id="rId4"/>
                        </a:rPr>
                        <a:t>PaaS Application Logging</a:t>
                      </a:r>
                      <a:r>
                        <a:rPr lang="en-GB" sz="1000" b="0" i="0" kern="1200" dirty="0">
                          <a:solidFill>
                            <a:schemeClr val="tx1"/>
                          </a:solidFill>
                          <a:effectLst/>
                          <a:latin typeface="+mn-lt"/>
                          <a:ea typeface="+mn-ea"/>
                          <a:cs typeface="+mn-cs"/>
                        </a:rPr>
                        <a:t>, </a:t>
                      </a:r>
                      <a:r>
                        <a:rPr lang="en-GB" sz="1000" b="0" i="0" u="none" strike="noStrike" kern="1200" dirty="0">
                          <a:solidFill>
                            <a:schemeClr val="tx1"/>
                          </a:solidFill>
                          <a:effectLst/>
                          <a:latin typeface="+mn-lt"/>
                          <a:ea typeface="+mn-ea"/>
                          <a:cs typeface="+mn-cs"/>
                          <a:hlinkClick r:id="rId5"/>
                        </a:rPr>
                        <a:t>Heart-beating - Spring Boot Actuator</a:t>
                      </a:r>
                      <a:endParaRPr lang="en-GB" sz="1000" b="0" dirty="0">
                        <a:solidFill>
                          <a:schemeClr val="tx2"/>
                        </a:solidFill>
                        <a:effectLst/>
                        <a:latin typeface="+mn-lt"/>
                      </a:endParaRPr>
                    </a:p>
                  </a:txBody>
                  <a:tcPr marL="91434" marR="91434" marT="45757" marB="457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7455589"/>
                  </a:ext>
                </a:extLst>
              </a:tr>
            </a:tbl>
          </a:graphicData>
        </a:graphic>
      </p:graphicFrame>
      <p:graphicFrame>
        <p:nvGraphicFramePr>
          <p:cNvPr id="18" name="Table 17">
            <a:extLst>
              <a:ext uri="{FF2B5EF4-FFF2-40B4-BE49-F238E27FC236}">
                <a16:creationId xmlns:a16="http://schemas.microsoft.com/office/drawing/2014/main" id="{54234D6F-813C-0A91-AE41-8B778472D2D8}"/>
              </a:ext>
            </a:extLst>
          </p:cNvPr>
          <p:cNvGraphicFramePr>
            <a:graphicFrameLocks noGrp="1"/>
          </p:cNvGraphicFramePr>
          <p:nvPr>
            <p:extLst>
              <p:ext uri="{D42A27DB-BD31-4B8C-83A1-F6EECF244321}">
                <p14:modId xmlns:p14="http://schemas.microsoft.com/office/powerpoint/2010/main" val="4231603578"/>
              </p:ext>
            </p:extLst>
          </p:nvPr>
        </p:nvGraphicFramePr>
        <p:xfrm>
          <a:off x="597123" y="1649728"/>
          <a:ext cx="9385003" cy="3922428"/>
        </p:xfrm>
        <a:graphic>
          <a:graphicData uri="http://schemas.openxmlformats.org/drawingml/2006/table">
            <a:tbl>
              <a:tblPr firstRow="1" bandRow="1">
                <a:tableStyleId>{69012ECD-51FC-41F1-AA8D-1B2483CD663E}</a:tableStyleId>
              </a:tblPr>
              <a:tblGrid>
                <a:gridCol w="1900760">
                  <a:extLst>
                    <a:ext uri="{9D8B030D-6E8A-4147-A177-3AD203B41FA5}">
                      <a16:colId xmlns:a16="http://schemas.microsoft.com/office/drawing/2014/main" val="249338875"/>
                    </a:ext>
                  </a:extLst>
                </a:gridCol>
                <a:gridCol w="2781446">
                  <a:extLst>
                    <a:ext uri="{9D8B030D-6E8A-4147-A177-3AD203B41FA5}">
                      <a16:colId xmlns:a16="http://schemas.microsoft.com/office/drawing/2014/main" val="1890532536"/>
                    </a:ext>
                  </a:extLst>
                </a:gridCol>
                <a:gridCol w="1772459">
                  <a:extLst>
                    <a:ext uri="{9D8B030D-6E8A-4147-A177-3AD203B41FA5}">
                      <a16:colId xmlns:a16="http://schemas.microsoft.com/office/drawing/2014/main" val="1903665193"/>
                    </a:ext>
                  </a:extLst>
                </a:gridCol>
                <a:gridCol w="1465169">
                  <a:extLst>
                    <a:ext uri="{9D8B030D-6E8A-4147-A177-3AD203B41FA5}">
                      <a16:colId xmlns:a16="http://schemas.microsoft.com/office/drawing/2014/main" val="3658521676"/>
                    </a:ext>
                  </a:extLst>
                </a:gridCol>
                <a:gridCol w="1465169">
                  <a:extLst>
                    <a:ext uri="{9D8B030D-6E8A-4147-A177-3AD203B41FA5}">
                      <a16:colId xmlns:a16="http://schemas.microsoft.com/office/drawing/2014/main" val="3919750586"/>
                    </a:ext>
                  </a:extLst>
                </a:gridCol>
              </a:tblGrid>
              <a:tr h="301604">
                <a:tc>
                  <a:txBody>
                    <a:bodyPr/>
                    <a:lstStyle/>
                    <a:p>
                      <a:pPr algn="ctr">
                        <a:lnSpc>
                          <a:spcPts val="1400"/>
                        </a:lnSpc>
                        <a:spcBef>
                          <a:spcPts val="200"/>
                        </a:spcBef>
                        <a:spcAft>
                          <a:spcPts val="100"/>
                        </a:spcAft>
                      </a:pPr>
                      <a:r>
                        <a:rPr lang="en-GB" sz="1200" dirty="0">
                          <a:solidFill>
                            <a:schemeClr val="bg1">
                              <a:lumMod val="95000"/>
                            </a:schemeClr>
                          </a:solidFill>
                          <a:effectLst/>
                        </a:rPr>
                        <a:t>Service,</a:t>
                      </a:r>
                      <a:r>
                        <a:rPr lang="en-GB" sz="1200" baseline="0" dirty="0">
                          <a:solidFill>
                            <a:schemeClr val="bg1">
                              <a:lumMod val="95000"/>
                            </a:schemeClr>
                          </a:solidFill>
                          <a:effectLst/>
                        </a:rPr>
                        <a:t> Pattern or </a:t>
                      </a:r>
                      <a:r>
                        <a:rPr lang="en-GB" sz="1200" dirty="0">
                          <a:solidFill>
                            <a:schemeClr val="bg1">
                              <a:lumMod val="95000"/>
                            </a:schemeClr>
                          </a:solidFill>
                          <a:effectLst/>
                        </a:rPr>
                        <a:t>Product Reference</a:t>
                      </a:r>
                      <a:endParaRPr lang="en-GB" sz="1200" b="1" dirty="0">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dirty="0">
                          <a:solidFill>
                            <a:schemeClr val="bg1">
                              <a:lumMod val="95000"/>
                            </a:schemeClr>
                          </a:solidFill>
                          <a:effectLst/>
                        </a:rPr>
                        <a:t>Summary of requirement / change </a:t>
                      </a:r>
                      <a:endParaRPr lang="en-GB" sz="1200" b="1" dirty="0">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dirty="0">
                          <a:solidFill>
                            <a:schemeClr val="bg1">
                              <a:lumMod val="95000"/>
                            </a:schemeClr>
                          </a:solidFill>
                          <a:effectLst/>
                        </a:rPr>
                        <a:t>Standard usage or adoption requirement</a:t>
                      </a:r>
                      <a:endParaRPr lang="en-GB" sz="1200" b="1" dirty="0">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dirty="0">
                          <a:solidFill>
                            <a:schemeClr val="bg1">
                              <a:lumMod val="95000"/>
                            </a:schemeClr>
                          </a:solidFill>
                          <a:effectLst/>
                        </a:rPr>
                        <a:t>Agreed support team</a:t>
                      </a:r>
                      <a:endParaRPr lang="en-GB" sz="1200" b="1" dirty="0">
                        <a:solidFill>
                          <a:schemeClr val="bg1">
                            <a:lumMod val="95000"/>
                          </a:schemeClr>
                        </a:solidFill>
                        <a:effectLst/>
                        <a:latin typeface="Arial"/>
                        <a:ea typeface="MS Mincho"/>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Bef>
                          <a:spcPts val="200"/>
                        </a:spcBef>
                        <a:spcAft>
                          <a:spcPts val="100"/>
                        </a:spcAft>
                      </a:pPr>
                      <a:r>
                        <a:rPr lang="en-GB" sz="1200" b="1" dirty="0">
                          <a:solidFill>
                            <a:schemeClr val="bg1">
                              <a:lumMod val="95000"/>
                            </a:schemeClr>
                          </a:solidFill>
                          <a:effectLst/>
                          <a:latin typeface="Arial"/>
                          <a:ea typeface="MS Mincho"/>
                          <a:cs typeface="Times New Roman"/>
                        </a:rPr>
                        <a:t>Associated Security Standard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366537"/>
                  </a:ext>
                </a:extLst>
              </a:tr>
              <a:tr h="403150">
                <a:tc>
                  <a:txBody>
                    <a:bodyPr/>
                    <a:lstStyle/>
                    <a:p>
                      <a:pPr algn="l" fontAlgn="t"/>
                      <a:r>
                        <a:rPr lang="en-GB" sz="800" u="none" strike="noStrike" dirty="0">
                          <a:solidFill>
                            <a:srgbClr val="0052CC"/>
                          </a:solidFill>
                          <a:effectLst/>
                          <a:hlinkClick r:id="rId7"/>
                        </a:rPr>
                        <a:t>WIAM-02 - "Simple SPA" - WIAM authorisation model / IDS groups</a:t>
                      </a:r>
                      <a:endParaRPr lang="en-GB" sz="800"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a:effectLst/>
                        </a:rPr>
                        <a:t>Internal Design Time SPA course grained access control.</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a:effectLst/>
                        </a:rPr>
                        <a:t>Standard Usage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a:effectLst/>
                        </a:rPr>
                        <a:t>Enterprise Engineering</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a:effectLst/>
                        </a:rPr>
                        <a:t>N/A</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3469926"/>
                  </a:ext>
                </a:extLst>
              </a:tr>
              <a:tr h="403150">
                <a:tc>
                  <a:txBody>
                    <a:bodyPr/>
                    <a:lstStyle/>
                    <a:p>
                      <a:pPr algn="l" fontAlgn="t"/>
                      <a:r>
                        <a:rPr lang="en-GB" sz="800" u="none" strike="noStrike" dirty="0">
                          <a:solidFill>
                            <a:srgbClr val="0052CC"/>
                          </a:solidFill>
                          <a:effectLst/>
                          <a:hlinkClick r:id="rId8"/>
                        </a:rPr>
                        <a:t>SP001 (PR001-ICP-01) - Internal Facing Unsecured Static Content</a:t>
                      </a:r>
                      <a:endParaRPr lang="en-GB" sz="800"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dirty="0">
                          <a:effectLst/>
                        </a:rPr>
                        <a:t>Run-time / Design-time SPAs loaded from static micro-services in PNF/PCF.</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a:effectLst/>
                        </a:rPr>
                        <a:t>Standard Usage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a:effectLst/>
                        </a:rPr>
                        <a:t>Enterprise Engineering</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u="none" strike="noStrike" dirty="0">
                          <a:solidFill>
                            <a:srgbClr val="0052CC"/>
                          </a:solidFill>
                          <a:effectLst/>
                          <a:hlinkClick r:id="rId9"/>
                        </a:rPr>
                        <a:t>SAS_004</a:t>
                      </a:r>
                      <a:endParaRPr lang="en-GB" sz="800"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2851269"/>
                  </a:ext>
                </a:extLst>
              </a:tr>
              <a:tr h="319915">
                <a:tc>
                  <a:txBody>
                    <a:bodyPr/>
                    <a:lstStyle/>
                    <a:p>
                      <a:pPr algn="l" fontAlgn="t"/>
                      <a:r>
                        <a:rPr lang="en-GB" sz="800" u="none" strike="noStrike" dirty="0">
                          <a:solidFill>
                            <a:srgbClr val="0052CC"/>
                          </a:solidFill>
                          <a:effectLst/>
                          <a:hlinkClick r:id="rId10"/>
                        </a:rPr>
                        <a:t>SP006 (PR006 -IMP -04) - Internal facing API service</a:t>
                      </a:r>
                      <a:endParaRPr lang="en-GB" sz="800"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dirty="0">
                          <a:effectLst/>
                        </a:rPr>
                        <a:t>Run-time / Design-time micro-services hosting </a:t>
                      </a:r>
                      <a:r>
                        <a:rPr lang="en-GB" sz="800" dirty="0" err="1">
                          <a:effectLst/>
                        </a:rPr>
                        <a:t>eForm</a:t>
                      </a:r>
                      <a:r>
                        <a:rPr lang="en-GB" sz="800" dirty="0">
                          <a:effectLst/>
                        </a:rPr>
                        <a:t> instances and </a:t>
                      </a:r>
                      <a:r>
                        <a:rPr lang="en-GB" sz="800" dirty="0" err="1">
                          <a:effectLst/>
                        </a:rPr>
                        <a:t>eForm</a:t>
                      </a:r>
                      <a:r>
                        <a:rPr lang="en-GB" sz="800" dirty="0">
                          <a:effectLst/>
                        </a:rPr>
                        <a:t> definitions.</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a:effectLst/>
                        </a:rPr>
                        <a:t>Standard Usage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a:effectLst/>
                        </a:rPr>
                        <a:t>Enterprise Engineering</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u="none" strike="noStrike">
                          <a:solidFill>
                            <a:srgbClr val="0052CC"/>
                          </a:solidFill>
                          <a:effectLst/>
                          <a:hlinkClick r:id="rId11"/>
                        </a:rPr>
                        <a:t>SCP_003</a:t>
                      </a:r>
                      <a:endParaRPr lang="en-GB" sz="80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1159331"/>
                  </a:ext>
                </a:extLst>
              </a:tr>
              <a:tr h="403150">
                <a:tc>
                  <a:txBody>
                    <a:bodyPr/>
                    <a:lstStyle/>
                    <a:p>
                      <a:pPr algn="l" fontAlgn="t"/>
                      <a:r>
                        <a:rPr lang="en-GB" sz="800" u="none" strike="noStrike">
                          <a:solidFill>
                            <a:srgbClr val="0052CC"/>
                          </a:solidFill>
                          <a:effectLst/>
                          <a:hlinkClick r:id="rId12"/>
                        </a:rPr>
                        <a:t>PR010-MMWA-01 - MS2MS cross-site within App for PNF PAS F5 RCP</a:t>
                      </a:r>
                      <a:endParaRPr lang="en-GB" sz="80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dirty="0">
                          <a:effectLst/>
                        </a:rPr>
                        <a:t>Integration micro-services interacting with eForms Runtime SPA.</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dirty="0">
                          <a:effectLst/>
                        </a:rPr>
                        <a:t>Standard Usage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dirty="0">
                          <a:effectLst/>
                        </a:rPr>
                        <a:t>Enterprise Engineering</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dirty="0">
                          <a:effectLst/>
                          <a:hlinkClick r:id="rId13" action="ppaction://hlinkfile"/>
                        </a:rPr>
                        <a:t>SCP_002</a:t>
                      </a:r>
                      <a:endParaRPr lang="en-GB" sz="800"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6451459"/>
                  </a:ext>
                </a:extLst>
              </a:tr>
              <a:tr h="299111">
                <a:tc>
                  <a:txBody>
                    <a:bodyPr/>
                    <a:lstStyle/>
                    <a:p>
                      <a:pPr algn="l" fontAlgn="t"/>
                      <a:r>
                        <a:rPr lang="en-GB" sz="800" dirty="0">
                          <a:solidFill>
                            <a:schemeClr val="accent1">
                              <a:lumMod val="50000"/>
                            </a:schemeClr>
                          </a:solidFill>
                          <a:effectLst/>
                          <a:latin typeface="Calibri" panose="020F0502020204030204" pitchFamily="34" charset="0"/>
                          <a:cs typeface="Calibri" panose="020F0502020204030204" pitchFamily="34" charset="0"/>
                          <a:hlinkClick r:id="rId14"/>
                        </a:rPr>
                        <a:t>SP002 (PR002-SCP-01)</a:t>
                      </a:r>
                      <a:endParaRPr lang="en-GB" sz="800" dirty="0">
                        <a:solidFill>
                          <a:schemeClr val="accent1">
                            <a:lumMod val="50000"/>
                          </a:schemeClr>
                        </a:solidFill>
                        <a:effectLst/>
                        <a:latin typeface="Calibri" panose="020F0502020204030204" pitchFamily="34" charset="0"/>
                        <a:cs typeface="Calibri" panose="020F0502020204030204" pitchFamily="34" charset="0"/>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dirty="0">
                          <a:solidFill>
                            <a:schemeClr val="tx1"/>
                          </a:solidFill>
                          <a:effectLst/>
                          <a:latin typeface="+mn-lt"/>
                          <a:ea typeface="+mn-ea"/>
                          <a:cs typeface="+mn-cs"/>
                        </a:rPr>
                        <a:t>External SPA static content in PNF</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dirty="0">
                          <a:effectLst/>
                        </a:rPr>
                        <a:t>Standard Usage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dirty="0">
                          <a:effectLst/>
                        </a:rPr>
                        <a:t>Enterprise Engineering</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800" dirty="0">
                          <a:effectLst/>
                          <a:hlinkClick r:id="rId15"/>
                        </a:rPr>
                        <a:t>SCP_001</a:t>
                      </a:r>
                      <a:endParaRPr lang="en-GB" sz="800"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8839696"/>
                  </a:ext>
                </a:extLst>
              </a:tr>
              <a:tr h="299111">
                <a:tc>
                  <a:txBody>
                    <a:bodyPr/>
                    <a:lstStyle/>
                    <a:p>
                      <a:pPr algn="l" fontAlgn="t"/>
                      <a:r>
                        <a:rPr lang="en-GB" sz="800" dirty="0">
                          <a:solidFill>
                            <a:schemeClr val="accent1">
                              <a:lumMod val="50000"/>
                            </a:schemeClr>
                          </a:solidFill>
                          <a:effectLst/>
                          <a:latin typeface="Calibri" panose="020F0502020204030204" pitchFamily="34" charset="0"/>
                          <a:cs typeface="Calibri" panose="020F0502020204030204" pitchFamily="34" charset="0"/>
                          <a:hlinkClick r:id="rId16"/>
                        </a:rPr>
                        <a:t>SP007 (PR007-SMP-01)</a:t>
                      </a:r>
                      <a:endParaRPr lang="en-GB" sz="800" dirty="0">
                        <a:solidFill>
                          <a:schemeClr val="accent1">
                            <a:lumMod val="50000"/>
                          </a:schemeClr>
                        </a:solidFill>
                        <a:effectLst/>
                        <a:latin typeface="Calibri" panose="020F0502020204030204" pitchFamily="34" charset="0"/>
                        <a:cs typeface="Calibri" panose="020F0502020204030204" pitchFamily="34" charset="0"/>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dirty="0">
                          <a:solidFill>
                            <a:schemeClr val="tx1"/>
                          </a:solidFill>
                          <a:effectLst/>
                          <a:latin typeface="+mn-lt"/>
                          <a:ea typeface="+mn-ea"/>
                          <a:cs typeface="+mn-cs"/>
                        </a:rPr>
                        <a:t>External API MSs for PNF PAS (LSP </a:t>
                      </a:r>
                      <a:r>
                        <a:rPr lang="en-GB" sz="800" kern="1200" dirty="0" err="1">
                          <a:solidFill>
                            <a:schemeClr val="tx1"/>
                          </a:solidFill>
                          <a:effectLst/>
                          <a:latin typeface="+mn-lt"/>
                          <a:ea typeface="+mn-ea"/>
                          <a:cs typeface="+mn-cs"/>
                        </a:rPr>
                        <a:t>PingFed</a:t>
                      </a:r>
                      <a:r>
                        <a:rPr lang="en-GB" sz="800" kern="1200" dirty="0">
                          <a:solidFill>
                            <a:schemeClr val="tx1"/>
                          </a:solidFill>
                          <a:effectLst/>
                          <a:latin typeface="+mn-lt"/>
                          <a:ea typeface="+mn-ea"/>
                          <a:cs typeface="+mn-cs"/>
                        </a:rPr>
                        <a:t>)</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dirty="0">
                          <a:effectLst/>
                        </a:rPr>
                        <a:t>Standard Usage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dirty="0">
                          <a:effectLst/>
                        </a:rPr>
                        <a:t>Enterprise Engineering</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800" dirty="0">
                          <a:effectLst/>
                          <a:hlinkClick r:id="rId17"/>
                        </a:rPr>
                        <a:t>SCP_005</a:t>
                      </a:r>
                      <a:endParaRPr lang="en-GB" sz="800"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9328870"/>
                  </a:ext>
                </a:extLst>
              </a:tr>
              <a:tr h="380468">
                <a:tc>
                  <a:txBody>
                    <a:bodyPr/>
                    <a:lstStyle/>
                    <a:p>
                      <a:pPr marL="0" algn="l" defTabSz="1034701" rtl="0" eaLnBrk="1" fontAlgn="t" latinLnBrk="0" hangingPunct="1"/>
                      <a:r>
                        <a:rPr lang="en-GB" sz="800" kern="1200" dirty="0">
                          <a:solidFill>
                            <a:schemeClr val="tx1"/>
                          </a:solidFill>
                          <a:effectLst/>
                          <a:latin typeface="+mn-lt"/>
                          <a:ea typeface="+mn-ea"/>
                          <a:cs typeface="+mn-cs"/>
                        </a:rPr>
                        <a:t>Not Applicable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034701" rtl="0" eaLnBrk="1" fontAlgn="t" latinLnBrk="0" hangingPunct="1"/>
                      <a:r>
                        <a:rPr lang="en-GB" sz="800" kern="1200" dirty="0">
                          <a:solidFill>
                            <a:schemeClr val="tx1"/>
                          </a:solidFill>
                          <a:effectLst/>
                          <a:latin typeface="+mn-lt"/>
                          <a:ea typeface="+mn-ea"/>
                          <a:cs typeface="+mn-cs"/>
                        </a:rPr>
                        <a:t>SCP_039 - FDN - Secure Message Queue (MQ)</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dirty="0">
                          <a:effectLst/>
                        </a:rPr>
                        <a:t>Standard Usage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dirty="0">
                          <a:effectLst/>
                        </a:rPr>
                        <a:t>Enterprise Engineering</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800" dirty="0">
                          <a:hlinkClick r:id="rId18"/>
                        </a:rPr>
                        <a:t>SCP_039</a:t>
                      </a:r>
                      <a:endParaRPr lang="en-GB" sz="800"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3125174"/>
                  </a:ext>
                </a:extLst>
              </a:tr>
              <a:tr h="380468">
                <a:tc>
                  <a:txBody>
                    <a:bodyPr/>
                    <a:lstStyle/>
                    <a:p>
                      <a:r>
                        <a:rPr lang="en-GB" sz="800" dirty="0">
                          <a:highlight>
                            <a:srgbClr val="FFFF00"/>
                          </a:highlight>
                          <a:hlinkClick r:id="rId19"/>
                        </a:rPr>
                        <a:t>A2IR401-02 - Issue Identity Token through JWT Authentication Policy (A5IC210) - Solution Patterns - Confluence (atlassian.net)</a:t>
                      </a:r>
                      <a:endParaRPr lang="en-GB" sz="800" b="0" i="0" kern="1200" dirty="0">
                        <a:solidFill>
                          <a:schemeClr val="tx1"/>
                        </a:solidFill>
                        <a:effectLst/>
                        <a:highlight>
                          <a:srgbClr val="FFFF00"/>
                        </a:highlight>
                        <a:latin typeface="+mn-lt"/>
                        <a:ea typeface="+mn-ea"/>
                        <a:cs typeface="+mn-cs"/>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034701" rtl="0" eaLnBrk="1" fontAlgn="t" latinLnBrk="0" hangingPunct="1"/>
                      <a:r>
                        <a:rPr lang="en-GB" sz="800" kern="1200" dirty="0">
                          <a:solidFill>
                            <a:schemeClr val="tx1"/>
                          </a:solidFill>
                          <a:effectLst/>
                          <a:highlight>
                            <a:srgbClr val="FFFF00"/>
                          </a:highlight>
                          <a:latin typeface="+mn-lt"/>
                          <a:ea typeface="+mn-ea"/>
                          <a:cs typeface="+mn-cs"/>
                        </a:rPr>
                        <a:t>Mobile SSO Integration to eForms runtime SPA</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GB" sz="800" dirty="0">
                          <a:effectLst/>
                          <a:highlight>
                            <a:srgbClr val="FFFF00"/>
                          </a:highlight>
                        </a:rPr>
                        <a:t>Standard Usage</a:t>
                      </a:r>
                    </a:p>
                    <a:p>
                      <a:pPr algn="l" fontAlgn="t"/>
                      <a:endParaRPr lang="en-GB" sz="800" dirty="0">
                        <a:effectLst/>
                        <a:highlight>
                          <a:srgbClr val="FFFF00"/>
                        </a:highligh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GB" sz="800" dirty="0">
                          <a:effectLst/>
                          <a:highlight>
                            <a:srgbClr val="FFFF00"/>
                          </a:highlight>
                        </a:rPr>
                        <a:t>Enterprise Engineering</a:t>
                      </a:r>
                    </a:p>
                    <a:p>
                      <a:pPr algn="l" fontAlgn="t"/>
                      <a:endParaRPr lang="en-GB" sz="800" dirty="0">
                        <a:effectLst/>
                        <a:highlight>
                          <a:srgbClr val="FFFF00"/>
                        </a:highligh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b="0" i="0" u="none" strike="noStrike" kern="1200" dirty="0">
                          <a:solidFill>
                            <a:schemeClr val="tx1"/>
                          </a:solidFill>
                          <a:effectLst/>
                          <a:highlight>
                            <a:srgbClr val="FFFF00"/>
                          </a:highlight>
                          <a:latin typeface="+mn-lt"/>
                          <a:ea typeface="+mn-ea"/>
                          <a:cs typeface="+mn-cs"/>
                          <a:hlinkClick r:id="rId20" tooltip="/wiki/spaces/SARCS/pages/114461637"/>
                        </a:rPr>
                        <a:t>SCP_009 - FDN - Secure Identity &amp; Access Service</a:t>
                      </a:r>
                      <a:endParaRPr lang="en-GB" sz="800" dirty="0">
                        <a:effectLst/>
                        <a:highlight>
                          <a:srgbClr val="FFFF00"/>
                        </a:highligh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701193"/>
                  </a:ext>
                </a:extLst>
              </a:tr>
              <a:tr h="380468">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highlight>
                            <a:srgbClr val="FFFF00"/>
                          </a:highlight>
                          <a:latin typeface="+mn-lt"/>
                          <a:ea typeface="+mn-ea"/>
                          <a:cs typeface="+mn-cs"/>
                          <a:hlinkClick r:id="rId21"/>
                        </a:rPr>
                        <a:t>A4IR203 - Adoption Process for Session Management</a:t>
                      </a:r>
                      <a:endParaRPr lang="en-GB" sz="800" b="0" i="0" kern="1200" dirty="0">
                        <a:solidFill>
                          <a:schemeClr val="tx1"/>
                        </a:solidFill>
                        <a:effectLst/>
                        <a:highlight>
                          <a:srgbClr val="FFFF00"/>
                        </a:highlight>
                        <a:latin typeface="+mn-lt"/>
                        <a:ea typeface="+mn-ea"/>
                        <a:cs typeface="+mn-cs"/>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034701" rtl="0" eaLnBrk="1" fontAlgn="t" latinLnBrk="0" hangingPunct="1"/>
                      <a:r>
                        <a:rPr lang="en-GB" sz="800" kern="1200" dirty="0">
                          <a:solidFill>
                            <a:schemeClr val="tx1"/>
                          </a:solidFill>
                          <a:effectLst/>
                          <a:highlight>
                            <a:srgbClr val="FFFF00"/>
                          </a:highlight>
                          <a:latin typeface="+mn-lt"/>
                          <a:ea typeface="+mn-ea"/>
                          <a:cs typeface="+mn-cs"/>
                        </a:rPr>
                        <a:t>eForms runtime SPA to runtime </a:t>
                      </a:r>
                      <a:r>
                        <a:rPr lang="en-GB" sz="800" kern="1200" dirty="0" err="1">
                          <a:solidFill>
                            <a:schemeClr val="tx1"/>
                          </a:solidFill>
                          <a:effectLst/>
                          <a:highlight>
                            <a:srgbClr val="FFFF00"/>
                          </a:highlight>
                          <a:latin typeface="+mn-lt"/>
                          <a:ea typeface="+mn-ea"/>
                          <a:cs typeface="+mn-cs"/>
                        </a:rPr>
                        <a:t>ms</a:t>
                      </a:r>
                      <a:r>
                        <a:rPr lang="en-GB" sz="800" kern="1200" dirty="0">
                          <a:solidFill>
                            <a:schemeClr val="tx1"/>
                          </a:solidFill>
                          <a:effectLst/>
                          <a:highlight>
                            <a:srgbClr val="FFFF00"/>
                          </a:highlight>
                          <a:latin typeface="+mn-lt"/>
                          <a:ea typeface="+mn-ea"/>
                          <a:cs typeface="+mn-cs"/>
                        </a:rPr>
                        <a:t> for managing user authenticated session</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GB" sz="800" dirty="0">
                          <a:effectLst/>
                          <a:highlight>
                            <a:srgbClr val="FFFF00"/>
                          </a:highlight>
                        </a:rPr>
                        <a:t>Standard Usage</a:t>
                      </a:r>
                    </a:p>
                    <a:p>
                      <a:pPr algn="l" fontAlgn="t"/>
                      <a:endParaRPr lang="en-GB" sz="800" dirty="0">
                        <a:effectLst/>
                        <a:highlight>
                          <a:srgbClr val="FFFF00"/>
                        </a:highligh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GB" sz="800" dirty="0">
                          <a:effectLst/>
                          <a:highlight>
                            <a:srgbClr val="FFFF00"/>
                          </a:highlight>
                        </a:rPr>
                        <a:t>Enterprise Engineering</a:t>
                      </a:r>
                    </a:p>
                    <a:p>
                      <a:pPr algn="l" fontAlgn="t"/>
                      <a:endParaRPr lang="en-GB" sz="800" dirty="0">
                        <a:effectLst/>
                        <a:highlight>
                          <a:srgbClr val="FFFF00"/>
                        </a:highligh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b="0" i="0" u="none" strike="noStrike" kern="1200" dirty="0">
                          <a:solidFill>
                            <a:schemeClr val="tx1"/>
                          </a:solidFill>
                          <a:effectLst/>
                          <a:highlight>
                            <a:srgbClr val="FFFF00"/>
                          </a:highlight>
                          <a:latin typeface="+mn-lt"/>
                          <a:ea typeface="+mn-ea"/>
                          <a:cs typeface="+mn-cs"/>
                          <a:hlinkClick r:id="rId20" tooltip="/wiki/spaces/SARCS/pages/114461637"/>
                        </a:rPr>
                        <a:t>SCP_009 - FDN - Secure Identity &amp; Access Service</a:t>
                      </a:r>
                      <a:endParaRPr lang="en-GB" sz="800" dirty="0">
                        <a:effectLst/>
                        <a:highlight>
                          <a:srgbClr val="FFFF00"/>
                        </a:highligh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6903347"/>
                  </a:ext>
                </a:extLst>
              </a:tr>
            </a:tbl>
          </a:graphicData>
        </a:graphic>
      </p:graphicFrame>
    </p:spTree>
    <p:extLst>
      <p:ext uri="{BB962C8B-B14F-4D97-AF65-F5344CB8AC3E}">
        <p14:creationId xmlns:p14="http://schemas.microsoft.com/office/powerpoint/2010/main" val="94301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a:extLst>
              <a:ext uri="{FF2B5EF4-FFF2-40B4-BE49-F238E27FC236}">
                <a16:creationId xmlns:a16="http://schemas.microsoft.com/office/drawing/2014/main" id="{E2BF995B-E276-D5B9-77CE-7BCC8499EDE4}"/>
              </a:ext>
            </a:extLst>
          </p:cNvPr>
          <p:cNvSpPr>
            <a:spLocks noGrp="1"/>
          </p:cNvSpPr>
          <p:nvPr>
            <p:ph type="sldNum" sz="quarter" idx="10"/>
          </p:nvPr>
        </p:nvSpPr>
        <p:spPr>
          <a:xfrm>
            <a:off x="5054400" y="7154219"/>
            <a:ext cx="590696" cy="273873"/>
          </a:xfrm>
        </p:spPr>
        <p:txBody>
          <a:bodyPr/>
          <a:lstStyle/>
          <a:p>
            <a:fld id="{08BDDC8D-36E9-467E-8CF1-750845950A7F}" type="slidenum">
              <a:rPr lang="en-GB" smtClean="0"/>
              <a:pPr/>
              <a:t>46</a:t>
            </a:fld>
            <a:endParaRPr lang="en-GB"/>
          </a:p>
        </p:txBody>
      </p:sp>
      <p:sp>
        <p:nvSpPr>
          <p:cNvPr id="11" name="Title 3">
            <a:extLst>
              <a:ext uri="{FF2B5EF4-FFF2-40B4-BE49-F238E27FC236}">
                <a16:creationId xmlns:a16="http://schemas.microsoft.com/office/drawing/2014/main" id="{0DCD8D22-CCFD-E863-CCFB-F9994A69DD11}"/>
              </a:ext>
            </a:extLst>
          </p:cNvPr>
          <p:cNvSpPr>
            <a:spLocks noGrp="1"/>
          </p:cNvSpPr>
          <p:nvPr>
            <p:ph type="title"/>
          </p:nvPr>
        </p:nvSpPr>
        <p:spPr>
          <a:xfrm>
            <a:off x="486000" y="495300"/>
            <a:ext cx="8568000" cy="536058"/>
          </a:xfrm>
        </p:spPr>
        <p:txBody>
          <a:bodyPr/>
          <a:lstStyle/>
          <a:p>
            <a:r>
              <a:rPr lang="en-GB" dirty="0"/>
              <a:t>Security Design </a:t>
            </a:r>
            <a:r>
              <a:rPr lang="en-GB" sz="1800" dirty="0"/>
              <a:t>including deviations from Security standards and patterns</a:t>
            </a:r>
            <a:endParaRPr lang="en-GB" dirty="0"/>
          </a:p>
        </p:txBody>
      </p:sp>
      <p:graphicFrame>
        <p:nvGraphicFramePr>
          <p:cNvPr id="12" name="Table 11">
            <a:extLst>
              <a:ext uri="{FF2B5EF4-FFF2-40B4-BE49-F238E27FC236}">
                <a16:creationId xmlns:a16="http://schemas.microsoft.com/office/drawing/2014/main" id="{824809F6-2950-980B-A57E-ADBDE234C4E1}"/>
              </a:ext>
            </a:extLst>
          </p:cNvPr>
          <p:cNvGraphicFramePr>
            <a:graphicFrameLocks noGrp="1"/>
          </p:cNvGraphicFramePr>
          <p:nvPr/>
        </p:nvGraphicFramePr>
        <p:xfrm>
          <a:off x="601249" y="1449659"/>
          <a:ext cx="8304756" cy="2315945"/>
        </p:xfrm>
        <a:graphic>
          <a:graphicData uri="http://schemas.openxmlformats.org/drawingml/2006/table">
            <a:tbl>
              <a:tblPr/>
              <a:tblGrid>
                <a:gridCol w="3547774">
                  <a:extLst>
                    <a:ext uri="{9D8B030D-6E8A-4147-A177-3AD203B41FA5}">
                      <a16:colId xmlns:a16="http://schemas.microsoft.com/office/drawing/2014/main" val="3211840518"/>
                    </a:ext>
                  </a:extLst>
                </a:gridCol>
                <a:gridCol w="4756982">
                  <a:extLst>
                    <a:ext uri="{9D8B030D-6E8A-4147-A177-3AD203B41FA5}">
                      <a16:colId xmlns:a16="http://schemas.microsoft.com/office/drawing/2014/main" val="2694757951"/>
                    </a:ext>
                  </a:extLst>
                </a:gridCol>
              </a:tblGrid>
              <a:tr h="781575">
                <a:tc>
                  <a:txBody>
                    <a:bodyPr/>
                    <a:lstStyle/>
                    <a:p>
                      <a:pPr algn="l" fontAlgn="t"/>
                      <a:r>
                        <a:rPr lang="en-GB" sz="1200">
                          <a:effectLst/>
                        </a:rPr>
                        <a:t>User authentication and authorisation (Internal Customers)</a:t>
                      </a:r>
                    </a:p>
                  </a:txBody>
                  <a:tcPr marL="55030" marR="55030" marT="38521" marB="385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GB" sz="1200" dirty="0">
                          <a:effectLst/>
                        </a:rPr>
                        <a:t>WIAM02 leveraged to provide secure access to the internal design and runtime SPAs. Simple course grained roles are stored centrally via IAM.</a:t>
                      </a:r>
                    </a:p>
                  </a:txBody>
                  <a:tcPr marL="55030" marR="55030" marT="38521" marB="385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3299741138"/>
                  </a:ext>
                </a:extLst>
              </a:tr>
              <a:tr h="780399">
                <a:tc>
                  <a:txBody>
                    <a:bodyPr/>
                    <a:lstStyle/>
                    <a:p>
                      <a:pPr algn="l" fontAlgn="t"/>
                      <a:r>
                        <a:rPr lang="en-GB" sz="1200" dirty="0">
                          <a:effectLst/>
                        </a:rPr>
                        <a:t>Roles and permissions</a:t>
                      </a:r>
                    </a:p>
                  </a:txBody>
                  <a:tcPr marL="55030" marR="55030" marT="38521" marB="385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GB" sz="1200" dirty="0" err="1">
                          <a:effectLst/>
                        </a:rPr>
                        <a:t>EForm</a:t>
                      </a:r>
                      <a:r>
                        <a:rPr lang="en-GB" sz="1200" dirty="0">
                          <a:effectLst/>
                        </a:rPr>
                        <a:t> 'User' and 'Admin User' roles are defined as 'system level' roles and managed centrally via SLX. Further 'application level' roles can be administered by admin users within an </a:t>
                      </a:r>
                      <a:r>
                        <a:rPr lang="en-GB" sz="1200" dirty="0" err="1">
                          <a:effectLst/>
                        </a:rPr>
                        <a:t>eforms</a:t>
                      </a:r>
                      <a:r>
                        <a:rPr lang="en-GB" sz="1200" dirty="0">
                          <a:effectLst/>
                        </a:rPr>
                        <a:t> application.</a:t>
                      </a:r>
                    </a:p>
                  </a:txBody>
                  <a:tcPr marL="55030" marR="55030" marT="38521" marB="385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1494671574"/>
                  </a:ext>
                </a:extLst>
              </a:tr>
              <a:tr h="309698">
                <a:tc>
                  <a:txBody>
                    <a:bodyPr/>
                    <a:lstStyle/>
                    <a:p>
                      <a:pPr algn="l" fontAlgn="t"/>
                      <a:r>
                        <a:rPr lang="en-GB" sz="1200">
                          <a:effectLst/>
                        </a:rPr>
                        <a:t>Payment Security</a:t>
                      </a:r>
                    </a:p>
                  </a:txBody>
                  <a:tcPr marL="55030" marR="55030" marT="38521" marB="385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GB" sz="1200" dirty="0">
                          <a:effectLst/>
                        </a:rPr>
                        <a:t>N/A</a:t>
                      </a:r>
                    </a:p>
                  </a:txBody>
                  <a:tcPr marL="55030" marR="55030" marT="38521" marB="385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4200955446"/>
                  </a:ext>
                </a:extLst>
              </a:tr>
              <a:tr h="444273">
                <a:tc>
                  <a:txBody>
                    <a:bodyPr/>
                    <a:lstStyle/>
                    <a:p>
                      <a:pPr algn="l" fontAlgn="t"/>
                      <a:r>
                        <a:rPr lang="en-GB" sz="1200" dirty="0">
                          <a:effectLst/>
                        </a:rPr>
                        <a:t>Impact of PCI</a:t>
                      </a:r>
                    </a:p>
                  </a:txBody>
                  <a:tcPr marL="55030" marR="55030" marT="38521" marB="385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200" dirty="0">
                          <a:effectLst/>
                        </a:rPr>
                        <a:t>N/A. No full PAN or any other PCI data will be processed or stored by the application.</a:t>
                      </a:r>
                      <a:endParaRPr lang="en-GB" sz="1200" dirty="0">
                        <a:effectLst/>
                      </a:endParaRPr>
                    </a:p>
                  </a:txBody>
                  <a:tcPr marL="55030" marR="55030" marT="38521" marB="385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1532141647"/>
                  </a:ext>
                </a:extLst>
              </a:tr>
            </a:tbl>
          </a:graphicData>
        </a:graphic>
      </p:graphicFrame>
    </p:spTree>
    <p:extLst>
      <p:ext uri="{BB962C8B-B14F-4D97-AF65-F5344CB8AC3E}">
        <p14:creationId xmlns:p14="http://schemas.microsoft.com/office/powerpoint/2010/main" val="2379341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98598CA9-B270-3C39-0132-78D6B42E067F}"/>
              </a:ext>
            </a:extLst>
          </p:cNvPr>
          <p:cNvSpPr>
            <a:spLocks noGrp="1"/>
          </p:cNvSpPr>
          <p:nvPr>
            <p:ph type="sldNum" sz="quarter" idx="10"/>
          </p:nvPr>
        </p:nvSpPr>
        <p:spPr>
          <a:xfrm>
            <a:off x="5054400" y="7154219"/>
            <a:ext cx="590696" cy="273873"/>
          </a:xfrm>
        </p:spPr>
        <p:txBody>
          <a:bodyPr/>
          <a:lstStyle/>
          <a:p>
            <a:fld id="{08BDDC8D-36E9-467E-8CF1-750845950A7F}" type="slidenum">
              <a:rPr lang="en-GB" smtClean="0"/>
              <a:pPr/>
              <a:t>47</a:t>
            </a:fld>
            <a:endParaRPr lang="en-GB"/>
          </a:p>
        </p:txBody>
      </p:sp>
      <p:sp>
        <p:nvSpPr>
          <p:cNvPr id="5" name="Title 3">
            <a:extLst>
              <a:ext uri="{FF2B5EF4-FFF2-40B4-BE49-F238E27FC236}">
                <a16:creationId xmlns:a16="http://schemas.microsoft.com/office/drawing/2014/main" id="{B98F4A76-7400-5620-01CC-E4564A2F6FA6}"/>
              </a:ext>
            </a:extLst>
          </p:cNvPr>
          <p:cNvSpPr>
            <a:spLocks noGrp="1"/>
          </p:cNvSpPr>
          <p:nvPr>
            <p:ph type="title"/>
          </p:nvPr>
        </p:nvSpPr>
        <p:spPr>
          <a:xfrm>
            <a:off x="388307" y="820977"/>
            <a:ext cx="8568000" cy="536058"/>
          </a:xfrm>
        </p:spPr>
        <p:txBody>
          <a:bodyPr/>
          <a:lstStyle/>
          <a:p>
            <a:r>
              <a:rPr lang="en-GB" dirty="0"/>
              <a:t>Security Design </a:t>
            </a:r>
            <a:r>
              <a:rPr lang="en-GB" sz="1800" dirty="0"/>
              <a:t>including deviations from Security standards and patterns</a:t>
            </a:r>
            <a:endParaRPr lang="en-GB" dirty="0"/>
          </a:p>
        </p:txBody>
      </p:sp>
      <p:graphicFrame>
        <p:nvGraphicFramePr>
          <p:cNvPr id="6" name="Table 5">
            <a:extLst>
              <a:ext uri="{FF2B5EF4-FFF2-40B4-BE49-F238E27FC236}">
                <a16:creationId xmlns:a16="http://schemas.microsoft.com/office/drawing/2014/main" id="{7B7B56D7-2A7B-8B35-BAF5-305795C1834A}"/>
              </a:ext>
            </a:extLst>
          </p:cNvPr>
          <p:cNvGraphicFramePr>
            <a:graphicFrameLocks noGrp="1"/>
          </p:cNvGraphicFramePr>
          <p:nvPr>
            <p:extLst>
              <p:ext uri="{D42A27DB-BD31-4B8C-83A1-F6EECF244321}">
                <p14:modId xmlns:p14="http://schemas.microsoft.com/office/powerpoint/2010/main" val="510925321"/>
              </p:ext>
            </p:extLst>
          </p:nvPr>
        </p:nvGraphicFramePr>
        <p:xfrm>
          <a:off x="388307" y="1731199"/>
          <a:ext cx="9031265" cy="4564438"/>
        </p:xfrm>
        <a:graphic>
          <a:graphicData uri="http://schemas.openxmlformats.org/drawingml/2006/table">
            <a:tbl>
              <a:tblPr/>
              <a:tblGrid>
                <a:gridCol w="2066794">
                  <a:extLst>
                    <a:ext uri="{9D8B030D-6E8A-4147-A177-3AD203B41FA5}">
                      <a16:colId xmlns:a16="http://schemas.microsoft.com/office/drawing/2014/main" val="3538487720"/>
                    </a:ext>
                  </a:extLst>
                </a:gridCol>
                <a:gridCol w="2914921">
                  <a:extLst>
                    <a:ext uri="{9D8B030D-6E8A-4147-A177-3AD203B41FA5}">
                      <a16:colId xmlns:a16="http://schemas.microsoft.com/office/drawing/2014/main" val="241197591"/>
                    </a:ext>
                  </a:extLst>
                </a:gridCol>
                <a:gridCol w="4049550">
                  <a:extLst>
                    <a:ext uri="{9D8B030D-6E8A-4147-A177-3AD203B41FA5}">
                      <a16:colId xmlns:a16="http://schemas.microsoft.com/office/drawing/2014/main" val="1626458626"/>
                    </a:ext>
                  </a:extLst>
                </a:gridCol>
              </a:tblGrid>
              <a:tr h="341049">
                <a:tc>
                  <a:txBody>
                    <a:bodyPr/>
                    <a:lstStyle/>
                    <a:p>
                      <a:pPr algn="l" fontAlgn="t"/>
                      <a:r>
                        <a:rPr lang="en-GB" sz="1200" b="1" dirty="0">
                          <a:solidFill>
                            <a:srgbClr val="172B4D"/>
                          </a:solidFill>
                          <a:effectLst/>
                        </a:rPr>
                        <a:t>Pattern/Standard Reference</a:t>
                      </a:r>
                    </a:p>
                  </a:txBody>
                  <a:tcPr marL="55796" marR="83694" marT="39057" marB="39057">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GB" sz="1200" b="1">
                          <a:solidFill>
                            <a:srgbClr val="172B4D"/>
                          </a:solidFill>
                          <a:effectLst/>
                        </a:rPr>
                        <a:t>Pattern/Standard Name</a:t>
                      </a:r>
                    </a:p>
                  </a:txBody>
                  <a:tcPr marL="55796" marR="83694" marT="39057" marB="39057">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GB" sz="1200" b="1">
                          <a:solidFill>
                            <a:srgbClr val="172B4D"/>
                          </a:solidFill>
                          <a:effectLst/>
                        </a:rPr>
                        <a:t>Security Controls</a:t>
                      </a:r>
                    </a:p>
                  </a:txBody>
                  <a:tcPr marL="55796" marR="83694" marT="39057" marB="39057">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extLst>
                  <a:ext uri="{0D108BD9-81ED-4DB2-BD59-A6C34878D82A}">
                    <a16:rowId xmlns:a16="http://schemas.microsoft.com/office/drawing/2014/main" val="2017740057"/>
                  </a:ext>
                </a:extLst>
              </a:tr>
              <a:tr h="526494">
                <a:tc>
                  <a:txBody>
                    <a:bodyPr/>
                    <a:lstStyle/>
                    <a:p>
                      <a:pPr algn="l" fontAlgn="t"/>
                      <a:r>
                        <a:rPr lang="en-GB" sz="800" u="none" strike="noStrike" dirty="0">
                          <a:solidFill>
                            <a:srgbClr val="0052CC"/>
                          </a:solidFill>
                          <a:effectLst/>
                          <a:hlinkClick r:id="rId2"/>
                        </a:rPr>
                        <a:t>PR010-MMWA-01</a:t>
                      </a:r>
                      <a:endParaRPr lang="en-GB" sz="800" dirty="0">
                        <a:effectLst/>
                      </a:endParaRPr>
                    </a:p>
                  </a:txBody>
                  <a:tcPr marL="55796" marR="55796" marT="39057" marB="39057">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800" u="none" strike="noStrike">
                          <a:solidFill>
                            <a:srgbClr val="0052CC"/>
                          </a:solidFill>
                          <a:effectLst/>
                          <a:hlinkClick r:id="rId2"/>
                        </a:rPr>
                        <a:t>MS2MS cross-site within App for PNF PAS F5 RCP</a:t>
                      </a:r>
                      <a:endParaRPr lang="en-GB" sz="800">
                        <a:effectLst/>
                      </a:endParaRPr>
                    </a:p>
                  </a:txBody>
                  <a:tcPr marL="55796" marR="55796" marT="39057" marB="39057">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800" u="sng" dirty="0">
                          <a:solidFill>
                            <a:srgbClr val="828282"/>
                          </a:solidFill>
                          <a:effectLst/>
                          <a:hlinkClick r:id="rId3"/>
                        </a:rPr>
                        <a:t>PR010-MMWA-01 - MS2MS cross-site within App for PNF PAS F5 RCP#MMWA-01-MS2MScross-sitewithinAppforPNFPASF5RCP-SecurityControls</a:t>
                      </a:r>
                      <a:endParaRPr lang="en-GB" sz="800" dirty="0">
                        <a:effectLst/>
                      </a:endParaRPr>
                    </a:p>
                  </a:txBody>
                  <a:tcPr marL="55796" marR="55796" marT="39057" marB="39057">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1872963117"/>
                  </a:ext>
                </a:extLst>
              </a:tr>
              <a:tr h="331293">
                <a:tc>
                  <a:txBody>
                    <a:bodyPr/>
                    <a:lstStyle/>
                    <a:p>
                      <a:pPr algn="l" fontAlgn="t"/>
                      <a:r>
                        <a:rPr lang="en-GB" sz="800" u="none" strike="noStrike" dirty="0">
                          <a:solidFill>
                            <a:srgbClr val="0052CC"/>
                          </a:solidFill>
                          <a:effectLst/>
                          <a:hlinkClick r:id="rId4"/>
                        </a:rPr>
                        <a:t>SP001 (PR001-ICP-01)</a:t>
                      </a:r>
                      <a:endParaRPr lang="en-GB" sz="800" dirty="0">
                        <a:effectLst/>
                      </a:endParaRPr>
                    </a:p>
                  </a:txBody>
                  <a:tcPr marL="55796" marR="55796" marT="39057" marB="39057">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800" u="none" strike="noStrike" dirty="0">
                          <a:solidFill>
                            <a:srgbClr val="0052CC"/>
                          </a:solidFill>
                          <a:effectLst/>
                          <a:hlinkClick r:id="rId4"/>
                        </a:rPr>
                        <a:t>Internal Facing Unsecured Static Content</a:t>
                      </a:r>
                      <a:endParaRPr lang="en-GB" sz="800" dirty="0">
                        <a:effectLst/>
                      </a:endParaRPr>
                    </a:p>
                  </a:txBody>
                  <a:tcPr marL="55796" marR="55796" marT="39057" marB="39057">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800" u="none" strike="noStrike">
                          <a:solidFill>
                            <a:srgbClr val="0052CC"/>
                          </a:solidFill>
                          <a:effectLst/>
                          <a:hlinkClick r:id="rId5"/>
                        </a:rPr>
                        <a:t>SCP_004 - UCS - Internal Consumer Browser Access to Static Bank Content (Anonymous)</a:t>
                      </a:r>
                      <a:endParaRPr lang="en-GB" sz="800">
                        <a:effectLst/>
                      </a:endParaRPr>
                    </a:p>
                  </a:txBody>
                  <a:tcPr marL="55796" marR="55796" marT="39057" marB="39057">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730610541"/>
                  </a:ext>
                </a:extLst>
              </a:tr>
              <a:tr h="462877">
                <a:tc>
                  <a:txBody>
                    <a:bodyPr/>
                    <a:lstStyle/>
                    <a:p>
                      <a:pPr algn="l" fontAlgn="t"/>
                      <a:r>
                        <a:rPr lang="en-GB" sz="800" u="none" strike="noStrike" dirty="0">
                          <a:solidFill>
                            <a:srgbClr val="0052CC"/>
                          </a:solidFill>
                          <a:effectLst/>
                          <a:hlinkClick r:id="rId6"/>
                        </a:rPr>
                        <a:t>SP006 (PR006 -IMP -04)</a:t>
                      </a:r>
                      <a:endParaRPr lang="en-GB" sz="800" dirty="0">
                        <a:effectLst/>
                      </a:endParaRPr>
                    </a:p>
                  </a:txBody>
                  <a:tcPr marL="55796" marR="55796" marT="39057" marB="39057">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800" u="none" strike="noStrike" dirty="0">
                          <a:solidFill>
                            <a:srgbClr val="0052CC"/>
                          </a:solidFill>
                          <a:effectLst/>
                          <a:hlinkClick r:id="rId7"/>
                        </a:rPr>
                        <a:t>Internal facing API service</a:t>
                      </a:r>
                      <a:endParaRPr lang="en-GB" sz="800" dirty="0">
                        <a:effectLst/>
                      </a:endParaRPr>
                    </a:p>
                  </a:txBody>
                  <a:tcPr marL="55796" marR="55796" marT="39057" marB="39057">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800" u="none" strike="noStrike" dirty="0">
                          <a:solidFill>
                            <a:srgbClr val="0052CC"/>
                          </a:solidFill>
                          <a:effectLst/>
                          <a:hlinkClick r:id="rId8"/>
                        </a:rPr>
                        <a:t>SCP_003 - UCS - Internal Consumer to DMZ Hosted Workflow Dynamic Content</a:t>
                      </a:r>
                      <a:endParaRPr lang="en-GB" sz="800" dirty="0">
                        <a:effectLst/>
                      </a:endParaRPr>
                    </a:p>
                  </a:txBody>
                  <a:tcPr marL="55796" marR="55796" marT="39057" marB="39057">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672551916"/>
                  </a:ext>
                </a:extLst>
              </a:tr>
              <a:tr h="509014">
                <a:tc>
                  <a:txBody>
                    <a:bodyPr/>
                    <a:lstStyle/>
                    <a:p>
                      <a:pPr marL="0" algn="l" defTabSz="1034701" rtl="0" eaLnBrk="1" fontAlgn="t" latinLnBrk="0" hangingPunct="1"/>
                      <a:r>
                        <a:rPr lang="en-GB" sz="800" u="none" strike="noStrike" kern="1200" dirty="0">
                          <a:solidFill>
                            <a:srgbClr val="0052CC"/>
                          </a:solidFill>
                          <a:effectLst/>
                          <a:latin typeface="+mn-lt"/>
                          <a:ea typeface="+mn-ea"/>
                          <a:cs typeface="+mn-cs"/>
                          <a:hlinkClick r:id="rId9">
                            <a:extLst>
                              <a:ext uri="{A12FA001-AC4F-418D-AE19-62706E023703}">
                                <ahyp:hlinkClr xmlns:ahyp="http://schemas.microsoft.com/office/drawing/2018/hyperlinkcolor" val="tx"/>
                              </a:ext>
                            </a:extLst>
                          </a:hlinkClick>
                        </a:rPr>
                        <a:t>SP002 (PR002-SCP-01)</a:t>
                      </a:r>
                      <a:endParaRPr lang="en-GB" sz="800" u="none" strike="noStrike" kern="1200" dirty="0">
                        <a:solidFill>
                          <a:srgbClr val="0052CC"/>
                        </a:solidFill>
                        <a:effectLst/>
                        <a:latin typeface="+mn-lt"/>
                        <a:ea typeface="+mn-ea"/>
                        <a:cs typeface="+mn-cs"/>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marL="0" algn="l" defTabSz="1034701" rtl="0" eaLnBrk="1" fontAlgn="t" latinLnBrk="0" hangingPunct="1"/>
                      <a:r>
                        <a:rPr lang="en-GB" sz="800" u="none" strike="noStrike" kern="1200" dirty="0">
                          <a:solidFill>
                            <a:srgbClr val="0052CC"/>
                          </a:solidFill>
                          <a:effectLst/>
                          <a:latin typeface="+mn-lt"/>
                          <a:ea typeface="+mn-ea"/>
                          <a:cs typeface="+mn-cs"/>
                        </a:rPr>
                        <a:t>External SPA static content in PNF</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marL="0" algn="l" defTabSz="1034701" rtl="0" eaLnBrk="1" fontAlgn="t" latinLnBrk="0" hangingPunct="1"/>
                      <a:r>
                        <a:rPr lang="en-GB" sz="800" u="none" strike="noStrike" kern="1200" dirty="0">
                          <a:solidFill>
                            <a:srgbClr val="0052CC"/>
                          </a:solidFill>
                          <a:effectLst/>
                          <a:latin typeface="+mn-lt"/>
                          <a:ea typeface="+mn-ea"/>
                          <a:cs typeface="+mn-cs"/>
                          <a:hlinkClick r:id="rId10">
                            <a:extLst>
                              <a:ext uri="{A12FA001-AC4F-418D-AE19-62706E023703}">
                                <ahyp:hlinkClr xmlns:ahyp="http://schemas.microsoft.com/office/drawing/2018/hyperlinkcolor" val="tx"/>
                              </a:ext>
                            </a:extLst>
                          </a:hlinkClick>
                        </a:rPr>
                        <a:t>SCP_001 - UCS - External Consumer Browser Access to Static Bank Content (Anonymous) - Security Architecture Services - Confluence (rbsgrp.net)</a:t>
                      </a:r>
                      <a:endParaRPr lang="en-GB" sz="800" u="none" strike="noStrike" kern="1200" dirty="0">
                        <a:solidFill>
                          <a:srgbClr val="0052CC"/>
                        </a:solidFill>
                        <a:effectLst/>
                        <a:latin typeface="+mn-lt"/>
                        <a:ea typeface="+mn-ea"/>
                        <a:cs typeface="+mn-cs"/>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2989602992"/>
                  </a:ext>
                </a:extLst>
              </a:tr>
              <a:tr h="509014">
                <a:tc>
                  <a:txBody>
                    <a:bodyPr/>
                    <a:lstStyle/>
                    <a:p>
                      <a:pPr marL="0" algn="l" defTabSz="1034701" rtl="0" eaLnBrk="1" fontAlgn="t" latinLnBrk="0" hangingPunct="1"/>
                      <a:r>
                        <a:rPr lang="en-GB" sz="800" u="none" strike="noStrike" kern="1200" dirty="0">
                          <a:solidFill>
                            <a:srgbClr val="0052CC"/>
                          </a:solidFill>
                          <a:effectLst/>
                          <a:latin typeface="+mn-lt"/>
                          <a:ea typeface="+mn-ea"/>
                          <a:cs typeface="+mn-cs"/>
                          <a:hlinkClick r:id="rId11">
                            <a:extLst>
                              <a:ext uri="{A12FA001-AC4F-418D-AE19-62706E023703}">
                                <ahyp:hlinkClr xmlns:ahyp="http://schemas.microsoft.com/office/drawing/2018/hyperlinkcolor" val="tx"/>
                              </a:ext>
                            </a:extLst>
                          </a:hlinkClick>
                        </a:rPr>
                        <a:t>SP007 (PR007-SMP-01)</a:t>
                      </a:r>
                      <a:endParaRPr lang="en-GB" sz="800" u="none" strike="noStrike" kern="1200" dirty="0">
                        <a:solidFill>
                          <a:srgbClr val="0052CC"/>
                        </a:solidFill>
                        <a:effectLst/>
                        <a:latin typeface="+mn-lt"/>
                        <a:ea typeface="+mn-ea"/>
                        <a:cs typeface="+mn-cs"/>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marL="0" algn="l" defTabSz="1034701" rtl="0" eaLnBrk="1" fontAlgn="t" latinLnBrk="0" hangingPunct="1"/>
                      <a:r>
                        <a:rPr lang="en-GB" sz="800" u="none" strike="noStrike" kern="1200" dirty="0">
                          <a:solidFill>
                            <a:srgbClr val="0052CC"/>
                          </a:solidFill>
                          <a:effectLst/>
                          <a:latin typeface="+mn-lt"/>
                          <a:ea typeface="+mn-ea"/>
                          <a:cs typeface="+mn-cs"/>
                        </a:rPr>
                        <a:t>External API MSs for PNF PAS (LSP </a:t>
                      </a:r>
                      <a:r>
                        <a:rPr lang="en-GB" sz="800" u="none" strike="noStrike" kern="1200" dirty="0" err="1">
                          <a:solidFill>
                            <a:srgbClr val="0052CC"/>
                          </a:solidFill>
                          <a:effectLst/>
                          <a:latin typeface="+mn-lt"/>
                          <a:ea typeface="+mn-ea"/>
                          <a:cs typeface="+mn-cs"/>
                        </a:rPr>
                        <a:t>PingFed</a:t>
                      </a:r>
                      <a:r>
                        <a:rPr lang="en-GB" sz="800" u="none" strike="noStrike" kern="1200" dirty="0">
                          <a:solidFill>
                            <a:srgbClr val="0052CC"/>
                          </a:solidFill>
                          <a:effectLst/>
                          <a:latin typeface="+mn-lt"/>
                          <a:ea typeface="+mn-ea"/>
                          <a:cs typeface="+mn-cs"/>
                        </a:rPr>
                        <a:t>)</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marL="0" algn="l" defTabSz="1034701" rtl="0" eaLnBrk="1" fontAlgn="t" latinLnBrk="0" hangingPunct="1"/>
                      <a:r>
                        <a:rPr lang="en-GB" sz="800" u="none" strike="noStrike" kern="1200" dirty="0">
                          <a:solidFill>
                            <a:srgbClr val="0052CC"/>
                          </a:solidFill>
                          <a:effectLst/>
                          <a:latin typeface="+mn-lt"/>
                          <a:ea typeface="+mn-ea"/>
                          <a:cs typeface="+mn-cs"/>
                          <a:hlinkClick r:id="rId12">
                            <a:extLst>
                              <a:ext uri="{A12FA001-AC4F-418D-AE19-62706E023703}">
                                <ahyp:hlinkClr xmlns:ahyp="http://schemas.microsoft.com/office/drawing/2018/hyperlinkcolor" val="tx"/>
                              </a:ext>
                            </a:extLst>
                          </a:hlinkClick>
                        </a:rPr>
                        <a:t>SCP_005 - UCS - External Consumer, Via SaaS API Gateway, to DMZ Hosted Workflow Dynamic Content - Security Architecture Services - Confluence (rbsgrp.net)</a:t>
                      </a:r>
                      <a:endParaRPr lang="en-GB" sz="800" u="none" strike="noStrike" kern="1200" dirty="0">
                        <a:solidFill>
                          <a:srgbClr val="0052CC"/>
                        </a:solidFill>
                        <a:effectLst/>
                        <a:latin typeface="+mn-lt"/>
                        <a:ea typeface="+mn-ea"/>
                        <a:cs typeface="+mn-cs"/>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2334633404"/>
                  </a:ext>
                </a:extLst>
              </a:tr>
              <a:tr h="467788">
                <a:tc>
                  <a:txBody>
                    <a:bodyPr/>
                    <a:lstStyle/>
                    <a:p>
                      <a:pPr algn="l" fontAlgn="t"/>
                      <a:r>
                        <a:rPr lang="en-GB" sz="800" dirty="0">
                          <a:hlinkClick r:id="rId13"/>
                        </a:rPr>
                        <a:t>DSP1b</a:t>
                      </a:r>
                      <a:endParaRPr lang="en-GB" sz="800" dirty="0">
                        <a:solidFill>
                          <a:schemeClr val="accent1">
                            <a:lumMod val="50000"/>
                          </a:schemeClr>
                        </a:solidFill>
                        <a:effectLst/>
                        <a:latin typeface="Calibri" panose="020F0502020204030204" pitchFamily="34" charset="0"/>
                        <a:cs typeface="Calibri" panose="020F0502020204030204" pitchFamily="34" charset="0"/>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800" kern="1200" dirty="0">
                          <a:solidFill>
                            <a:schemeClr val="accent1">
                              <a:lumMod val="50000"/>
                            </a:schemeClr>
                          </a:solidFill>
                          <a:effectLst/>
                          <a:latin typeface="Calibri" panose="020F0502020204030204" pitchFamily="34" charset="0"/>
                          <a:ea typeface="+mn-ea"/>
                          <a:cs typeface="Calibri" panose="020F0502020204030204" pitchFamily="34" charset="0"/>
                        </a:rPr>
                        <a:t>Input Streaming Pattern</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r>
                        <a:rPr lang="en-GB" sz="800" b="0" i="0" u="none" strike="noStrike" kern="1200" dirty="0">
                          <a:solidFill>
                            <a:schemeClr val="tx1"/>
                          </a:solidFill>
                          <a:effectLst/>
                          <a:latin typeface="+mn-lt"/>
                          <a:ea typeface="+mn-ea"/>
                          <a:cs typeface="+mn-cs"/>
                          <a:hlinkClick r:id="rId14"/>
                        </a:rPr>
                        <a:t>Certificates to be added for consumer-broker mutual authentication and data encryption</a:t>
                      </a:r>
                      <a:r>
                        <a:rPr lang="en-GB" sz="800" b="0" i="0" u="none" strike="noStrike" kern="1200" dirty="0">
                          <a:solidFill>
                            <a:schemeClr val="tx1"/>
                          </a:solidFill>
                          <a:effectLst/>
                          <a:latin typeface="+mn-lt"/>
                          <a:ea typeface="+mn-ea"/>
                          <a:cs typeface="+mn-cs"/>
                        </a:rPr>
                        <a:t>. </a:t>
                      </a:r>
                      <a:r>
                        <a:rPr lang="en-GB" sz="800" b="0" i="0" u="none" strike="noStrike" kern="1200" dirty="0">
                          <a:solidFill>
                            <a:schemeClr val="tx2"/>
                          </a:solidFill>
                          <a:effectLst/>
                          <a:latin typeface="+mn-lt"/>
                          <a:ea typeface="+mn-ea"/>
                          <a:cs typeface="+mn-cs"/>
                        </a:rPr>
                        <a:t>AD Groups for authorization of service user</a:t>
                      </a:r>
                    </a:p>
                  </a:txBody>
                  <a:tcPr marL="55796" marR="83694" marT="39057" marB="39057">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3039897543"/>
                  </a:ext>
                </a:extLst>
              </a:tr>
              <a:tr h="315864">
                <a:tc>
                  <a:txBody>
                    <a:bodyPr/>
                    <a:lstStyle/>
                    <a:p>
                      <a:pPr marL="0" algn="l" defTabSz="1034701" rtl="0" eaLnBrk="1" fontAlgn="t" latinLnBrk="0" hangingPunct="1"/>
                      <a:r>
                        <a:rPr lang="en-GB" sz="800" kern="1200" dirty="0">
                          <a:solidFill>
                            <a:schemeClr val="accent1">
                              <a:lumMod val="50000"/>
                            </a:schemeClr>
                          </a:solidFill>
                          <a:effectLst/>
                          <a:latin typeface="Calibri" panose="020F0502020204030204" pitchFamily="34" charset="0"/>
                          <a:ea typeface="+mn-ea"/>
                          <a:cs typeface="Calibri" panose="020F0502020204030204" pitchFamily="34" charset="0"/>
                          <a:hlinkClick r:id="rId15">
                            <a:extLst>
                              <a:ext uri="{A12FA001-AC4F-418D-AE19-62706E023703}">
                                <ahyp:hlinkClr xmlns:ahyp="http://schemas.microsoft.com/office/drawing/2018/hyperlinkcolor" val="tx"/>
                              </a:ext>
                            </a:extLst>
                          </a:hlinkClick>
                        </a:rPr>
                        <a:t>Kafka Product Page</a:t>
                      </a:r>
                      <a:endParaRPr lang="en-GB" sz="800" kern="1200" dirty="0">
                        <a:solidFill>
                          <a:schemeClr val="accent1">
                            <a:lumMod val="50000"/>
                          </a:schemeClr>
                        </a:solidFill>
                        <a:effectLst/>
                        <a:latin typeface="Calibri" panose="020F0502020204030204" pitchFamily="34" charset="0"/>
                        <a:ea typeface="+mn-ea"/>
                        <a:cs typeface="Calibri" panose="020F0502020204030204" pitchFamily="34" charset="0"/>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800" kern="1200" dirty="0">
                          <a:solidFill>
                            <a:schemeClr val="accent1">
                              <a:lumMod val="50000"/>
                            </a:schemeClr>
                          </a:solidFill>
                          <a:effectLst/>
                          <a:latin typeface="Calibri" panose="020F0502020204030204" pitchFamily="34" charset="0"/>
                          <a:ea typeface="+mn-ea"/>
                          <a:cs typeface="Calibri" panose="020F0502020204030204" pitchFamily="34" charset="0"/>
                        </a:rPr>
                        <a:t>Microservices consuming data from Kafka Topic</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marL="0" algn="l" defTabSz="1034701" rtl="0" eaLnBrk="1" latinLnBrk="0" hangingPunct="1"/>
                      <a:r>
                        <a:rPr lang="en-GB" sz="800" b="0" i="0" u="none" strike="noStrike" kern="1200" dirty="0">
                          <a:solidFill>
                            <a:schemeClr val="tx1"/>
                          </a:solidFill>
                          <a:effectLst/>
                          <a:latin typeface="+mn-lt"/>
                          <a:ea typeface="+mn-ea"/>
                          <a:cs typeface="+mn-cs"/>
                          <a:hlinkClick r:id="rId16"/>
                        </a:rPr>
                        <a:t>AD Groups, Service accounts and </a:t>
                      </a:r>
                      <a:r>
                        <a:rPr lang="en-GB" sz="800" b="0" i="0" u="none" strike="noStrike" kern="1200" dirty="0" err="1">
                          <a:solidFill>
                            <a:schemeClr val="tx1"/>
                          </a:solidFill>
                          <a:effectLst/>
                          <a:latin typeface="+mn-lt"/>
                          <a:ea typeface="+mn-ea"/>
                          <a:cs typeface="+mn-cs"/>
                          <a:hlinkClick r:id="rId16"/>
                        </a:rPr>
                        <a:t>mTLS</a:t>
                      </a:r>
                      <a:endParaRPr lang="en-GB" sz="800" b="0" i="0" u="none" strike="noStrike" kern="1200" dirty="0">
                        <a:solidFill>
                          <a:schemeClr val="tx1"/>
                        </a:solidFill>
                        <a:effectLst/>
                        <a:latin typeface="+mn-lt"/>
                        <a:ea typeface="+mn-ea"/>
                        <a:cs typeface="+mn-cs"/>
                      </a:endParaRPr>
                    </a:p>
                  </a:txBody>
                  <a:tcPr marL="55796" marR="83694" marT="39057" marB="39057">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3987633433"/>
                  </a:ext>
                </a:extLst>
              </a:tr>
              <a:tr h="315864">
                <a:tc>
                  <a:txBody>
                    <a:bodyPr/>
                    <a:lstStyle/>
                    <a:p>
                      <a:r>
                        <a:rPr lang="en-GB" sz="800" dirty="0">
                          <a:highlight>
                            <a:srgbClr val="FFFF00"/>
                          </a:highlight>
                          <a:hlinkClick r:id="rId17"/>
                        </a:rPr>
                        <a:t>A2IR401-02 - Issue Identity Token through JWT Authentication Policy (A5IC210) - Solution Patterns - Confluence (atlassian.net)</a:t>
                      </a:r>
                      <a:endParaRPr lang="en-GB" sz="800" b="0" i="0" kern="1200" dirty="0">
                        <a:solidFill>
                          <a:schemeClr val="tx1"/>
                        </a:solidFill>
                        <a:effectLst/>
                        <a:highlight>
                          <a:srgbClr val="FFFF00"/>
                        </a:highlight>
                        <a:latin typeface="+mn-lt"/>
                        <a:ea typeface="+mn-ea"/>
                        <a:cs typeface="+mn-cs"/>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800" kern="1200" dirty="0">
                          <a:solidFill>
                            <a:schemeClr val="accent1">
                              <a:lumMod val="50000"/>
                            </a:schemeClr>
                          </a:solidFill>
                          <a:effectLst/>
                          <a:highlight>
                            <a:srgbClr val="FFFF00"/>
                          </a:highlight>
                          <a:latin typeface="Calibri" panose="020F0502020204030204" pitchFamily="34" charset="0"/>
                          <a:ea typeface="+mn-ea"/>
                          <a:cs typeface="Calibri" panose="020F0502020204030204" pitchFamily="34" charset="0"/>
                        </a:rPr>
                        <a:t>Issue Identity Token</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highlight>
                            <a:srgbClr val="FFFF00"/>
                          </a:highlight>
                          <a:latin typeface="+mn-lt"/>
                          <a:ea typeface="+mn-ea"/>
                          <a:cs typeface="+mn-cs"/>
                          <a:hlinkClick r:id="rId18" tooltip="/wiki/spaces/SARCS/pages/114461637"/>
                        </a:rPr>
                        <a:t>SCP_009 - FDN - Secure Identity &amp; Access Service</a:t>
                      </a:r>
                      <a:endParaRPr lang="en-GB" sz="800" dirty="0">
                        <a:effectLst/>
                        <a:highlight>
                          <a:srgbClr val="FFFF00"/>
                        </a:highlight>
                      </a:endParaRPr>
                    </a:p>
                    <a:p>
                      <a:pPr marL="0" algn="l" defTabSz="1034701" rtl="0" eaLnBrk="1" latinLnBrk="0" hangingPunct="1"/>
                      <a:endParaRPr lang="en-GB" sz="800" b="0" i="0" u="none" strike="noStrike" kern="1200" dirty="0">
                        <a:solidFill>
                          <a:schemeClr val="tx1"/>
                        </a:solidFill>
                        <a:effectLst/>
                        <a:highlight>
                          <a:srgbClr val="FFFF00"/>
                        </a:highlight>
                        <a:latin typeface="+mn-lt"/>
                        <a:ea typeface="+mn-ea"/>
                        <a:cs typeface="+mn-cs"/>
                      </a:endParaRPr>
                    </a:p>
                  </a:txBody>
                  <a:tcPr marL="55796" marR="83694" marT="39057" marB="39057">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4240145935"/>
                  </a:ext>
                </a:extLst>
              </a:tr>
              <a:tr h="315864">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highlight>
                            <a:srgbClr val="FFFF00"/>
                          </a:highlight>
                          <a:latin typeface="+mn-lt"/>
                          <a:ea typeface="+mn-ea"/>
                          <a:cs typeface="+mn-cs"/>
                          <a:hlinkClick r:id="rId19"/>
                        </a:rPr>
                        <a:t>A4IR203 - Adoption Process for Session Management</a:t>
                      </a:r>
                      <a:endParaRPr lang="en-GB" sz="800" b="0" i="0" kern="1200" dirty="0">
                        <a:solidFill>
                          <a:schemeClr val="tx1"/>
                        </a:solidFill>
                        <a:effectLst/>
                        <a:highlight>
                          <a:srgbClr val="FFFF00"/>
                        </a:highlight>
                        <a:latin typeface="+mn-lt"/>
                        <a:ea typeface="+mn-ea"/>
                        <a:cs typeface="+mn-cs"/>
                      </a:endParaRP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GB" sz="800" kern="1200" dirty="0">
                          <a:solidFill>
                            <a:schemeClr val="accent1">
                              <a:lumMod val="50000"/>
                            </a:schemeClr>
                          </a:solidFill>
                          <a:effectLst/>
                          <a:highlight>
                            <a:srgbClr val="FFFF00"/>
                          </a:highlight>
                          <a:latin typeface="Calibri" panose="020F0502020204030204" pitchFamily="34" charset="0"/>
                          <a:ea typeface="+mn-ea"/>
                          <a:cs typeface="Calibri" panose="020F0502020204030204" pitchFamily="34" charset="0"/>
                        </a:rPr>
                        <a:t>User Session Management</a:t>
                      </a:r>
                    </a:p>
                  </a:txBody>
                  <a:tcPr marL="95250" marR="95250" marT="66675" marB="66675">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800" b="0" i="0" u="none" strike="noStrike" kern="1200" dirty="0">
                          <a:solidFill>
                            <a:schemeClr val="tx1"/>
                          </a:solidFill>
                          <a:effectLst/>
                          <a:highlight>
                            <a:srgbClr val="FFFF00"/>
                          </a:highlight>
                          <a:latin typeface="+mn-lt"/>
                          <a:ea typeface="+mn-ea"/>
                          <a:cs typeface="+mn-cs"/>
                          <a:hlinkClick r:id="rId18" tooltip="/wiki/spaces/SARCS/pages/114461637"/>
                        </a:rPr>
                        <a:t>SCP_009 - FDN - Secure Identity &amp; Access Service</a:t>
                      </a:r>
                      <a:endParaRPr lang="en-GB" sz="800" dirty="0">
                        <a:effectLst/>
                        <a:highlight>
                          <a:srgbClr val="FFFF00"/>
                        </a:highlight>
                      </a:endParaRPr>
                    </a:p>
                    <a:p>
                      <a:pPr marL="0" algn="l" defTabSz="1034701" rtl="0" eaLnBrk="1" latinLnBrk="0" hangingPunct="1"/>
                      <a:endParaRPr lang="en-GB" sz="800" b="0" i="0" u="none" strike="noStrike" kern="1200" dirty="0">
                        <a:solidFill>
                          <a:schemeClr val="tx1"/>
                        </a:solidFill>
                        <a:effectLst/>
                        <a:highlight>
                          <a:srgbClr val="FFFF00"/>
                        </a:highlight>
                        <a:latin typeface="+mn-lt"/>
                        <a:ea typeface="+mn-ea"/>
                        <a:cs typeface="+mn-cs"/>
                      </a:endParaRPr>
                    </a:p>
                  </a:txBody>
                  <a:tcPr marL="55796" marR="83694" marT="39057" marB="39057">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3311592432"/>
                  </a:ext>
                </a:extLst>
              </a:tr>
            </a:tbl>
          </a:graphicData>
        </a:graphic>
      </p:graphicFrame>
    </p:spTree>
    <p:extLst>
      <p:ext uri="{BB962C8B-B14F-4D97-AF65-F5344CB8AC3E}">
        <p14:creationId xmlns:p14="http://schemas.microsoft.com/office/powerpoint/2010/main" val="1373341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5DCC3B44-49CF-DD67-6774-D9FDAFAEAC8F}"/>
              </a:ext>
            </a:extLst>
          </p:cNvPr>
          <p:cNvSpPr>
            <a:spLocks noGrp="1"/>
          </p:cNvSpPr>
          <p:nvPr>
            <p:ph sz="quarter" idx="11"/>
          </p:nvPr>
        </p:nvSpPr>
        <p:spPr>
          <a:xfrm>
            <a:off x="486000" y="1360967"/>
            <a:ext cx="9720000" cy="5704996"/>
          </a:xfrm>
        </p:spPr>
        <p:txBody>
          <a:bodyPr/>
          <a:lstStyle/>
          <a:p>
            <a:r>
              <a:rPr lang="en-GB" altLang="en-US" dirty="0"/>
              <a:t>IT Resilience policy compliance is a mandatory requirement for all new and changing Service Elements </a:t>
            </a:r>
            <a:r>
              <a:rPr lang="en-GB" altLang="en-US" b="1" dirty="0"/>
              <a:t>Contact:</a:t>
            </a:r>
            <a:r>
              <a:rPr lang="en-GB" altLang="en-US" dirty="0">
                <a:solidFill>
                  <a:srgbClr val="FF0000"/>
                </a:solidFill>
              </a:rPr>
              <a:t> </a:t>
            </a:r>
            <a:r>
              <a:rPr lang="en-GB" altLang="en-US" u="sng" dirty="0">
                <a:solidFill>
                  <a:srgbClr val="FF0000"/>
                </a:solidFill>
                <a:hlinkClick r:id="rId2"/>
              </a:rPr>
              <a:t>~ Resilience &amp; Continuity, Resource &amp; Demand</a:t>
            </a:r>
            <a:r>
              <a:rPr lang="en-GB" altLang="en-US" dirty="0">
                <a:solidFill>
                  <a:srgbClr val="FF0000"/>
                </a:solidFill>
              </a:rPr>
              <a:t> </a:t>
            </a:r>
            <a:r>
              <a:rPr lang="en-GB" altLang="en-US" dirty="0"/>
              <a:t>for support.</a:t>
            </a:r>
          </a:p>
          <a:p>
            <a:r>
              <a:rPr lang="en-GB" altLang="en-US" dirty="0"/>
              <a:t>Within this section, document the keys aspects of the Resilient and Recoverable design highlighting elements which deviate from, or do not follow approved the resilience and recovery approach defined in the standards and patterns. </a:t>
            </a:r>
          </a:p>
          <a:p>
            <a:r>
              <a:rPr lang="en-GB" altLang="en-US" dirty="0"/>
              <a:t>Describe resilience and continuity design approach for:​</a:t>
            </a:r>
          </a:p>
          <a:p>
            <a:pPr marL="285750" indent="-285750">
              <a:buFont typeface="Arial" panose="020B0604020202020204" pitchFamily="34" charset="0"/>
              <a:buChar char="•"/>
            </a:pPr>
            <a:r>
              <a:rPr lang="en-GB" altLang="en-US" dirty="0"/>
              <a:t>The capability to maintain IT Application availability and or recover from the loss of a Data Centre, Cloud Hosting Location (region), Infrastructure, Network, Data or Corruption, or an IT Application.​</a:t>
            </a:r>
          </a:p>
          <a:p>
            <a:pPr marL="285750" indent="-285750">
              <a:buFont typeface="Arial" panose="020B0604020202020204" pitchFamily="34" charset="0"/>
              <a:buChar char="•"/>
            </a:pPr>
            <a:r>
              <a:rPr lang="en-GB" altLang="en-US" dirty="0"/>
              <a:t>Resilient and fault tolerant IT Applications, including the capability to operate from a single site without single points of failure.​</a:t>
            </a:r>
          </a:p>
          <a:p>
            <a:pPr marL="285750" indent="-285750">
              <a:buFont typeface="Arial" panose="020B0604020202020204" pitchFamily="34" charset="0"/>
              <a:buChar char="•"/>
            </a:pPr>
            <a:r>
              <a:rPr lang="en-GB" altLang="en-US" dirty="0"/>
              <a:t>Capability to recover from both replicated AND backup data stores reflecting the business requirements, including recovery point objectives.​</a:t>
            </a:r>
          </a:p>
          <a:p>
            <a:pPr marL="285750" indent="-285750">
              <a:buFont typeface="Arial" panose="020B0604020202020204" pitchFamily="34" charset="0"/>
              <a:buChar char="•"/>
            </a:pPr>
            <a:r>
              <a:rPr lang="en-GB" altLang="en-US" dirty="0"/>
              <a:t>Meeting the resilience and recovery requirements of Inter-IT Application dependencies.​</a:t>
            </a:r>
          </a:p>
          <a:p>
            <a:pPr marL="285750" indent="-285750">
              <a:buFont typeface="Arial" panose="020B0604020202020204" pitchFamily="34" charset="0"/>
              <a:buChar char="•"/>
            </a:pPr>
            <a:r>
              <a:rPr lang="en-GB" altLang="en-US" dirty="0"/>
              <a:t>Monitoring and alerting capability to detect adverse events before they impact customers.</a:t>
            </a:r>
          </a:p>
          <a:p>
            <a:pPr marL="285750" indent="-285750">
              <a:buFont typeface="Arial" panose="020B0604020202020204" pitchFamily="34" charset="0"/>
              <a:buChar char="•"/>
            </a:pPr>
            <a:r>
              <a:rPr lang="en-GB" altLang="en-US" dirty="0"/>
              <a:t>Capacity and performance management to ensure they meet the immediate and on-going needs of the business service.</a:t>
            </a:r>
          </a:p>
          <a:p>
            <a:pPr marL="285750" indent="-285750">
              <a:buFont typeface="Arial" panose="020B0604020202020204" pitchFamily="34" charset="0"/>
              <a:buChar char="•"/>
            </a:pPr>
            <a:r>
              <a:rPr lang="en-GB" altLang="en-US" dirty="0"/>
              <a:t>Resilience and continuity proving capability to allow for implementation and subsequent periodic testing.</a:t>
            </a:r>
          </a:p>
          <a:p>
            <a:endParaRPr lang="en-GB" altLang="en-US" dirty="0"/>
          </a:p>
          <a:p>
            <a:endParaRPr lang="en-GB" altLang="en-US" dirty="0"/>
          </a:p>
          <a:p>
            <a:endParaRPr lang="en-GB" altLang="en-US" dirty="0"/>
          </a:p>
          <a:p>
            <a:endParaRPr lang="en-GB" dirty="0"/>
          </a:p>
        </p:txBody>
      </p:sp>
      <p:sp>
        <p:nvSpPr>
          <p:cNvPr id="12" name="Slide Number Placeholder 2">
            <a:extLst>
              <a:ext uri="{FF2B5EF4-FFF2-40B4-BE49-F238E27FC236}">
                <a16:creationId xmlns:a16="http://schemas.microsoft.com/office/drawing/2014/main" id="{B178804A-3628-1046-5B7C-48D0A926AB52}"/>
              </a:ext>
            </a:extLst>
          </p:cNvPr>
          <p:cNvSpPr>
            <a:spLocks noGrp="1"/>
          </p:cNvSpPr>
          <p:nvPr>
            <p:ph type="sldNum" sz="quarter" idx="10"/>
          </p:nvPr>
        </p:nvSpPr>
        <p:spPr>
          <a:xfrm>
            <a:off x="5054400" y="7154219"/>
            <a:ext cx="590696" cy="273873"/>
          </a:xfrm>
        </p:spPr>
        <p:txBody>
          <a:bodyPr/>
          <a:lstStyle/>
          <a:p>
            <a:fld id="{08BDDC8D-36E9-467E-8CF1-750845950A7F}" type="slidenum">
              <a:rPr lang="en-GB" smtClean="0"/>
              <a:pPr/>
              <a:t>48</a:t>
            </a:fld>
            <a:endParaRPr lang="en-GB"/>
          </a:p>
        </p:txBody>
      </p:sp>
      <p:sp>
        <p:nvSpPr>
          <p:cNvPr id="13" name="Title 3">
            <a:extLst>
              <a:ext uri="{FF2B5EF4-FFF2-40B4-BE49-F238E27FC236}">
                <a16:creationId xmlns:a16="http://schemas.microsoft.com/office/drawing/2014/main" id="{A2A9BF80-B94A-4BC1-6F64-397C668A7D8E}"/>
              </a:ext>
            </a:extLst>
          </p:cNvPr>
          <p:cNvSpPr>
            <a:spLocks noGrp="1"/>
          </p:cNvSpPr>
          <p:nvPr>
            <p:ph type="title"/>
          </p:nvPr>
        </p:nvSpPr>
        <p:spPr>
          <a:xfrm>
            <a:off x="486000" y="495300"/>
            <a:ext cx="8568000" cy="536058"/>
          </a:xfrm>
        </p:spPr>
        <p:txBody>
          <a:bodyPr/>
          <a:lstStyle/>
          <a:p>
            <a:r>
              <a:rPr lang="en-GB" dirty="0"/>
              <a:t>Resilience Design </a:t>
            </a:r>
            <a:r>
              <a:rPr lang="en-GB" sz="1800" dirty="0"/>
              <a:t>including deviations from standards and patterns</a:t>
            </a:r>
            <a:endParaRPr lang="en-GB" dirty="0"/>
          </a:p>
        </p:txBody>
      </p:sp>
      <p:pic>
        <p:nvPicPr>
          <p:cNvPr id="14" name="Graphic 4" descr="Send">
            <a:extLst>
              <a:ext uri="{FF2B5EF4-FFF2-40B4-BE49-F238E27FC236}">
                <a16:creationId xmlns:a16="http://schemas.microsoft.com/office/drawing/2014/main" id="{CA53C10F-520B-A21B-4D86-F8A73174B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52243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a:extLst>
              <a:ext uri="{FF2B5EF4-FFF2-40B4-BE49-F238E27FC236}">
                <a16:creationId xmlns:a16="http://schemas.microsoft.com/office/drawing/2014/main" id="{4DF09311-1527-D06E-1D37-0174ADD2D925}"/>
              </a:ext>
            </a:extLst>
          </p:cNvPr>
          <p:cNvSpPr>
            <a:spLocks noGrp="1"/>
          </p:cNvSpPr>
          <p:nvPr>
            <p:ph sz="quarter" idx="11"/>
          </p:nvPr>
        </p:nvSpPr>
        <p:spPr>
          <a:xfrm>
            <a:off x="486000" y="1360967"/>
            <a:ext cx="8910663" cy="1105507"/>
          </a:xfrm>
        </p:spPr>
        <p:txBody>
          <a:bodyPr/>
          <a:lstStyle/>
          <a:p>
            <a:r>
              <a:rPr lang="en-GB" altLang="en-US" sz="1200" dirty="0"/>
              <a:t>Where connections pass through load balancers or firewalls without terminating then these are not to be regarded as components and should be added as a note in the Receiving Component. The protocol for the connection, such as MQ, HTTPS and whether privacy is provided by TLS, for example, should be provided.  The receiving node should normally authenticate and authorise the requesting node’s identity; the mechanism for this should be stated. Connection Resilience should describe load balancing and fault tolerance responsibilities, method of identifying target endpoints, endpoint health and retries etc.</a:t>
            </a:r>
          </a:p>
          <a:p>
            <a:endParaRPr lang="en-GB" sz="1200" dirty="0"/>
          </a:p>
        </p:txBody>
      </p:sp>
      <p:sp>
        <p:nvSpPr>
          <p:cNvPr id="11" name="Slide Number Placeholder 2">
            <a:extLst>
              <a:ext uri="{FF2B5EF4-FFF2-40B4-BE49-F238E27FC236}">
                <a16:creationId xmlns:a16="http://schemas.microsoft.com/office/drawing/2014/main" id="{AA19F4F4-DC06-D007-F40B-1477834328A0}"/>
              </a:ext>
            </a:extLst>
          </p:cNvPr>
          <p:cNvSpPr>
            <a:spLocks noGrp="1"/>
          </p:cNvSpPr>
          <p:nvPr>
            <p:ph type="sldNum" sz="quarter" idx="10"/>
          </p:nvPr>
        </p:nvSpPr>
        <p:spPr>
          <a:xfrm>
            <a:off x="5054400" y="7154219"/>
            <a:ext cx="590696" cy="273873"/>
          </a:xfrm>
        </p:spPr>
        <p:txBody>
          <a:bodyPr/>
          <a:lstStyle/>
          <a:p>
            <a:fld id="{08BDDC8D-36E9-467E-8CF1-750845950A7F}" type="slidenum">
              <a:rPr lang="en-GB" smtClean="0"/>
              <a:pPr/>
              <a:t>49</a:t>
            </a:fld>
            <a:endParaRPr lang="en-GB"/>
          </a:p>
        </p:txBody>
      </p:sp>
      <p:sp>
        <p:nvSpPr>
          <p:cNvPr id="12" name="Title 3">
            <a:extLst>
              <a:ext uri="{FF2B5EF4-FFF2-40B4-BE49-F238E27FC236}">
                <a16:creationId xmlns:a16="http://schemas.microsoft.com/office/drawing/2014/main" id="{E2319CF0-ED65-E4BD-6813-8C410416A982}"/>
              </a:ext>
            </a:extLst>
          </p:cNvPr>
          <p:cNvSpPr>
            <a:spLocks noGrp="1"/>
          </p:cNvSpPr>
          <p:nvPr>
            <p:ph type="title"/>
          </p:nvPr>
        </p:nvSpPr>
        <p:spPr>
          <a:xfrm>
            <a:off x="486000" y="495300"/>
            <a:ext cx="8568000" cy="536058"/>
          </a:xfrm>
        </p:spPr>
        <p:txBody>
          <a:bodyPr/>
          <a:lstStyle/>
          <a:p>
            <a:r>
              <a:rPr lang="en-GB" altLang="en-US" dirty="0"/>
              <a:t>Connections: Protocols, Security &amp; Resilience</a:t>
            </a:r>
            <a:endParaRPr lang="en-GB" dirty="0"/>
          </a:p>
        </p:txBody>
      </p:sp>
      <p:graphicFrame>
        <p:nvGraphicFramePr>
          <p:cNvPr id="13" name="Table 12">
            <a:extLst>
              <a:ext uri="{FF2B5EF4-FFF2-40B4-BE49-F238E27FC236}">
                <a16:creationId xmlns:a16="http://schemas.microsoft.com/office/drawing/2014/main" id="{6F35D7EB-B3A0-5F3D-F925-416E043C59FC}"/>
              </a:ext>
            </a:extLst>
          </p:cNvPr>
          <p:cNvGraphicFramePr>
            <a:graphicFrameLocks noGrp="1"/>
          </p:cNvGraphicFramePr>
          <p:nvPr>
            <p:extLst>
              <p:ext uri="{D42A27DB-BD31-4B8C-83A1-F6EECF244321}">
                <p14:modId xmlns:p14="http://schemas.microsoft.com/office/powerpoint/2010/main" val="2927154391"/>
              </p:ext>
            </p:extLst>
          </p:nvPr>
        </p:nvGraphicFramePr>
        <p:xfrm>
          <a:off x="486000" y="2520176"/>
          <a:ext cx="9445625" cy="3921276"/>
        </p:xfrm>
        <a:graphic>
          <a:graphicData uri="http://schemas.openxmlformats.org/drawingml/2006/table">
            <a:tbl>
              <a:tblPr firstRow="1" bandRow="1">
                <a:tableStyleId>{69012ECD-51FC-41F1-AA8D-1B2483CD663E}</a:tableStyleId>
              </a:tblPr>
              <a:tblGrid>
                <a:gridCol w="1771712">
                  <a:extLst>
                    <a:ext uri="{9D8B030D-6E8A-4147-A177-3AD203B41FA5}">
                      <a16:colId xmlns:a16="http://schemas.microsoft.com/office/drawing/2014/main" val="1447209342"/>
                    </a:ext>
                  </a:extLst>
                </a:gridCol>
                <a:gridCol w="1723368">
                  <a:extLst>
                    <a:ext uri="{9D8B030D-6E8A-4147-A177-3AD203B41FA5}">
                      <a16:colId xmlns:a16="http://schemas.microsoft.com/office/drawing/2014/main" val="703796789"/>
                    </a:ext>
                  </a:extLst>
                </a:gridCol>
                <a:gridCol w="1340793">
                  <a:extLst>
                    <a:ext uri="{9D8B030D-6E8A-4147-A177-3AD203B41FA5}">
                      <a16:colId xmlns:a16="http://schemas.microsoft.com/office/drawing/2014/main" val="148869885"/>
                    </a:ext>
                  </a:extLst>
                </a:gridCol>
                <a:gridCol w="2258022">
                  <a:extLst>
                    <a:ext uri="{9D8B030D-6E8A-4147-A177-3AD203B41FA5}">
                      <a16:colId xmlns:a16="http://schemas.microsoft.com/office/drawing/2014/main" val="3841316617"/>
                    </a:ext>
                  </a:extLst>
                </a:gridCol>
                <a:gridCol w="2351730">
                  <a:extLst>
                    <a:ext uri="{9D8B030D-6E8A-4147-A177-3AD203B41FA5}">
                      <a16:colId xmlns:a16="http://schemas.microsoft.com/office/drawing/2014/main" val="2172242290"/>
                    </a:ext>
                  </a:extLst>
                </a:gridCol>
              </a:tblGrid>
              <a:tr h="507921">
                <a:tc>
                  <a:txBody>
                    <a:bodyPr/>
                    <a:lstStyle/>
                    <a:p>
                      <a:pPr algn="ctr">
                        <a:lnSpc>
                          <a:spcPts val="1200"/>
                        </a:lnSpc>
                        <a:spcBef>
                          <a:spcPts val="200"/>
                        </a:spcBef>
                        <a:spcAft>
                          <a:spcPts val="100"/>
                        </a:spcAft>
                      </a:pPr>
                      <a:r>
                        <a:rPr lang="en-GB" sz="1400" dirty="0">
                          <a:solidFill>
                            <a:schemeClr val="bg1">
                              <a:lumMod val="95000"/>
                            </a:schemeClr>
                          </a:solidFill>
                          <a:effectLst/>
                        </a:rPr>
                        <a:t>Component establishing connection</a:t>
                      </a:r>
                      <a:endParaRPr lang="en-GB" sz="1400" b="1" dirty="0">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dirty="0">
                          <a:solidFill>
                            <a:schemeClr val="bg1">
                              <a:lumMod val="95000"/>
                            </a:schemeClr>
                          </a:solidFill>
                          <a:effectLst/>
                        </a:rPr>
                        <a:t>Component receiving connection</a:t>
                      </a:r>
                      <a:endParaRPr lang="en-GB" sz="1400" b="1" dirty="0">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400" dirty="0">
                          <a:solidFill>
                            <a:schemeClr val="bg1">
                              <a:lumMod val="95000"/>
                            </a:schemeClr>
                          </a:solidFill>
                          <a:effectLst/>
                        </a:rPr>
                        <a:t>Connection Protocol and Privacy</a:t>
                      </a:r>
                      <a:endParaRPr lang="en-GB" sz="1400" b="1" dirty="0">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dirty="0">
                          <a:solidFill>
                            <a:schemeClr val="bg1">
                              <a:lumMod val="95000"/>
                            </a:schemeClr>
                          </a:solidFill>
                          <a:effectLst/>
                        </a:rPr>
                        <a:t>Connection Authentication and Authorisation</a:t>
                      </a:r>
                      <a:endParaRPr lang="en-GB" sz="1400" b="1" dirty="0">
                        <a:solidFill>
                          <a:schemeClr val="bg1">
                            <a:lumMod val="95000"/>
                          </a:schemeClr>
                        </a:solidFill>
                        <a:effectLst/>
                        <a:latin typeface="+mn-lt"/>
                        <a:ea typeface="MS Mincho"/>
                        <a:cs typeface="Times New Roman"/>
                      </a:endParaRP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b="1" dirty="0">
                          <a:solidFill>
                            <a:schemeClr val="bg1">
                              <a:lumMod val="95000"/>
                            </a:schemeClr>
                          </a:solidFill>
                          <a:effectLst/>
                          <a:latin typeface="+mn-lt"/>
                          <a:ea typeface="MS Mincho"/>
                          <a:cs typeface="Times New Roman"/>
                        </a:rPr>
                        <a:t>Connection Resilience</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095738"/>
                  </a:ext>
                </a:extLst>
              </a:tr>
              <a:tr h="330789">
                <a:tc>
                  <a:txBody>
                    <a:bodyPr/>
                    <a:lstStyle/>
                    <a:p>
                      <a:pPr algn="l" fontAlgn="t"/>
                      <a:r>
                        <a:rPr lang="en-GB" sz="800" kern="1200" baseline="0" dirty="0" err="1">
                          <a:solidFill>
                            <a:schemeClr val="tx2"/>
                          </a:solidFill>
                          <a:latin typeface="RN House Sans Regular" panose="020B0504020203020204" pitchFamily="34" charset="0"/>
                          <a:ea typeface="+mn-ea"/>
                          <a:cs typeface="+mn-cs"/>
                        </a:rPr>
                        <a:t>EForm</a:t>
                      </a:r>
                      <a:r>
                        <a:rPr lang="en-GB" sz="800" kern="1200" baseline="0" dirty="0">
                          <a:solidFill>
                            <a:schemeClr val="tx2"/>
                          </a:solidFill>
                          <a:latin typeface="RN House Sans Regular" panose="020B0504020203020204" pitchFamily="34" charset="0"/>
                          <a:ea typeface="+mn-ea"/>
                          <a:cs typeface="+mn-cs"/>
                        </a:rPr>
                        <a:t> Design SPA</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dirty="0" err="1">
                          <a:solidFill>
                            <a:schemeClr val="tx2"/>
                          </a:solidFill>
                          <a:latin typeface="RN House Sans Regular" panose="020B0504020203020204" pitchFamily="34" charset="0"/>
                          <a:ea typeface="+mn-ea"/>
                          <a:cs typeface="+mn-cs"/>
                        </a:rPr>
                        <a:t>EForm</a:t>
                      </a:r>
                      <a:r>
                        <a:rPr lang="en-GB" sz="800" kern="1200" baseline="0" dirty="0">
                          <a:solidFill>
                            <a:schemeClr val="tx2"/>
                          </a:solidFill>
                          <a:latin typeface="RN House Sans Regular" panose="020B0504020203020204" pitchFamily="34" charset="0"/>
                          <a:ea typeface="+mn-ea"/>
                          <a:cs typeface="+mn-cs"/>
                        </a:rPr>
                        <a:t> Design Microservice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dirty="0">
                          <a:solidFill>
                            <a:schemeClr val="tx2"/>
                          </a:solidFill>
                          <a:latin typeface="RN House Sans Regular" panose="020B0504020203020204" pitchFamily="34" charset="0"/>
                          <a:ea typeface="+mn-ea"/>
                          <a:cs typeface="+mn-cs"/>
                        </a:rPr>
                        <a:t>HTTPS, TLS 1.2</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a:solidFill>
                            <a:schemeClr val="tx2"/>
                          </a:solidFill>
                          <a:latin typeface="RN House Sans Regular" panose="020B0504020203020204" pitchFamily="34" charset="0"/>
                          <a:ea typeface="+mn-ea"/>
                          <a:cs typeface="+mn-cs"/>
                        </a:rPr>
                        <a:t>OAUTH - Staff IAM</a:t>
                      </a:r>
                      <a:endParaRPr lang="en-GB" sz="800" kern="1200" baseline="0" dirty="0">
                        <a:solidFill>
                          <a:schemeClr val="tx2"/>
                        </a:solidFill>
                        <a:latin typeface="RN House Sans Regular" panose="020B0504020203020204" pitchFamily="34" charset="0"/>
                        <a:ea typeface="+mn-ea"/>
                        <a:cs typeface="+mn-cs"/>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dirty="0">
                          <a:solidFill>
                            <a:schemeClr val="tx2"/>
                          </a:solidFill>
                          <a:latin typeface="RN House Sans Regular" panose="020B0504020203020204" pitchFamily="34" charset="0"/>
                          <a:ea typeface="+mn-ea"/>
                          <a:cs typeface="+mn-cs"/>
                          <a:hlinkClick r:id="rId2">
                            <a:extLst>
                              <a:ext uri="{A12FA001-AC4F-418D-AE19-62706E023703}">
                                <ahyp:hlinkClr xmlns:ahyp="http://schemas.microsoft.com/office/drawing/2018/hyperlinkcolor" val="tx"/>
                              </a:ext>
                            </a:extLst>
                          </a:hlinkClick>
                        </a:rPr>
                        <a:t>PR007-SMP-01</a:t>
                      </a:r>
                      <a:r>
                        <a:rPr lang="en-GB" sz="800" kern="1200" baseline="0" dirty="0">
                          <a:solidFill>
                            <a:schemeClr val="tx2"/>
                          </a:solidFill>
                          <a:latin typeface="RN House Sans Regular" panose="020B0504020203020204" pitchFamily="34" charset="0"/>
                          <a:ea typeface="+mn-ea"/>
                          <a:cs typeface="+mn-cs"/>
                        </a:rPr>
                        <a:t>, </a:t>
                      </a:r>
                      <a:r>
                        <a:rPr lang="en-GB" sz="800" kern="1200" baseline="0" dirty="0">
                          <a:solidFill>
                            <a:schemeClr val="tx2"/>
                          </a:solidFill>
                          <a:latin typeface="RN House Sans Regular" panose="020B0504020203020204" pitchFamily="34" charset="0"/>
                          <a:ea typeface="+mn-ea"/>
                          <a:cs typeface="+mn-cs"/>
                          <a:hlinkClick r:id="rId3">
                            <a:extLst>
                              <a:ext uri="{A12FA001-AC4F-418D-AE19-62706E023703}">
                                <ahyp:hlinkClr xmlns:ahyp="http://schemas.microsoft.com/office/drawing/2018/hyperlinkcolor" val="tx"/>
                              </a:ext>
                            </a:extLst>
                          </a:hlinkClick>
                        </a:rPr>
                        <a:t>PR006-IMP-03</a:t>
                      </a:r>
                      <a:endParaRPr lang="en-GB" sz="800" kern="1200" baseline="0" dirty="0">
                        <a:solidFill>
                          <a:schemeClr val="tx2"/>
                        </a:solidFill>
                        <a:latin typeface="RN House Sans Regular" panose="020B0504020203020204" pitchFamily="34" charset="0"/>
                        <a:ea typeface="+mn-ea"/>
                        <a:cs typeface="+mn-cs"/>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5857085"/>
                  </a:ext>
                </a:extLst>
              </a:tr>
              <a:tr h="283210">
                <a:tc>
                  <a:txBody>
                    <a:bodyPr/>
                    <a:lstStyle/>
                    <a:p>
                      <a:pPr algn="l" fontAlgn="t"/>
                      <a:r>
                        <a:rPr lang="en-GB" sz="800" kern="1200" baseline="0" dirty="0" err="1">
                          <a:solidFill>
                            <a:schemeClr val="tx2"/>
                          </a:solidFill>
                          <a:latin typeface="RN House Sans Regular" panose="020B0504020203020204" pitchFamily="34" charset="0"/>
                          <a:ea typeface="+mn-ea"/>
                          <a:cs typeface="+mn-cs"/>
                        </a:rPr>
                        <a:t>EForm</a:t>
                      </a:r>
                      <a:r>
                        <a:rPr lang="en-GB" sz="800" kern="1200" baseline="0" dirty="0">
                          <a:solidFill>
                            <a:schemeClr val="tx2"/>
                          </a:solidFill>
                          <a:latin typeface="RN House Sans Regular" panose="020B0504020203020204" pitchFamily="34" charset="0"/>
                          <a:ea typeface="+mn-ea"/>
                          <a:cs typeface="+mn-cs"/>
                        </a:rPr>
                        <a:t> Runtime SPA</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dirty="0" err="1">
                          <a:solidFill>
                            <a:schemeClr val="tx2"/>
                          </a:solidFill>
                          <a:latin typeface="RN House Sans Regular" panose="020B0504020203020204" pitchFamily="34" charset="0"/>
                          <a:ea typeface="+mn-ea"/>
                          <a:cs typeface="+mn-cs"/>
                        </a:rPr>
                        <a:t>EForm</a:t>
                      </a:r>
                      <a:r>
                        <a:rPr lang="en-GB" sz="800" kern="1200" baseline="0" dirty="0">
                          <a:solidFill>
                            <a:schemeClr val="tx2"/>
                          </a:solidFill>
                          <a:latin typeface="RN House Sans Regular" panose="020B0504020203020204" pitchFamily="34" charset="0"/>
                          <a:ea typeface="+mn-ea"/>
                          <a:cs typeface="+mn-cs"/>
                        </a:rPr>
                        <a:t> Runtime Microservice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dirty="0">
                          <a:solidFill>
                            <a:schemeClr val="tx2"/>
                          </a:solidFill>
                          <a:latin typeface="RN House Sans Regular" panose="020B0504020203020204" pitchFamily="34" charset="0"/>
                          <a:ea typeface="+mn-ea"/>
                          <a:cs typeface="+mn-cs"/>
                        </a:rPr>
                        <a:t>HTTPS, TLS 1.2</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dirty="0">
                          <a:solidFill>
                            <a:schemeClr val="tx2"/>
                          </a:solidFill>
                          <a:latin typeface="RN House Sans Regular" panose="020B0504020203020204" pitchFamily="34" charset="0"/>
                          <a:ea typeface="+mn-ea"/>
                          <a:cs typeface="+mn-cs"/>
                        </a:rPr>
                        <a:t>OAUTH - Staff IAM</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dirty="0">
                          <a:solidFill>
                            <a:schemeClr val="tx2"/>
                          </a:solidFill>
                          <a:latin typeface="RN House Sans Regular" panose="020B0504020203020204" pitchFamily="34" charset="0"/>
                          <a:ea typeface="+mn-ea"/>
                          <a:cs typeface="+mn-cs"/>
                          <a:hlinkClick r:id="rId2">
                            <a:extLst>
                              <a:ext uri="{A12FA001-AC4F-418D-AE19-62706E023703}">
                                <ahyp:hlinkClr xmlns:ahyp="http://schemas.microsoft.com/office/drawing/2018/hyperlinkcolor" val="tx"/>
                              </a:ext>
                            </a:extLst>
                          </a:hlinkClick>
                        </a:rPr>
                        <a:t>PR007-SMP-01</a:t>
                      </a:r>
                      <a:r>
                        <a:rPr lang="en-GB" sz="800" kern="1200" baseline="0" dirty="0">
                          <a:solidFill>
                            <a:schemeClr val="tx2"/>
                          </a:solidFill>
                          <a:latin typeface="RN House Sans Regular" panose="020B0504020203020204" pitchFamily="34" charset="0"/>
                          <a:ea typeface="+mn-ea"/>
                          <a:cs typeface="+mn-cs"/>
                        </a:rPr>
                        <a:t>, </a:t>
                      </a:r>
                      <a:r>
                        <a:rPr lang="en-GB" sz="800" kern="1200" baseline="0" dirty="0">
                          <a:solidFill>
                            <a:schemeClr val="tx2"/>
                          </a:solidFill>
                          <a:latin typeface="RN House Sans Regular" panose="020B0504020203020204" pitchFamily="34" charset="0"/>
                          <a:ea typeface="+mn-ea"/>
                          <a:cs typeface="+mn-cs"/>
                          <a:hlinkClick r:id="rId3">
                            <a:extLst>
                              <a:ext uri="{A12FA001-AC4F-418D-AE19-62706E023703}">
                                <ahyp:hlinkClr xmlns:ahyp="http://schemas.microsoft.com/office/drawing/2018/hyperlinkcolor" val="tx"/>
                              </a:ext>
                            </a:extLst>
                          </a:hlinkClick>
                        </a:rPr>
                        <a:t>PR006-IMP-03</a:t>
                      </a:r>
                      <a:endParaRPr lang="en-GB" sz="800" kern="1200" baseline="0" dirty="0">
                        <a:solidFill>
                          <a:schemeClr val="tx2"/>
                        </a:solidFill>
                        <a:latin typeface="RN House Sans Regular" panose="020B0504020203020204" pitchFamily="34" charset="0"/>
                        <a:ea typeface="+mn-ea"/>
                        <a:cs typeface="+mn-cs"/>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4441136"/>
                  </a:ext>
                </a:extLst>
              </a:tr>
              <a:tr h="361995">
                <a:tc>
                  <a:txBody>
                    <a:bodyPr/>
                    <a:lstStyle/>
                    <a:p>
                      <a:pPr algn="l" fontAlgn="t"/>
                      <a:r>
                        <a:rPr lang="en-GB" sz="800" kern="1200" baseline="0" dirty="0">
                          <a:solidFill>
                            <a:schemeClr val="tx2"/>
                          </a:solidFill>
                          <a:latin typeface="RN House Sans Regular" panose="020B0504020203020204" pitchFamily="34" charset="0"/>
                          <a:ea typeface="+mn-ea"/>
                          <a:cs typeface="+mn-cs"/>
                        </a:rPr>
                        <a:t>Design Microservice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dirty="0">
                          <a:solidFill>
                            <a:schemeClr val="tx2"/>
                          </a:solidFill>
                          <a:latin typeface="RN House Sans Regular" panose="020B0504020203020204" pitchFamily="34" charset="0"/>
                          <a:ea typeface="+mn-ea"/>
                          <a:cs typeface="+mn-cs"/>
                        </a:rPr>
                        <a:t>Mongo DB</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dirty="0">
                          <a:solidFill>
                            <a:schemeClr val="tx2"/>
                          </a:solidFill>
                          <a:latin typeface="RN House Sans Regular" panose="020B0504020203020204" pitchFamily="34" charset="0"/>
                          <a:ea typeface="+mn-ea"/>
                          <a:cs typeface="+mn-cs"/>
                        </a:rPr>
                        <a:t>TCP/IP, TLS 1.2</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dirty="0">
                          <a:solidFill>
                            <a:schemeClr val="tx2"/>
                          </a:solidFill>
                          <a:latin typeface="RN House Sans Regular" panose="020B0504020203020204" pitchFamily="34" charset="0"/>
                          <a:ea typeface="+mn-ea"/>
                          <a:cs typeface="+mn-cs"/>
                        </a:rPr>
                        <a:t>Service Account encrypted service name/password</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800" kern="1200" baseline="0" dirty="0">
                        <a:solidFill>
                          <a:schemeClr val="tx2"/>
                        </a:solidFill>
                        <a:latin typeface="RN House Sans Regular" panose="020B0504020203020204" pitchFamily="34" charset="0"/>
                        <a:ea typeface="+mn-ea"/>
                        <a:cs typeface="+mn-cs"/>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339345"/>
                  </a:ext>
                </a:extLst>
              </a:tr>
              <a:tr h="395499">
                <a:tc>
                  <a:txBody>
                    <a:bodyPr/>
                    <a:lstStyle/>
                    <a:p>
                      <a:pPr algn="l" fontAlgn="t"/>
                      <a:r>
                        <a:rPr lang="en-GB" sz="800" kern="1200" baseline="0" dirty="0">
                          <a:solidFill>
                            <a:schemeClr val="tx2"/>
                          </a:solidFill>
                          <a:latin typeface="RN House Sans Regular" panose="020B0504020203020204" pitchFamily="34" charset="0"/>
                          <a:ea typeface="+mn-ea"/>
                          <a:cs typeface="+mn-cs"/>
                        </a:rPr>
                        <a:t>Runtime Microservice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dirty="0">
                          <a:solidFill>
                            <a:schemeClr val="tx2"/>
                          </a:solidFill>
                          <a:latin typeface="RN House Sans Regular" panose="020B0504020203020204" pitchFamily="34" charset="0"/>
                          <a:ea typeface="+mn-ea"/>
                          <a:cs typeface="+mn-cs"/>
                        </a:rPr>
                        <a:t>Mongo DB</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dirty="0">
                          <a:solidFill>
                            <a:schemeClr val="tx2"/>
                          </a:solidFill>
                          <a:latin typeface="RN House Sans Regular" panose="020B0504020203020204" pitchFamily="34" charset="0"/>
                          <a:ea typeface="+mn-ea"/>
                          <a:cs typeface="+mn-cs"/>
                        </a:rPr>
                        <a:t>TCP/IP, TLS 1.2</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dirty="0">
                          <a:solidFill>
                            <a:schemeClr val="tx2"/>
                          </a:solidFill>
                          <a:latin typeface="RN House Sans Regular" panose="020B0504020203020204" pitchFamily="34" charset="0"/>
                          <a:ea typeface="+mn-ea"/>
                          <a:cs typeface="+mn-cs"/>
                        </a:rPr>
                        <a:t>Service Account encrypted service name/password</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8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4090572"/>
                  </a:ext>
                </a:extLst>
              </a:tr>
              <a:tr h="354676">
                <a:tc>
                  <a:txBody>
                    <a:bodyPr/>
                    <a:lstStyle/>
                    <a:p>
                      <a:pPr>
                        <a:lnSpc>
                          <a:spcPct val="100000"/>
                        </a:lnSpc>
                        <a:spcBef>
                          <a:spcPts val="600"/>
                        </a:spcBef>
                        <a:spcAft>
                          <a:spcPts val="100"/>
                        </a:spcAft>
                      </a:pPr>
                      <a:r>
                        <a:rPr lang="en-US" sz="800" b="0" dirty="0">
                          <a:solidFill>
                            <a:schemeClr val="tx2"/>
                          </a:solidFill>
                          <a:effectLst/>
                          <a:latin typeface="+mn-lt"/>
                          <a:ea typeface="MS Mincho"/>
                          <a:cs typeface="Times New Roman"/>
                        </a:rPr>
                        <a:t>Mongo DB</a:t>
                      </a:r>
                      <a:endParaRPr lang="en-GB" sz="8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800" b="0" dirty="0">
                          <a:solidFill>
                            <a:schemeClr val="tx2"/>
                          </a:solidFill>
                          <a:effectLst/>
                          <a:latin typeface="+mn-lt"/>
                          <a:ea typeface="MS Mincho"/>
                          <a:cs typeface="Times New Roman"/>
                        </a:rPr>
                        <a:t>Integration Microservice</a:t>
                      </a:r>
                      <a:endParaRPr lang="en-GB" sz="8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dirty="0">
                          <a:solidFill>
                            <a:schemeClr val="tx2"/>
                          </a:solidFill>
                          <a:latin typeface="RN House Sans Regular" panose="020B0504020203020204" pitchFamily="34" charset="0"/>
                          <a:ea typeface="+mn-ea"/>
                          <a:cs typeface="+mn-cs"/>
                        </a:rPr>
                        <a:t>TCP/IP, TLS 1.2</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dirty="0">
                          <a:solidFill>
                            <a:schemeClr val="tx2"/>
                          </a:solidFill>
                          <a:latin typeface="RN House Sans Regular" panose="020B0504020203020204" pitchFamily="34" charset="0"/>
                          <a:ea typeface="+mn-ea"/>
                          <a:cs typeface="+mn-cs"/>
                        </a:rPr>
                        <a:t>Service Account encrypted service name/password</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800" b="0" dirty="0">
                        <a:solidFill>
                          <a:schemeClr val="tx2"/>
                        </a:solidFill>
                        <a:effectLst/>
                        <a:latin typeface="+mn-lt"/>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050923"/>
                  </a:ext>
                </a:extLst>
              </a:tr>
              <a:tr h="221272">
                <a:tc>
                  <a:txBody>
                    <a:bodyPr/>
                    <a:lstStyle/>
                    <a:p>
                      <a:pPr algn="l" fontAlgn="t"/>
                      <a:r>
                        <a:rPr lang="en-GB" sz="800" kern="1200" baseline="0" dirty="0">
                          <a:solidFill>
                            <a:schemeClr val="tx2"/>
                          </a:solidFill>
                          <a:latin typeface="RN House Sans Regular" panose="020B0504020203020204" pitchFamily="34" charset="0"/>
                          <a:ea typeface="+mn-ea"/>
                          <a:cs typeface="+mn-cs"/>
                        </a:rPr>
                        <a:t>Integration Microservice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dirty="0" err="1">
                          <a:solidFill>
                            <a:schemeClr val="tx2"/>
                          </a:solidFill>
                          <a:latin typeface="RN House Sans Regular" panose="020B0504020203020204" pitchFamily="34" charset="0"/>
                          <a:ea typeface="+mn-ea"/>
                          <a:cs typeface="+mn-cs"/>
                        </a:rPr>
                        <a:t>EForm</a:t>
                      </a:r>
                      <a:r>
                        <a:rPr lang="en-GB" sz="800" kern="1200" baseline="0" dirty="0">
                          <a:solidFill>
                            <a:schemeClr val="tx2"/>
                          </a:solidFill>
                          <a:latin typeface="RN House Sans Regular" panose="020B0504020203020204" pitchFamily="34" charset="0"/>
                          <a:ea typeface="+mn-ea"/>
                          <a:cs typeface="+mn-cs"/>
                        </a:rPr>
                        <a:t> Runtime Microservice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dirty="0">
                          <a:solidFill>
                            <a:schemeClr val="tx2"/>
                          </a:solidFill>
                          <a:latin typeface="RN House Sans Regular" panose="020B0504020203020204" pitchFamily="34" charset="0"/>
                          <a:ea typeface="+mn-ea"/>
                          <a:cs typeface="+mn-cs"/>
                        </a:rPr>
                        <a:t>HTTPS, TLS 1.2</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dirty="0">
                          <a:solidFill>
                            <a:schemeClr val="tx2"/>
                          </a:solidFill>
                          <a:latin typeface="RN House Sans Regular" panose="020B0504020203020204" pitchFamily="34" charset="0"/>
                          <a:ea typeface="+mn-ea"/>
                          <a:cs typeface="+mn-cs"/>
                        </a:rPr>
                        <a:t>OAUTH - Service Account</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dirty="0">
                          <a:solidFill>
                            <a:schemeClr val="tx2"/>
                          </a:solidFill>
                          <a:latin typeface="RN House Sans Regular" panose="020B0504020203020204" pitchFamily="34" charset="0"/>
                          <a:ea typeface="+mn-ea"/>
                          <a:cs typeface="+mn-cs"/>
                          <a:hlinkClick r:id="rId4">
                            <a:extLst>
                              <a:ext uri="{A12FA001-AC4F-418D-AE19-62706E023703}">
                                <ahyp:hlinkClr xmlns:ahyp="http://schemas.microsoft.com/office/drawing/2018/hyperlinkcolor" val="tx"/>
                              </a:ext>
                            </a:extLst>
                          </a:hlinkClick>
                        </a:rPr>
                        <a:t>SP010 - PaaS MS2MS call within application</a:t>
                      </a:r>
                      <a:endParaRPr lang="en-GB" sz="800" kern="1200" baseline="0" dirty="0">
                        <a:solidFill>
                          <a:schemeClr val="tx2"/>
                        </a:solidFill>
                        <a:latin typeface="RN House Sans Regular" panose="020B0504020203020204" pitchFamily="34" charset="0"/>
                        <a:ea typeface="+mn-ea"/>
                        <a:cs typeface="+mn-cs"/>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083412"/>
                  </a:ext>
                </a:extLst>
              </a:tr>
              <a:tr h="342614">
                <a:tc>
                  <a:txBody>
                    <a:bodyPr/>
                    <a:lstStyle/>
                    <a:p>
                      <a:pPr algn="l" fontAlgn="t"/>
                      <a:r>
                        <a:rPr lang="en-GB" sz="800" kern="1200" baseline="0" dirty="0">
                          <a:solidFill>
                            <a:schemeClr val="tx2"/>
                          </a:solidFill>
                          <a:latin typeface="RN House Sans Regular" panose="020B0504020203020204" pitchFamily="34" charset="0"/>
                          <a:ea typeface="+mn-ea"/>
                          <a:cs typeface="+mn-cs"/>
                        </a:rPr>
                        <a:t>Integration Microservice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800" kern="1200" baseline="0" dirty="0">
                          <a:solidFill>
                            <a:schemeClr val="tx2"/>
                          </a:solidFill>
                          <a:latin typeface="RN House Sans Regular" panose="020B0504020203020204" pitchFamily="34" charset="0"/>
                          <a:ea typeface="+mn-ea"/>
                          <a:cs typeface="+mn-cs"/>
                        </a:rPr>
                        <a:t>IronPort Gateway</a:t>
                      </a:r>
                      <a:endParaRPr lang="en-GB" sz="800" kern="1200" baseline="0" dirty="0">
                        <a:solidFill>
                          <a:schemeClr val="tx2"/>
                        </a:solidFill>
                        <a:latin typeface="RN House Sans Regular" panose="020B0504020203020204" pitchFamily="34" charset="0"/>
                        <a:ea typeface="+mn-ea"/>
                        <a:cs typeface="+mn-cs"/>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800" kern="1200" baseline="0" dirty="0">
                          <a:solidFill>
                            <a:schemeClr val="tx2"/>
                          </a:solidFill>
                          <a:latin typeface="RN House Sans Regular" panose="020B0504020203020204" pitchFamily="34" charset="0"/>
                          <a:ea typeface="+mn-ea"/>
                          <a:cs typeface="+mn-cs"/>
                        </a:rPr>
                        <a:t>SMTP, TLS1.2</a:t>
                      </a:r>
                      <a:endParaRPr lang="en-GB" sz="800" kern="1200" baseline="0" dirty="0">
                        <a:solidFill>
                          <a:schemeClr val="tx2"/>
                        </a:solidFill>
                        <a:latin typeface="RN House Sans Regular" panose="020B0504020203020204" pitchFamily="34" charset="0"/>
                        <a:ea typeface="+mn-ea"/>
                        <a:cs typeface="+mn-cs"/>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dirty="0">
                          <a:solidFill>
                            <a:schemeClr val="tx2"/>
                          </a:solidFill>
                          <a:latin typeface="RN House Sans Regular" panose="020B0504020203020204" pitchFamily="34" charset="0"/>
                          <a:ea typeface="+mn-ea"/>
                          <a:cs typeface="+mn-cs"/>
                        </a:rPr>
                        <a:t>Service Account encrypted service name/password</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800" kern="1200" baseline="0" dirty="0">
                        <a:solidFill>
                          <a:schemeClr val="tx2"/>
                        </a:solidFill>
                        <a:latin typeface="RN House Sans Regular" panose="020B0504020203020204" pitchFamily="34" charset="0"/>
                        <a:ea typeface="+mn-ea"/>
                        <a:cs typeface="+mn-cs"/>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2092350"/>
                  </a:ext>
                </a:extLst>
              </a:tr>
              <a:tr h="400950">
                <a:tc>
                  <a:txBody>
                    <a:bodyPr/>
                    <a:lstStyle/>
                    <a:p>
                      <a:pPr algn="l" fontAlgn="t"/>
                      <a:r>
                        <a:rPr lang="en-US" sz="800" dirty="0"/>
                        <a:t>Consumers/Producers </a:t>
                      </a:r>
                      <a:endParaRPr lang="en-GB" sz="800" kern="1200" baseline="0" dirty="0">
                        <a:solidFill>
                          <a:schemeClr val="tx2"/>
                        </a:solidFill>
                        <a:latin typeface="RN House Sans Regular" panose="020B0504020203020204" pitchFamily="34" charset="0"/>
                        <a:ea typeface="+mn-ea"/>
                        <a:cs typeface="+mn-cs"/>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800" dirty="0"/>
                        <a:t>Kafka Brokers</a:t>
                      </a:r>
                      <a:endParaRPr lang="en-GB" sz="800" kern="1200" baseline="0" dirty="0">
                        <a:solidFill>
                          <a:schemeClr val="tx2"/>
                        </a:solidFill>
                        <a:latin typeface="RN House Sans Regular" panose="020B0504020203020204" pitchFamily="34" charset="0"/>
                        <a:ea typeface="+mn-ea"/>
                        <a:cs typeface="+mn-cs"/>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800" dirty="0"/>
                        <a:t>TCP, TLS</a:t>
                      </a:r>
                      <a:endParaRPr lang="en-GB" sz="800" kern="1200" baseline="0" dirty="0">
                        <a:solidFill>
                          <a:schemeClr val="tx2"/>
                        </a:solidFill>
                        <a:latin typeface="RN House Sans Regular" panose="020B0504020203020204" pitchFamily="34" charset="0"/>
                        <a:ea typeface="+mn-ea"/>
                        <a:cs typeface="+mn-cs"/>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dirty="0" err="1">
                          <a:solidFill>
                            <a:schemeClr val="tx2"/>
                          </a:solidFill>
                          <a:latin typeface="RN House Sans Regular" panose="020B0504020203020204" pitchFamily="34" charset="0"/>
                          <a:ea typeface="+mn-ea"/>
                          <a:cs typeface="+mn-cs"/>
                        </a:rPr>
                        <a:t>mTLS</a:t>
                      </a:r>
                      <a:endParaRPr lang="en-GB" sz="800" kern="1200" baseline="0" dirty="0">
                        <a:solidFill>
                          <a:schemeClr val="tx2"/>
                        </a:solidFill>
                        <a:latin typeface="RN House Sans Regular" panose="020B0504020203020204" pitchFamily="34" charset="0"/>
                        <a:ea typeface="+mn-ea"/>
                        <a:cs typeface="+mn-cs"/>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GB" sz="800" kern="1200" baseline="0" dirty="0">
                        <a:solidFill>
                          <a:schemeClr val="tx2"/>
                        </a:solidFill>
                        <a:latin typeface="RN House Sans Regular" panose="020B0504020203020204" pitchFamily="34" charset="0"/>
                        <a:ea typeface="+mn-ea"/>
                        <a:cs typeface="+mn-cs"/>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4233156"/>
                  </a:ext>
                </a:extLst>
              </a:tr>
              <a:tr h="400950">
                <a:tc>
                  <a:txBody>
                    <a:bodyPr/>
                    <a:lstStyle/>
                    <a:p>
                      <a:pPr algn="l" fontAlgn="t"/>
                      <a:r>
                        <a:rPr lang="en-GB" sz="800" kern="1200" baseline="0" dirty="0">
                          <a:solidFill>
                            <a:schemeClr val="tx2"/>
                          </a:solidFill>
                          <a:highlight>
                            <a:srgbClr val="FFFF00"/>
                          </a:highlight>
                          <a:latin typeface="RN House Sans Regular" panose="020B0504020203020204" pitchFamily="34" charset="0"/>
                          <a:ea typeface="+mn-ea"/>
                          <a:cs typeface="+mn-cs"/>
                        </a:rPr>
                        <a:t>Mobile/ebanking App</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kern="1200" baseline="0" dirty="0" err="1">
                          <a:solidFill>
                            <a:schemeClr val="tx2"/>
                          </a:solidFill>
                          <a:highlight>
                            <a:srgbClr val="FFFF00"/>
                          </a:highlight>
                          <a:latin typeface="RN House Sans Regular" panose="020B0504020203020204" pitchFamily="34" charset="0"/>
                          <a:ea typeface="+mn-ea"/>
                          <a:cs typeface="+mn-cs"/>
                        </a:rPr>
                        <a:t>Eforms</a:t>
                      </a:r>
                      <a:r>
                        <a:rPr lang="en-GB" sz="800" kern="1200" baseline="0" dirty="0">
                          <a:solidFill>
                            <a:schemeClr val="tx2"/>
                          </a:solidFill>
                          <a:highlight>
                            <a:srgbClr val="FFFF00"/>
                          </a:highlight>
                          <a:latin typeface="RN House Sans Regular" panose="020B0504020203020204" pitchFamily="34" charset="0"/>
                          <a:ea typeface="+mn-ea"/>
                          <a:cs typeface="+mn-cs"/>
                        </a:rPr>
                        <a:t> Runtime SPA</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GB" sz="800" kern="1200" baseline="0" dirty="0">
                          <a:solidFill>
                            <a:schemeClr val="tx2"/>
                          </a:solidFill>
                          <a:highlight>
                            <a:srgbClr val="FFFF00"/>
                          </a:highlight>
                          <a:latin typeface="RN House Sans Regular" panose="020B0504020203020204" pitchFamily="34" charset="0"/>
                          <a:ea typeface="+mn-ea"/>
                          <a:cs typeface="+mn-cs"/>
                        </a:rPr>
                        <a:t>HTTPS, TLSv1.2</a:t>
                      </a:r>
                    </a:p>
                    <a:p>
                      <a:pPr algn="l" fontAlgn="t"/>
                      <a:endParaRPr lang="en-GB" sz="800" kern="1200" baseline="0" dirty="0">
                        <a:solidFill>
                          <a:schemeClr val="tx2"/>
                        </a:solidFill>
                        <a:highlight>
                          <a:srgbClr val="FFFF00"/>
                        </a:highlight>
                        <a:latin typeface="RN House Sans Regular" panose="020B0504020203020204" pitchFamily="34" charset="0"/>
                        <a:ea typeface="+mn-ea"/>
                        <a:cs typeface="+mn-cs"/>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t" latinLnBrk="0" hangingPunct="1">
                        <a:lnSpc>
                          <a:spcPct val="100000"/>
                        </a:lnSpc>
                        <a:spcBef>
                          <a:spcPts val="0"/>
                        </a:spcBef>
                        <a:spcAft>
                          <a:spcPts val="0"/>
                        </a:spcAft>
                        <a:buClrTx/>
                        <a:buSzTx/>
                        <a:buFontTx/>
                        <a:buNone/>
                        <a:tabLst/>
                        <a:defRPr/>
                      </a:pPr>
                      <a:r>
                        <a:rPr lang="en-GB" sz="800" kern="1200" baseline="0" dirty="0" err="1">
                          <a:solidFill>
                            <a:schemeClr val="tx2"/>
                          </a:solidFill>
                          <a:highlight>
                            <a:srgbClr val="FFFF00"/>
                          </a:highlight>
                          <a:latin typeface="RN House Sans Regular" panose="020B0504020203020204" pitchFamily="34" charset="0"/>
                          <a:ea typeface="+mn-ea"/>
                          <a:cs typeface="+mn-cs"/>
                        </a:rPr>
                        <a:t>Oauth</a:t>
                      </a:r>
                      <a:endParaRPr lang="en-GB" sz="800" kern="1200" baseline="0" dirty="0">
                        <a:solidFill>
                          <a:schemeClr val="tx2"/>
                        </a:solidFill>
                        <a:highlight>
                          <a:srgbClr val="FFFF00"/>
                        </a:highlight>
                        <a:latin typeface="RN House Sans Regular" panose="020B0504020203020204" pitchFamily="34" charset="0"/>
                        <a:ea typeface="+mn-ea"/>
                        <a:cs typeface="+mn-cs"/>
                      </a:endParaRPr>
                    </a:p>
                    <a:p>
                      <a:pPr algn="l" fontAlgn="t"/>
                      <a:endParaRPr lang="en-GB" sz="800" kern="1200" baseline="0" dirty="0">
                        <a:solidFill>
                          <a:schemeClr val="tx2"/>
                        </a:solidFill>
                        <a:highlight>
                          <a:srgbClr val="FFFF00"/>
                        </a:highlight>
                        <a:latin typeface="RN House Sans Regular" panose="020B0504020203020204" pitchFamily="34" charset="0"/>
                        <a:ea typeface="+mn-ea"/>
                        <a:cs typeface="+mn-cs"/>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800" dirty="0">
                          <a:highlight>
                            <a:srgbClr val="FFFF00"/>
                          </a:highlight>
                          <a:hlinkClick r:id="rId5"/>
                        </a:rPr>
                        <a:t>A2IR401-02 - Issue Identity Token through JWT Authentication Policy (A5IC210) - Solution Patterns - Confluence (atlassian.net)</a:t>
                      </a:r>
                      <a:endParaRPr lang="en-GB" sz="800" kern="1200" baseline="0" dirty="0">
                        <a:solidFill>
                          <a:schemeClr val="tx2"/>
                        </a:solidFill>
                        <a:highlight>
                          <a:srgbClr val="FFFF00"/>
                        </a:highlight>
                        <a:latin typeface="RN House Sans Regular" panose="020B0504020203020204" pitchFamily="34" charset="0"/>
                        <a:ea typeface="+mn-ea"/>
                        <a:cs typeface="+mn-cs"/>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240244"/>
                  </a:ext>
                </a:extLst>
              </a:tr>
            </a:tbl>
          </a:graphicData>
        </a:graphic>
      </p:graphicFrame>
    </p:spTree>
    <p:extLst>
      <p:ext uri="{BB962C8B-B14F-4D97-AF65-F5344CB8AC3E}">
        <p14:creationId xmlns:p14="http://schemas.microsoft.com/office/powerpoint/2010/main" val="2958011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5</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dirty="0"/>
              <a:t>HLSD+ Document Version History</a:t>
            </a:r>
            <a:endParaRPr lang="en-GB" dirty="0"/>
          </a:p>
        </p:txBody>
      </p:sp>
      <p:graphicFrame>
        <p:nvGraphicFramePr>
          <p:cNvPr id="6" name="Table 5">
            <a:extLst>
              <a:ext uri="{FF2B5EF4-FFF2-40B4-BE49-F238E27FC236}">
                <a16:creationId xmlns:a16="http://schemas.microsoft.com/office/drawing/2014/main" id="{FF02C827-DF70-94E0-6659-69FE1BEE0AA1}"/>
              </a:ext>
            </a:extLst>
          </p:cNvPr>
          <p:cNvGraphicFramePr>
            <a:graphicFrameLocks noGrp="1"/>
          </p:cNvGraphicFramePr>
          <p:nvPr>
            <p:extLst>
              <p:ext uri="{D42A27DB-BD31-4B8C-83A1-F6EECF244321}">
                <p14:modId xmlns:p14="http://schemas.microsoft.com/office/powerpoint/2010/main" val="3125192345"/>
              </p:ext>
            </p:extLst>
          </p:nvPr>
        </p:nvGraphicFramePr>
        <p:xfrm>
          <a:off x="284037" y="1409700"/>
          <a:ext cx="10125326" cy="6416894"/>
        </p:xfrm>
        <a:graphic>
          <a:graphicData uri="http://schemas.openxmlformats.org/drawingml/2006/table">
            <a:tbl>
              <a:tblPr firstRow="1" bandRow="1">
                <a:tableStyleId>{5C22544A-7EE6-4342-B048-85BDC9FD1C3A}</a:tableStyleId>
              </a:tblPr>
              <a:tblGrid>
                <a:gridCol w="871158">
                  <a:extLst>
                    <a:ext uri="{9D8B030D-6E8A-4147-A177-3AD203B41FA5}">
                      <a16:colId xmlns:a16="http://schemas.microsoft.com/office/drawing/2014/main" val="2342730188"/>
                    </a:ext>
                  </a:extLst>
                </a:gridCol>
                <a:gridCol w="897766">
                  <a:extLst>
                    <a:ext uri="{9D8B030D-6E8A-4147-A177-3AD203B41FA5}">
                      <a16:colId xmlns:a16="http://schemas.microsoft.com/office/drawing/2014/main" val="2721264595"/>
                    </a:ext>
                  </a:extLst>
                </a:gridCol>
                <a:gridCol w="1613647">
                  <a:extLst>
                    <a:ext uri="{9D8B030D-6E8A-4147-A177-3AD203B41FA5}">
                      <a16:colId xmlns:a16="http://schemas.microsoft.com/office/drawing/2014/main" val="1317745090"/>
                    </a:ext>
                  </a:extLst>
                </a:gridCol>
                <a:gridCol w="6742755">
                  <a:extLst>
                    <a:ext uri="{9D8B030D-6E8A-4147-A177-3AD203B41FA5}">
                      <a16:colId xmlns:a16="http://schemas.microsoft.com/office/drawing/2014/main" val="1276264378"/>
                    </a:ext>
                  </a:extLst>
                </a:gridCol>
              </a:tblGrid>
              <a:tr h="295069">
                <a:tc>
                  <a:txBody>
                    <a:bodyPr/>
                    <a:lstStyle/>
                    <a:p>
                      <a:r>
                        <a:rPr lang="en-GB" sz="1400" dirty="0">
                          <a:solidFill>
                            <a:schemeClr val="bg1">
                              <a:lumMod val="95000"/>
                            </a:schemeClr>
                          </a:solidFill>
                        </a:rPr>
                        <a:t>Version</a:t>
                      </a:r>
                    </a:p>
                  </a:txBody>
                  <a:tcPr marL="100584" marR="100584" marT="45717" marB="45717"/>
                </a:tc>
                <a:tc>
                  <a:txBody>
                    <a:bodyPr/>
                    <a:lstStyle/>
                    <a:p>
                      <a:r>
                        <a:rPr lang="en-GB" sz="1400" dirty="0">
                          <a:solidFill>
                            <a:schemeClr val="bg1">
                              <a:lumMod val="95000"/>
                            </a:schemeClr>
                          </a:solidFill>
                        </a:rPr>
                        <a:t>Date</a:t>
                      </a:r>
                    </a:p>
                  </a:txBody>
                  <a:tcPr marL="100584" marR="100584" marT="45717" marB="45717"/>
                </a:tc>
                <a:tc>
                  <a:txBody>
                    <a:bodyPr/>
                    <a:lstStyle/>
                    <a:p>
                      <a:r>
                        <a:rPr lang="en-GB" sz="1400" dirty="0">
                          <a:solidFill>
                            <a:schemeClr val="bg1">
                              <a:lumMod val="95000"/>
                            </a:schemeClr>
                          </a:solidFill>
                        </a:rPr>
                        <a:t>Reviewers</a:t>
                      </a:r>
                    </a:p>
                  </a:txBody>
                  <a:tcPr marL="100584" marR="100584" marT="45717" marB="45717"/>
                </a:tc>
                <a:tc>
                  <a:txBody>
                    <a:bodyPr/>
                    <a:lstStyle/>
                    <a:p>
                      <a:r>
                        <a:rPr lang="en-GB" sz="1400" baseline="0" dirty="0">
                          <a:solidFill>
                            <a:schemeClr val="bg1">
                              <a:lumMod val="95000"/>
                            </a:schemeClr>
                          </a:solidFill>
                        </a:rPr>
                        <a:t>Changes, </a:t>
                      </a:r>
                      <a:r>
                        <a:rPr lang="en-GB" sz="1400" dirty="0">
                          <a:solidFill>
                            <a:schemeClr val="bg1">
                              <a:lumMod val="95000"/>
                            </a:schemeClr>
                          </a:solidFill>
                        </a:rPr>
                        <a:t>Issues and</a:t>
                      </a:r>
                      <a:r>
                        <a:rPr lang="en-GB" sz="1400" baseline="0" dirty="0">
                          <a:solidFill>
                            <a:schemeClr val="bg1">
                              <a:lumMod val="95000"/>
                            </a:schemeClr>
                          </a:solidFill>
                        </a:rPr>
                        <a:t> Actions summary</a:t>
                      </a:r>
                      <a:endParaRPr lang="en-GB" sz="1400" dirty="0">
                        <a:solidFill>
                          <a:schemeClr val="bg1">
                            <a:lumMod val="95000"/>
                          </a:schemeClr>
                        </a:solidFill>
                      </a:endParaRPr>
                    </a:p>
                  </a:txBody>
                  <a:tcPr marL="100584" marR="100584" marT="45717" marB="45717"/>
                </a:tc>
                <a:extLst>
                  <a:ext uri="{0D108BD9-81ED-4DB2-BD59-A6C34878D82A}">
                    <a16:rowId xmlns:a16="http://schemas.microsoft.com/office/drawing/2014/main" val="1567672413"/>
                  </a:ext>
                </a:extLst>
              </a:tr>
              <a:tr h="442607">
                <a:tc>
                  <a:txBody>
                    <a:bodyPr/>
                    <a:lstStyle/>
                    <a:p>
                      <a:r>
                        <a:rPr lang="en-GB" sz="800" dirty="0"/>
                        <a:t>0.4</a:t>
                      </a:r>
                    </a:p>
                  </a:txBody>
                  <a:tcPr marL="100584" marR="100584" marT="45717" marB="45717"/>
                </a:tc>
                <a:tc>
                  <a:txBody>
                    <a:bodyPr/>
                    <a:lstStyle/>
                    <a:p>
                      <a:r>
                        <a:rPr lang="en-US" sz="800" dirty="0"/>
                        <a:t>30/05/2022</a:t>
                      </a:r>
                      <a:endParaRPr lang="en-GB" sz="800" dirty="0"/>
                    </a:p>
                  </a:txBody>
                  <a:tcPr marL="100584" marR="100584" marT="45717" marB="45717"/>
                </a:tc>
                <a:tc>
                  <a:txBody>
                    <a:bodyPr/>
                    <a:lstStyle/>
                    <a:p>
                      <a:r>
                        <a:rPr lang="en-GB" sz="800" dirty="0"/>
                        <a:t>Alexander Gorbunov</a:t>
                      </a:r>
                    </a:p>
                  </a:txBody>
                  <a:tcPr marL="100584" marR="100584" marT="45717" marB="45717"/>
                </a:tc>
                <a:tc>
                  <a:txBody>
                    <a:bodyPr/>
                    <a:lstStyle/>
                    <a:p>
                      <a:r>
                        <a:rPr lang="en-US" sz="800" dirty="0"/>
                        <a:t>Added security details and clarity around Mongo DB drivers and change stream.</a:t>
                      </a:r>
                    </a:p>
                    <a:p>
                      <a:r>
                        <a:rPr lang="en-US" sz="800" dirty="0"/>
                        <a:t>Marked integration components that are ready or in progress.</a:t>
                      </a:r>
                    </a:p>
                    <a:p>
                      <a:r>
                        <a:rPr lang="en-US" sz="800" dirty="0"/>
                        <a:t>Added MVP scope and pattern to be used.</a:t>
                      </a:r>
                      <a:endParaRPr lang="en-GB" sz="800" dirty="0"/>
                    </a:p>
                  </a:txBody>
                  <a:tcPr marL="100584" marR="100584" marT="45717" marB="45717"/>
                </a:tc>
                <a:extLst>
                  <a:ext uri="{0D108BD9-81ED-4DB2-BD59-A6C34878D82A}">
                    <a16:rowId xmlns:a16="http://schemas.microsoft.com/office/drawing/2014/main" val="608745735"/>
                  </a:ext>
                </a:extLst>
              </a:tr>
              <a:tr h="324577">
                <a:tc>
                  <a:txBody>
                    <a:bodyPr/>
                    <a:lstStyle/>
                    <a:p>
                      <a:r>
                        <a:rPr lang="en-US" sz="800" dirty="0"/>
                        <a:t>0.5</a:t>
                      </a:r>
                      <a:endParaRPr lang="en-GB" sz="800" dirty="0"/>
                    </a:p>
                  </a:txBody>
                  <a:tcPr marL="100584" marR="100584" marT="45717" marB="45717"/>
                </a:tc>
                <a:tc>
                  <a:txBody>
                    <a:bodyPr/>
                    <a:lstStyle/>
                    <a:p>
                      <a:r>
                        <a:rPr lang="en-US" sz="800" dirty="0"/>
                        <a:t>06/09/2022</a:t>
                      </a:r>
                      <a:endParaRPr lang="en-GB" sz="800" dirty="0"/>
                    </a:p>
                  </a:txBody>
                  <a:tcPr marL="100584" marR="100584" marT="45717" marB="45717"/>
                </a:tc>
                <a:tc>
                  <a:txBody>
                    <a:bodyPr/>
                    <a:lstStyle/>
                    <a:p>
                      <a:r>
                        <a:rPr lang="en-US" sz="800" dirty="0"/>
                        <a:t>Sony Mathews, Paul Connolly, Scott Duncan </a:t>
                      </a:r>
                      <a:endParaRPr lang="en-GB" sz="800" dirty="0"/>
                    </a:p>
                  </a:txBody>
                  <a:tcPr marL="100584" marR="100584" marT="45717" marB="45717"/>
                </a:tc>
                <a:tc>
                  <a:txBody>
                    <a:bodyPr/>
                    <a:lstStyle/>
                    <a:p>
                      <a:r>
                        <a:rPr lang="en-US" sz="800" dirty="0"/>
                        <a:t>Updated Slide 8 and 11, 14,17,  20 and, 21  for pre-circulation feedback. Appendix B added for screenshots of  Editor / Designtime SPA.</a:t>
                      </a:r>
                      <a:endParaRPr lang="en-GB" sz="800" dirty="0"/>
                    </a:p>
                  </a:txBody>
                  <a:tcPr marL="100584" marR="100584" marT="45717" marB="45717"/>
                </a:tc>
                <a:extLst>
                  <a:ext uri="{0D108BD9-81ED-4DB2-BD59-A6C34878D82A}">
                    <a16:rowId xmlns:a16="http://schemas.microsoft.com/office/drawing/2014/main" val="3204940763"/>
                  </a:ext>
                </a:extLst>
              </a:tr>
              <a:tr h="206547">
                <a:tc>
                  <a:txBody>
                    <a:bodyPr/>
                    <a:lstStyle/>
                    <a:p>
                      <a:r>
                        <a:rPr lang="en-IN" sz="800" dirty="0"/>
                        <a:t>0.6</a:t>
                      </a:r>
                      <a:endParaRPr lang="en-GB" sz="800" dirty="0"/>
                    </a:p>
                  </a:txBody>
                  <a:tcPr marL="100584" marR="100584" marT="45717" marB="45717"/>
                </a:tc>
                <a:tc>
                  <a:txBody>
                    <a:bodyPr/>
                    <a:lstStyle/>
                    <a:p>
                      <a:r>
                        <a:rPr lang="en-IN" sz="800" dirty="0"/>
                        <a:t>05/01/2023</a:t>
                      </a:r>
                      <a:endParaRPr lang="en-GB" sz="800" dirty="0"/>
                    </a:p>
                  </a:txBody>
                  <a:tcPr marL="100584" marR="100584" marT="45717" marB="45717"/>
                </a:tc>
                <a:tc>
                  <a:txBody>
                    <a:bodyPr/>
                    <a:lstStyle/>
                    <a:p>
                      <a:r>
                        <a:rPr lang="en-IN" sz="800" dirty="0"/>
                        <a:t>Sukhram Bharti</a:t>
                      </a:r>
                      <a:endParaRPr lang="en-GB" sz="800" dirty="0"/>
                    </a:p>
                  </a:txBody>
                  <a:tcPr marL="100584" marR="100584" marT="45717" marB="45717"/>
                </a:tc>
                <a:tc>
                  <a:txBody>
                    <a:bodyPr/>
                    <a:lstStyle/>
                    <a:p>
                      <a:r>
                        <a:rPr lang="en-IN" sz="800" dirty="0"/>
                        <a:t>Updated pack for setup of External runtime components &amp; Kafka Integration Service</a:t>
                      </a:r>
                      <a:endParaRPr lang="en-GB" sz="800" dirty="0"/>
                    </a:p>
                  </a:txBody>
                  <a:tcPr marL="100584" marR="100584" marT="45717" marB="45717"/>
                </a:tc>
                <a:extLst>
                  <a:ext uri="{0D108BD9-81ED-4DB2-BD59-A6C34878D82A}">
                    <a16:rowId xmlns:a16="http://schemas.microsoft.com/office/drawing/2014/main" val="2903107225"/>
                  </a:ext>
                </a:extLst>
              </a:tr>
              <a:tr h="206547">
                <a:tc>
                  <a:txBody>
                    <a:bodyPr/>
                    <a:lstStyle/>
                    <a:p>
                      <a:r>
                        <a:rPr lang="en-IN" sz="800" dirty="0"/>
                        <a:t>0.7</a:t>
                      </a:r>
                      <a:endParaRPr lang="en-GB" sz="800" dirty="0"/>
                    </a:p>
                  </a:txBody>
                  <a:tcPr marL="100584" marR="100584" marT="45717" marB="45717"/>
                </a:tc>
                <a:tc>
                  <a:txBody>
                    <a:bodyPr/>
                    <a:lstStyle/>
                    <a:p>
                      <a:r>
                        <a:rPr lang="en-IN" sz="800" dirty="0"/>
                        <a:t>13/01/2023</a:t>
                      </a:r>
                      <a:endParaRPr lang="en-GB" sz="800" dirty="0"/>
                    </a:p>
                  </a:txBody>
                  <a:tcPr marL="100584" marR="100584"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800" dirty="0"/>
                        <a:t>Alexander Gorbunov</a:t>
                      </a:r>
                    </a:p>
                  </a:txBody>
                  <a:tcPr marL="100584" marR="100584" marT="45717" marB="45717"/>
                </a:tc>
                <a:tc>
                  <a:txBody>
                    <a:bodyPr/>
                    <a:lstStyle/>
                    <a:p>
                      <a:r>
                        <a:rPr lang="en-IN" sz="800" dirty="0"/>
                        <a:t>Updated Scope (Slide# 8) &amp; MVP Slide (Slide# 14) based on feedback</a:t>
                      </a:r>
                      <a:endParaRPr lang="en-GB" sz="800" dirty="0"/>
                    </a:p>
                  </a:txBody>
                  <a:tcPr marL="100584" marR="100584" marT="45717" marB="45717"/>
                </a:tc>
                <a:extLst>
                  <a:ext uri="{0D108BD9-81ED-4DB2-BD59-A6C34878D82A}">
                    <a16:rowId xmlns:a16="http://schemas.microsoft.com/office/drawing/2014/main" val="2093484592"/>
                  </a:ext>
                </a:extLst>
              </a:tr>
              <a:tr h="678667">
                <a:tc>
                  <a:txBody>
                    <a:bodyPr/>
                    <a:lstStyle/>
                    <a:p>
                      <a:r>
                        <a:rPr lang="en-GB" sz="800" dirty="0"/>
                        <a:t>0.8</a:t>
                      </a:r>
                    </a:p>
                  </a:txBody>
                  <a:tcPr marL="100584" marR="100584" marT="45717" marB="45717"/>
                </a:tc>
                <a:tc>
                  <a:txBody>
                    <a:bodyPr/>
                    <a:lstStyle/>
                    <a:p>
                      <a:r>
                        <a:rPr lang="en-GB" sz="800" dirty="0"/>
                        <a:t>30/01/2023</a:t>
                      </a:r>
                    </a:p>
                  </a:txBody>
                  <a:tcPr marL="100584" marR="100584" marT="45717" marB="45717"/>
                </a:tc>
                <a:tc>
                  <a:txBody>
                    <a:bodyPr/>
                    <a:lstStyle/>
                    <a:p>
                      <a:r>
                        <a:rPr lang="en-IN" sz="800" dirty="0"/>
                        <a:t>Tim Elkins, </a:t>
                      </a:r>
                    </a:p>
                    <a:p>
                      <a:r>
                        <a:rPr lang="en-IN" sz="800" dirty="0"/>
                        <a:t>Sony Mathews, </a:t>
                      </a:r>
                    </a:p>
                    <a:p>
                      <a:r>
                        <a:rPr lang="en-US" sz="800" dirty="0"/>
                        <a:t>Paul Connolly,</a:t>
                      </a:r>
                    </a:p>
                    <a:p>
                      <a:r>
                        <a:rPr lang="en-US" sz="800" dirty="0"/>
                        <a:t>D</a:t>
                      </a:r>
                      <a:r>
                        <a:rPr lang="en-GB" sz="800" dirty="0"/>
                        <a:t>ouglas Smith</a:t>
                      </a:r>
                    </a:p>
                  </a:txBody>
                  <a:tcPr marL="100584" marR="100584" marT="45717" marB="45717"/>
                </a:tc>
                <a:tc>
                  <a:txBody>
                    <a:bodyPr/>
                    <a:lstStyle/>
                    <a:p>
                      <a:pPr marL="228600" indent="-228600">
                        <a:buAutoNum type="arabicPeriod"/>
                      </a:pPr>
                      <a:r>
                        <a:rPr lang="en-IN" sz="800" dirty="0"/>
                        <a:t>Updated pack as per new Template (v 3.23)</a:t>
                      </a:r>
                    </a:p>
                    <a:p>
                      <a:pPr marL="228600" marR="0" lvl="0" indent="-228600" algn="l" defTabSz="1034701" rtl="0" eaLnBrk="1" fontAlgn="auto" latinLnBrk="0" hangingPunct="1">
                        <a:lnSpc>
                          <a:spcPct val="100000"/>
                        </a:lnSpc>
                        <a:spcBef>
                          <a:spcPts val="0"/>
                        </a:spcBef>
                        <a:spcAft>
                          <a:spcPts val="0"/>
                        </a:spcAft>
                        <a:buClrTx/>
                        <a:buSzTx/>
                        <a:buFontTx/>
                        <a:buAutoNum type="arabicPeriod"/>
                        <a:tabLst/>
                        <a:defRPr/>
                      </a:pPr>
                      <a:r>
                        <a:rPr lang="en-IN" sz="800" dirty="0"/>
                        <a:t>Removed Kafka integration from design (Slide# 12, 27)</a:t>
                      </a:r>
                    </a:p>
                    <a:p>
                      <a:pPr marL="228600" indent="-228600">
                        <a:buAutoNum type="arabicPeriod"/>
                      </a:pPr>
                      <a:r>
                        <a:rPr lang="en-IN" sz="800" dirty="0"/>
                        <a:t>Updated colour code on Slide# 13, 14</a:t>
                      </a:r>
                    </a:p>
                    <a:p>
                      <a:pPr marL="228600" indent="-228600">
                        <a:buAutoNum type="arabicPeriod"/>
                      </a:pPr>
                      <a:r>
                        <a:rPr lang="en-IN" sz="800" dirty="0"/>
                        <a:t>Included VRP forms and CORA (Unauthenticated) in MVP scope (Slide# 12)</a:t>
                      </a:r>
                    </a:p>
                    <a:p>
                      <a:pPr marL="228600" indent="-228600">
                        <a:buAutoNum type="arabicPeriod"/>
                      </a:pPr>
                      <a:r>
                        <a:rPr lang="en-IN" sz="800" dirty="0"/>
                        <a:t>Added Design Risk related to unwanted submissions (Slide# 40)</a:t>
                      </a:r>
                    </a:p>
                  </a:txBody>
                  <a:tcPr marL="100584" marR="100584" marT="45717" marB="45717"/>
                </a:tc>
                <a:extLst>
                  <a:ext uri="{0D108BD9-81ED-4DB2-BD59-A6C34878D82A}">
                    <a16:rowId xmlns:a16="http://schemas.microsoft.com/office/drawing/2014/main" val="863766929"/>
                  </a:ext>
                </a:extLst>
              </a:tr>
              <a:tr h="206547">
                <a:tc>
                  <a:txBody>
                    <a:bodyPr/>
                    <a:lstStyle/>
                    <a:p>
                      <a:r>
                        <a:rPr lang="en-GB" sz="800" dirty="0"/>
                        <a:t>0.9</a:t>
                      </a:r>
                    </a:p>
                  </a:txBody>
                  <a:tcPr marL="100584" marR="100584" marT="45717" marB="45717"/>
                </a:tc>
                <a:tc>
                  <a:txBody>
                    <a:bodyPr/>
                    <a:lstStyle/>
                    <a:p>
                      <a:r>
                        <a:rPr lang="en-GB" sz="800" dirty="0"/>
                        <a:t>02/06/2023</a:t>
                      </a:r>
                    </a:p>
                  </a:txBody>
                  <a:tcPr marL="100584" marR="100584" marT="45717" marB="45717"/>
                </a:tc>
                <a:tc>
                  <a:txBody>
                    <a:bodyPr/>
                    <a:lstStyle/>
                    <a:p>
                      <a:endParaRPr lang="en-GB" sz="800" dirty="0"/>
                    </a:p>
                  </a:txBody>
                  <a:tcPr marL="100584" marR="100584" marT="45717" marB="45717"/>
                </a:tc>
                <a:tc>
                  <a:txBody>
                    <a:bodyPr/>
                    <a:lstStyle/>
                    <a:p>
                      <a:pPr marL="0" indent="0">
                        <a:buNone/>
                      </a:pPr>
                      <a:r>
                        <a:rPr lang="en-GB" sz="800" dirty="0"/>
                        <a:t>Kafka Integration service implementation for retail </a:t>
                      </a:r>
                      <a:r>
                        <a:rPr lang="en-GB" sz="800" dirty="0" err="1"/>
                        <a:t>eforms</a:t>
                      </a:r>
                      <a:r>
                        <a:rPr lang="en-GB" sz="800" dirty="0"/>
                        <a:t>.</a:t>
                      </a:r>
                    </a:p>
                  </a:txBody>
                  <a:tcPr marL="100584" marR="100584" marT="45717" marB="45717"/>
                </a:tc>
                <a:extLst>
                  <a:ext uri="{0D108BD9-81ED-4DB2-BD59-A6C34878D82A}">
                    <a16:rowId xmlns:a16="http://schemas.microsoft.com/office/drawing/2014/main" val="2886156272"/>
                  </a:ext>
                </a:extLst>
              </a:tr>
              <a:tr h="206547">
                <a:tc>
                  <a:txBody>
                    <a:bodyPr/>
                    <a:lstStyle/>
                    <a:p>
                      <a:r>
                        <a:rPr lang="en-GB" sz="800" dirty="0"/>
                        <a:t>1.0</a:t>
                      </a:r>
                    </a:p>
                  </a:txBody>
                  <a:tcPr marL="100584" marR="100584" marT="45717" marB="45717"/>
                </a:tc>
                <a:tc>
                  <a:txBody>
                    <a:bodyPr/>
                    <a:lstStyle/>
                    <a:p>
                      <a:r>
                        <a:rPr lang="en-GB" sz="800" dirty="0"/>
                        <a:t>19/06/2023</a:t>
                      </a:r>
                    </a:p>
                  </a:txBody>
                  <a:tcPr marL="100584" marR="100584" marT="45717" marB="45717"/>
                </a:tc>
                <a:tc>
                  <a:txBody>
                    <a:bodyPr/>
                    <a:lstStyle/>
                    <a:p>
                      <a:r>
                        <a:rPr lang="en-GB" sz="800" dirty="0"/>
                        <a:t>IA DA Forum</a:t>
                      </a:r>
                    </a:p>
                  </a:txBody>
                  <a:tcPr marL="100584" marR="100584" marT="45717" marB="45717"/>
                </a:tc>
                <a:tc>
                  <a:txBody>
                    <a:bodyPr/>
                    <a:lstStyle/>
                    <a:p>
                      <a:pPr marL="0" indent="0">
                        <a:buNone/>
                      </a:pPr>
                      <a:r>
                        <a:rPr lang="en-GB" sz="800" dirty="0"/>
                        <a:t>Kafka design will be generic not specific to internal or external</a:t>
                      </a:r>
                    </a:p>
                  </a:txBody>
                  <a:tcPr marL="100584" marR="100584" marT="45717" marB="45717"/>
                </a:tc>
                <a:extLst>
                  <a:ext uri="{0D108BD9-81ED-4DB2-BD59-A6C34878D82A}">
                    <a16:rowId xmlns:a16="http://schemas.microsoft.com/office/drawing/2014/main" val="3134269229"/>
                  </a:ext>
                </a:extLst>
              </a:tr>
              <a:tr h="324577">
                <a:tc>
                  <a:txBody>
                    <a:bodyPr/>
                    <a:lstStyle/>
                    <a:p>
                      <a:r>
                        <a:rPr lang="en-GB" sz="800" dirty="0"/>
                        <a:t>1.1</a:t>
                      </a:r>
                    </a:p>
                  </a:txBody>
                  <a:tcPr marL="100584" marR="100584" marT="45717" marB="45717"/>
                </a:tc>
                <a:tc>
                  <a:txBody>
                    <a:bodyPr/>
                    <a:lstStyle/>
                    <a:p>
                      <a:r>
                        <a:rPr lang="en-GB" sz="800" dirty="0"/>
                        <a:t>26/06/2023</a:t>
                      </a:r>
                    </a:p>
                  </a:txBody>
                  <a:tcPr marL="100584" marR="100584"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800" dirty="0"/>
                        <a:t>Tim Elkins</a:t>
                      </a:r>
                    </a:p>
                    <a:p>
                      <a:endParaRPr lang="en-GB" sz="800" dirty="0"/>
                    </a:p>
                  </a:txBody>
                  <a:tcPr marL="100584" marR="100584" marT="45717" marB="45717"/>
                </a:tc>
                <a:tc>
                  <a:txBody>
                    <a:bodyPr/>
                    <a:lstStyle/>
                    <a:p>
                      <a:pPr marL="0" indent="0">
                        <a:buNone/>
                      </a:pPr>
                      <a:r>
                        <a:rPr lang="en-GB" sz="800" dirty="0"/>
                        <a:t>Updated the slide as per the review comments provided by Tim</a:t>
                      </a:r>
                    </a:p>
                  </a:txBody>
                  <a:tcPr marL="100584" marR="100584" marT="45717" marB="45717"/>
                </a:tc>
                <a:extLst>
                  <a:ext uri="{0D108BD9-81ED-4DB2-BD59-A6C34878D82A}">
                    <a16:rowId xmlns:a16="http://schemas.microsoft.com/office/drawing/2014/main" val="257729167"/>
                  </a:ext>
                </a:extLst>
              </a:tr>
              <a:tr h="560637">
                <a:tc>
                  <a:txBody>
                    <a:bodyPr/>
                    <a:lstStyle/>
                    <a:p>
                      <a:r>
                        <a:rPr lang="en-GB" sz="800" dirty="0"/>
                        <a:t>1.2</a:t>
                      </a:r>
                    </a:p>
                  </a:txBody>
                  <a:tcPr marL="100584" marR="100584" marT="45717" marB="45717"/>
                </a:tc>
                <a:tc>
                  <a:txBody>
                    <a:bodyPr/>
                    <a:lstStyle/>
                    <a:p>
                      <a:r>
                        <a:rPr lang="en-GB" sz="800" dirty="0"/>
                        <a:t>13/07/2023</a:t>
                      </a:r>
                    </a:p>
                  </a:txBody>
                  <a:tcPr marL="100584" marR="100584"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800" dirty="0"/>
                        <a:t>Tim Elkins</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800" dirty="0"/>
                        <a:t>Alexander Gorbunov</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800" dirty="0"/>
                        <a:t>John Keane</a:t>
                      </a:r>
                      <a:br>
                        <a:rPr lang="en-GB" sz="800" dirty="0"/>
                      </a:br>
                      <a:endParaRPr lang="en-GB" sz="800" dirty="0"/>
                    </a:p>
                  </a:txBody>
                  <a:tcPr marL="100584" marR="100584" marT="45717" marB="45717"/>
                </a:tc>
                <a:tc>
                  <a:txBody>
                    <a:bodyPr/>
                    <a:lstStyle/>
                    <a:p>
                      <a:pPr marL="0" indent="0">
                        <a:buNone/>
                      </a:pPr>
                      <a:r>
                        <a:rPr lang="en-GB" sz="800" dirty="0"/>
                        <a:t>Updated the highlighted Slides as per the design decision with RB TDA, Enterprise engineering  architect (Eform COE), D&amp;A architect.</a:t>
                      </a:r>
                    </a:p>
                  </a:txBody>
                  <a:tcPr marL="100584" marR="100584" marT="45717" marB="45717"/>
                </a:tc>
                <a:extLst>
                  <a:ext uri="{0D108BD9-81ED-4DB2-BD59-A6C34878D82A}">
                    <a16:rowId xmlns:a16="http://schemas.microsoft.com/office/drawing/2014/main" val="1912762503"/>
                  </a:ext>
                </a:extLst>
              </a:tr>
              <a:tr h="324577">
                <a:tc>
                  <a:txBody>
                    <a:bodyPr/>
                    <a:lstStyle/>
                    <a:p>
                      <a:r>
                        <a:rPr lang="en-IN" sz="800" dirty="0"/>
                        <a:t>1.3</a:t>
                      </a:r>
                      <a:endParaRPr lang="en-GB" sz="800" dirty="0"/>
                    </a:p>
                  </a:txBody>
                  <a:tcPr marL="100584" marR="100584" marT="45717" marB="45717"/>
                </a:tc>
                <a:tc>
                  <a:txBody>
                    <a:bodyPr/>
                    <a:lstStyle/>
                    <a:p>
                      <a:r>
                        <a:rPr lang="en-IN" sz="800" dirty="0"/>
                        <a:t>19/07/2023</a:t>
                      </a:r>
                      <a:endParaRPr lang="en-GB" sz="800" dirty="0"/>
                    </a:p>
                  </a:txBody>
                  <a:tcPr marL="100584" marR="100584"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800" dirty="0"/>
                        <a:t>Tim Elkins</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800" dirty="0"/>
                        <a:t>Paul Connolly</a:t>
                      </a:r>
                    </a:p>
                  </a:txBody>
                  <a:tcPr marL="100584" marR="100584"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IN" sz="800" dirty="0"/>
                        <a:t>Updated  Slide# 10,15,19,48 &amp; 50 based on feedback by Tim and Paul</a:t>
                      </a:r>
                      <a:endParaRPr lang="en-GB" sz="800" dirty="0"/>
                    </a:p>
                    <a:p>
                      <a:pPr marL="0" indent="0">
                        <a:buNone/>
                      </a:pPr>
                      <a:endParaRPr lang="en-GB" sz="800" dirty="0"/>
                    </a:p>
                  </a:txBody>
                  <a:tcPr marL="100584" marR="100584" marT="45717" marB="45717"/>
                </a:tc>
                <a:extLst>
                  <a:ext uri="{0D108BD9-81ED-4DB2-BD59-A6C34878D82A}">
                    <a16:rowId xmlns:a16="http://schemas.microsoft.com/office/drawing/2014/main" val="1880742301"/>
                  </a:ext>
                </a:extLst>
              </a:tr>
              <a:tr h="560637">
                <a:tc>
                  <a:txBody>
                    <a:bodyPr/>
                    <a:lstStyle/>
                    <a:p>
                      <a:r>
                        <a:rPr lang="en-GB" sz="800" dirty="0"/>
                        <a:t>1.3.2</a:t>
                      </a:r>
                    </a:p>
                  </a:txBody>
                  <a:tcPr marL="100584" marR="100584" marT="45717" marB="45717"/>
                </a:tc>
                <a:tc>
                  <a:txBody>
                    <a:bodyPr/>
                    <a:lstStyle/>
                    <a:p>
                      <a:r>
                        <a:rPr lang="en-GB" sz="800" dirty="0"/>
                        <a:t>16/08/2023</a:t>
                      </a:r>
                    </a:p>
                  </a:txBody>
                  <a:tcPr marL="100584" marR="100584"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800" dirty="0"/>
                        <a:t>IA DA</a:t>
                      </a:r>
                    </a:p>
                  </a:txBody>
                  <a:tcPr marL="100584" marR="100584" marT="45717" marB="45717"/>
                </a:tc>
                <a:tc>
                  <a:txBody>
                    <a:bodyPr/>
                    <a:lstStyle/>
                    <a:p>
                      <a:pPr marL="0" indent="0">
                        <a:buNone/>
                      </a:pPr>
                      <a:r>
                        <a:rPr lang="en-GB" sz="800" dirty="0">
                          <a:solidFill>
                            <a:schemeClr val="tx1"/>
                          </a:solidFill>
                          <a:highlight>
                            <a:srgbClr val="FFFF00"/>
                          </a:highlight>
                        </a:rPr>
                        <a:t>Added Channel Integration design for eForms,</a:t>
                      </a:r>
                    </a:p>
                    <a:p>
                      <a:pPr marL="228600" indent="-228600">
                        <a:buAutoNum type="arabicPeriod"/>
                      </a:pPr>
                      <a:r>
                        <a:rPr lang="en-GB" sz="800" dirty="0">
                          <a:solidFill>
                            <a:schemeClr val="tx1"/>
                          </a:solidFill>
                          <a:highlight>
                            <a:srgbClr val="FFFF00"/>
                          </a:highlight>
                        </a:rPr>
                        <a:t>SSO   </a:t>
                      </a:r>
                    </a:p>
                    <a:p>
                      <a:pPr marL="228600" indent="-228600">
                        <a:buAutoNum type="arabicPeriod"/>
                      </a:pPr>
                      <a:r>
                        <a:rPr lang="en-GB" sz="800" dirty="0">
                          <a:solidFill>
                            <a:schemeClr val="tx1"/>
                          </a:solidFill>
                          <a:highlight>
                            <a:srgbClr val="FFFF00"/>
                          </a:highlight>
                        </a:rPr>
                        <a:t>Login with Bank </a:t>
                      </a:r>
                    </a:p>
                    <a:p>
                      <a:pPr marL="0" indent="0">
                        <a:buNone/>
                      </a:pPr>
                      <a:r>
                        <a:rPr lang="en-GB" sz="800" dirty="0">
                          <a:solidFill>
                            <a:schemeClr val="tx1"/>
                          </a:solidFill>
                          <a:highlight>
                            <a:srgbClr val="FFFF00"/>
                          </a:highlight>
                        </a:rPr>
                        <a:t>Updated slides are highlighted in yellow</a:t>
                      </a:r>
                    </a:p>
                  </a:txBody>
                  <a:tcPr marL="100584" marR="100584" marT="45717" marB="45717"/>
                </a:tc>
                <a:extLst>
                  <a:ext uri="{0D108BD9-81ED-4DB2-BD59-A6C34878D82A}">
                    <a16:rowId xmlns:a16="http://schemas.microsoft.com/office/drawing/2014/main" val="1927975959"/>
                  </a:ext>
                </a:extLst>
              </a:tr>
              <a:tr h="267169">
                <a:tc>
                  <a:txBody>
                    <a:bodyPr/>
                    <a:lstStyle/>
                    <a:p>
                      <a:r>
                        <a:rPr lang="en-GB" sz="800" dirty="0"/>
                        <a:t>1.3.3</a:t>
                      </a:r>
                    </a:p>
                  </a:txBody>
                  <a:tcPr marL="100584" marR="100584" marT="45717" marB="45717"/>
                </a:tc>
                <a:tc>
                  <a:txBody>
                    <a:bodyPr/>
                    <a:lstStyle/>
                    <a:p>
                      <a:r>
                        <a:rPr lang="en-GB" sz="800" dirty="0"/>
                        <a:t>30/08/2023</a:t>
                      </a:r>
                    </a:p>
                  </a:txBody>
                  <a:tcPr marL="100584" marR="100584"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800" dirty="0"/>
                        <a:t>Nick Tye</a:t>
                      </a:r>
                    </a:p>
                  </a:txBody>
                  <a:tcPr marL="100584" marR="100584" marT="45717" marB="45717"/>
                </a:tc>
                <a:tc>
                  <a:txBody>
                    <a:bodyPr/>
                    <a:lstStyle/>
                    <a:p>
                      <a:pPr marL="0" indent="0">
                        <a:buNone/>
                      </a:pPr>
                      <a:r>
                        <a:rPr lang="en-GB" sz="800" dirty="0">
                          <a:solidFill>
                            <a:schemeClr val="tx1"/>
                          </a:solidFill>
                          <a:highlight>
                            <a:srgbClr val="FFFF00"/>
                          </a:highlight>
                        </a:rPr>
                        <a:t>Modified slides 29 &amp; 31 based on feedback given by Nick on 29/08/2023</a:t>
                      </a:r>
                    </a:p>
                  </a:txBody>
                  <a:tcPr marL="100584" marR="100584" marT="45717" marB="45717"/>
                </a:tc>
                <a:extLst>
                  <a:ext uri="{0D108BD9-81ED-4DB2-BD59-A6C34878D82A}">
                    <a16:rowId xmlns:a16="http://schemas.microsoft.com/office/drawing/2014/main" val="812646403"/>
                  </a:ext>
                </a:extLst>
              </a:tr>
              <a:tr h="442607">
                <a:tc>
                  <a:txBody>
                    <a:bodyPr/>
                    <a:lstStyle/>
                    <a:p>
                      <a:r>
                        <a:rPr lang="en-GB" sz="800" dirty="0"/>
                        <a:t>1.3.3</a:t>
                      </a:r>
                    </a:p>
                  </a:txBody>
                  <a:tcPr marL="100584" marR="100584" marT="45717" marB="45717"/>
                </a:tc>
                <a:tc>
                  <a:txBody>
                    <a:bodyPr/>
                    <a:lstStyle/>
                    <a:p>
                      <a:r>
                        <a:rPr lang="en-GB" sz="800" dirty="0"/>
                        <a:t>01/09/2023</a:t>
                      </a:r>
                    </a:p>
                  </a:txBody>
                  <a:tcPr marL="100584" marR="100584"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800" dirty="0"/>
                        <a:t>Alexander Gorbunov</a:t>
                      </a:r>
                    </a:p>
                    <a:p>
                      <a:pPr marL="0" marR="0" lvl="0" indent="0" algn="l" defTabSz="1034701" rtl="0" eaLnBrk="1" fontAlgn="auto" latinLnBrk="0" hangingPunct="1">
                        <a:lnSpc>
                          <a:spcPct val="100000"/>
                        </a:lnSpc>
                        <a:spcBef>
                          <a:spcPts val="0"/>
                        </a:spcBef>
                        <a:spcAft>
                          <a:spcPts val="0"/>
                        </a:spcAft>
                        <a:buClrTx/>
                        <a:buSzTx/>
                        <a:buFontTx/>
                        <a:buNone/>
                        <a:tabLst/>
                        <a:defRPr/>
                      </a:pPr>
                      <a:r>
                        <a:rPr lang="en-US" sz="800" dirty="0"/>
                        <a:t>D</a:t>
                      </a:r>
                      <a:r>
                        <a:rPr lang="en-GB" sz="800" dirty="0" err="1"/>
                        <a:t>ouglas</a:t>
                      </a:r>
                      <a:r>
                        <a:rPr lang="en-GB" sz="800" dirty="0"/>
                        <a:t> Smith</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800" dirty="0"/>
                        <a:t>Nick Tye</a:t>
                      </a:r>
                    </a:p>
                  </a:txBody>
                  <a:tcPr marL="100584" marR="100584" marT="45717" marB="45717"/>
                </a:tc>
                <a:tc>
                  <a:txBody>
                    <a:bodyPr/>
                    <a:lstStyle/>
                    <a:p>
                      <a:pPr marL="0" indent="0">
                        <a:buNone/>
                      </a:pPr>
                      <a:r>
                        <a:rPr lang="en-GB" sz="800" dirty="0">
                          <a:solidFill>
                            <a:schemeClr val="tx1"/>
                          </a:solidFill>
                          <a:highlight>
                            <a:srgbClr val="FFFF00"/>
                          </a:highlight>
                        </a:rPr>
                        <a:t>Updated slides 21,29,30,31,32,62</a:t>
                      </a:r>
                    </a:p>
                  </a:txBody>
                  <a:tcPr marL="100584" marR="100584" marT="45717" marB="45717"/>
                </a:tc>
                <a:extLst>
                  <a:ext uri="{0D108BD9-81ED-4DB2-BD59-A6C34878D82A}">
                    <a16:rowId xmlns:a16="http://schemas.microsoft.com/office/drawing/2014/main" val="4149355524"/>
                  </a:ext>
                </a:extLst>
              </a:tr>
              <a:tr h="267169">
                <a:tc>
                  <a:txBody>
                    <a:bodyPr/>
                    <a:lstStyle/>
                    <a:p>
                      <a:r>
                        <a:rPr lang="en-GB" sz="800" dirty="0"/>
                        <a:t>1.3.4</a:t>
                      </a:r>
                    </a:p>
                  </a:txBody>
                  <a:tcPr marL="100584" marR="100584" marT="45717" marB="45717"/>
                </a:tc>
                <a:tc>
                  <a:txBody>
                    <a:bodyPr/>
                    <a:lstStyle/>
                    <a:p>
                      <a:r>
                        <a:rPr lang="en-GB" sz="800" dirty="0"/>
                        <a:t>08/09/2023</a:t>
                      </a:r>
                    </a:p>
                  </a:txBody>
                  <a:tcPr marL="100584" marR="100584"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800" dirty="0"/>
                        <a:t>IA DA Forum</a:t>
                      </a:r>
                    </a:p>
                  </a:txBody>
                  <a:tcPr marL="100584" marR="100584" marT="45717" marB="45717"/>
                </a:tc>
                <a:tc>
                  <a:txBody>
                    <a:bodyPr/>
                    <a:lstStyle/>
                    <a:p>
                      <a:pPr marL="0" indent="0">
                        <a:buNone/>
                      </a:pPr>
                      <a:r>
                        <a:rPr lang="en-GB" sz="800" dirty="0">
                          <a:solidFill>
                            <a:schemeClr val="tx1"/>
                          </a:solidFill>
                          <a:highlight>
                            <a:srgbClr val="FFFF00"/>
                          </a:highlight>
                        </a:rPr>
                        <a:t>Updated slides were highlighted. Total updated slides for SSO &amp; LWB [3,5,6,8,9,12,16,20,28,29,30,31,32,33,34,50,53,55,56,58,63]</a:t>
                      </a:r>
                    </a:p>
                  </a:txBody>
                  <a:tcPr marL="100584" marR="100584" marT="45717" marB="45717"/>
                </a:tc>
                <a:extLst>
                  <a:ext uri="{0D108BD9-81ED-4DB2-BD59-A6C34878D82A}">
                    <a16:rowId xmlns:a16="http://schemas.microsoft.com/office/drawing/2014/main" val="3929602319"/>
                  </a:ext>
                </a:extLst>
              </a:tr>
              <a:tr h="267169">
                <a:tc>
                  <a:txBody>
                    <a:bodyPr/>
                    <a:lstStyle/>
                    <a:p>
                      <a:r>
                        <a:rPr lang="en-GB" sz="800" dirty="0"/>
                        <a:t>1.4</a:t>
                      </a:r>
                    </a:p>
                  </a:txBody>
                  <a:tcPr marL="100584" marR="100584" marT="45717" marB="45717"/>
                </a:tc>
                <a:tc>
                  <a:txBody>
                    <a:bodyPr/>
                    <a:lstStyle/>
                    <a:p>
                      <a:r>
                        <a:rPr lang="en-GB" sz="800" dirty="0"/>
                        <a:t>20/09/2023</a:t>
                      </a:r>
                    </a:p>
                  </a:txBody>
                  <a:tcPr marL="100584" marR="100584" marT="45717" marB="45717"/>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800" dirty="0"/>
                        <a:t>IA DA Forum,</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800" dirty="0"/>
                        <a:t>Alexander Gorbunov</a:t>
                      </a:r>
                    </a:p>
                    <a:p>
                      <a:pPr marL="0" marR="0" lvl="0" indent="0" algn="l" defTabSz="1034701" rtl="0" eaLnBrk="1" fontAlgn="auto" latinLnBrk="0" hangingPunct="1">
                        <a:lnSpc>
                          <a:spcPct val="100000"/>
                        </a:lnSpc>
                        <a:spcBef>
                          <a:spcPts val="0"/>
                        </a:spcBef>
                        <a:spcAft>
                          <a:spcPts val="0"/>
                        </a:spcAft>
                        <a:buClrTx/>
                        <a:buSzTx/>
                        <a:buFontTx/>
                        <a:buNone/>
                        <a:tabLst/>
                        <a:defRPr/>
                      </a:pPr>
                      <a:r>
                        <a:rPr lang="en-US" sz="800" dirty="0"/>
                        <a:t>D</a:t>
                      </a:r>
                      <a:r>
                        <a:rPr lang="en-GB" sz="800" dirty="0" err="1"/>
                        <a:t>ouglas</a:t>
                      </a:r>
                      <a:r>
                        <a:rPr lang="en-GB" sz="800" dirty="0"/>
                        <a:t> Smith</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800" dirty="0"/>
                        <a:t>Nick Tye</a:t>
                      </a:r>
                    </a:p>
                  </a:txBody>
                  <a:tcPr marL="100584" marR="100584" marT="45717" marB="45717"/>
                </a:tc>
                <a:tc>
                  <a:txBody>
                    <a:bodyPr/>
                    <a:lstStyle/>
                    <a:p>
                      <a:pPr marL="0" indent="0">
                        <a:buNone/>
                      </a:pPr>
                      <a:r>
                        <a:rPr lang="en-GB" sz="800" dirty="0">
                          <a:solidFill>
                            <a:schemeClr val="tx1"/>
                          </a:solidFill>
                          <a:highlight>
                            <a:srgbClr val="FFFF00"/>
                          </a:highlight>
                        </a:rPr>
                        <a:t>Removed Login with Bank slides , incorporated the comments from Sasha, Nick, Douglas </a:t>
                      </a:r>
                    </a:p>
                    <a:p>
                      <a:pPr marL="0" indent="0">
                        <a:buNone/>
                      </a:pPr>
                      <a:r>
                        <a:rPr lang="en-GB" sz="800" dirty="0">
                          <a:solidFill>
                            <a:schemeClr val="tx1"/>
                          </a:solidFill>
                          <a:highlight>
                            <a:srgbClr val="FFFF00"/>
                          </a:highlight>
                        </a:rPr>
                        <a:t>Updated design slides for offline review [26,27,28 &amp; 57]</a:t>
                      </a:r>
                    </a:p>
                    <a:p>
                      <a:pPr marL="0" indent="0">
                        <a:buNone/>
                      </a:pPr>
                      <a:r>
                        <a:rPr lang="en-GB" sz="800" dirty="0">
                          <a:solidFill>
                            <a:schemeClr val="tx1"/>
                          </a:solidFill>
                          <a:highlight>
                            <a:srgbClr val="FFFF00"/>
                          </a:highlight>
                        </a:rPr>
                        <a:t>Updated slides based on Sony, Mathews comments [22,32,33,57]</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800" dirty="0">
                          <a:solidFill>
                            <a:schemeClr val="tx1"/>
                          </a:solidFill>
                          <a:highlight>
                            <a:srgbClr val="FFFF00"/>
                          </a:highlight>
                        </a:rPr>
                        <a:t>Updated slides based on Sony, Mathews comments [9,45,47,50] – earlier parent pattern name was referred, to avoid confusion just specified the token identity pattern name alone because this SSO pattern only talks about issuing an identity token and access token.</a:t>
                      </a:r>
                    </a:p>
                    <a:p>
                      <a:pPr marL="0" marR="0" lvl="0" indent="0" algn="l" defTabSz="1034701" rtl="0" eaLnBrk="1" fontAlgn="auto" latinLnBrk="0" hangingPunct="1">
                        <a:lnSpc>
                          <a:spcPct val="100000"/>
                        </a:lnSpc>
                        <a:spcBef>
                          <a:spcPts val="0"/>
                        </a:spcBef>
                        <a:spcAft>
                          <a:spcPts val="0"/>
                        </a:spcAft>
                        <a:buClrTx/>
                        <a:buSzTx/>
                        <a:buFontTx/>
                        <a:buNone/>
                        <a:tabLst/>
                        <a:defRPr/>
                      </a:pPr>
                      <a:r>
                        <a:rPr lang="en-GB" sz="800" dirty="0">
                          <a:solidFill>
                            <a:schemeClr val="tx1"/>
                          </a:solidFill>
                          <a:highlight>
                            <a:srgbClr val="FFFF00"/>
                          </a:highlight>
                        </a:rPr>
                        <a:t>Updated slide 33 based on Sony Mathews comments – explicitly called out LWB is out of scope</a:t>
                      </a:r>
                    </a:p>
                    <a:p>
                      <a:pPr marL="0" indent="0">
                        <a:buNone/>
                      </a:pPr>
                      <a:endParaRPr lang="en-GB" sz="800" dirty="0">
                        <a:solidFill>
                          <a:schemeClr val="tx1"/>
                        </a:solidFill>
                        <a:highlight>
                          <a:srgbClr val="FFFF00"/>
                        </a:highlight>
                      </a:endParaRPr>
                    </a:p>
                  </a:txBody>
                  <a:tcPr marL="100584" marR="100584" marT="45717" marB="45717"/>
                </a:tc>
                <a:extLst>
                  <a:ext uri="{0D108BD9-81ED-4DB2-BD59-A6C34878D82A}">
                    <a16:rowId xmlns:a16="http://schemas.microsoft.com/office/drawing/2014/main" val="2864090118"/>
                  </a:ext>
                </a:extLst>
              </a:tr>
            </a:tbl>
          </a:graphicData>
        </a:graphic>
      </p:graphicFrame>
    </p:spTree>
    <p:extLst>
      <p:ext uri="{BB962C8B-B14F-4D97-AF65-F5344CB8AC3E}">
        <p14:creationId xmlns:p14="http://schemas.microsoft.com/office/powerpoint/2010/main" val="3724821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
            <a:extLst>
              <a:ext uri="{FF2B5EF4-FFF2-40B4-BE49-F238E27FC236}">
                <a16:creationId xmlns:a16="http://schemas.microsoft.com/office/drawing/2014/main" id="{EF9BEDBA-E255-8379-9C36-B394AF98AE00}"/>
              </a:ext>
            </a:extLst>
          </p:cNvPr>
          <p:cNvSpPr>
            <a:spLocks noGrp="1"/>
          </p:cNvSpPr>
          <p:nvPr>
            <p:ph sz="quarter" idx="11"/>
          </p:nvPr>
        </p:nvSpPr>
        <p:spPr>
          <a:xfrm>
            <a:off x="486000" y="1031358"/>
            <a:ext cx="8706126" cy="888938"/>
          </a:xfrm>
        </p:spPr>
        <p:txBody>
          <a:bodyPr/>
          <a:lstStyle/>
          <a:p>
            <a:r>
              <a:rPr lang="en-GB" sz="1200" dirty="0"/>
              <a:t>For each solution component refer to the specific standard pattern or describe the operational resilience (infrastructure component fault-tolerance) and Data centre failure resilience design. If there is a Response resilience requirement then this should also be described.</a:t>
            </a:r>
          </a:p>
          <a:p>
            <a:endParaRPr lang="en-GB" sz="1200" dirty="0"/>
          </a:p>
        </p:txBody>
      </p:sp>
      <p:sp>
        <p:nvSpPr>
          <p:cNvPr id="18" name="Slide Number Placeholder 2">
            <a:extLst>
              <a:ext uri="{FF2B5EF4-FFF2-40B4-BE49-F238E27FC236}">
                <a16:creationId xmlns:a16="http://schemas.microsoft.com/office/drawing/2014/main" id="{77DC38E2-8465-9072-A814-DDDE2288C215}"/>
              </a:ext>
            </a:extLst>
          </p:cNvPr>
          <p:cNvSpPr>
            <a:spLocks noGrp="1"/>
          </p:cNvSpPr>
          <p:nvPr>
            <p:ph type="sldNum" sz="quarter" idx="10"/>
          </p:nvPr>
        </p:nvSpPr>
        <p:spPr>
          <a:xfrm>
            <a:off x="5054400" y="7154219"/>
            <a:ext cx="590696" cy="273873"/>
          </a:xfrm>
        </p:spPr>
        <p:txBody>
          <a:bodyPr/>
          <a:lstStyle/>
          <a:p>
            <a:fld id="{08BDDC8D-36E9-467E-8CF1-750845950A7F}" type="slidenum">
              <a:rPr lang="en-GB" smtClean="0"/>
              <a:pPr/>
              <a:t>50</a:t>
            </a:fld>
            <a:endParaRPr lang="en-GB"/>
          </a:p>
        </p:txBody>
      </p:sp>
      <p:sp>
        <p:nvSpPr>
          <p:cNvPr id="19" name="Title 3">
            <a:extLst>
              <a:ext uri="{FF2B5EF4-FFF2-40B4-BE49-F238E27FC236}">
                <a16:creationId xmlns:a16="http://schemas.microsoft.com/office/drawing/2014/main" id="{ABAA5B6D-0C5D-AA14-60B6-598AFAAEDBC7}"/>
              </a:ext>
            </a:extLst>
          </p:cNvPr>
          <p:cNvSpPr>
            <a:spLocks noGrp="1"/>
          </p:cNvSpPr>
          <p:nvPr>
            <p:ph type="title"/>
          </p:nvPr>
        </p:nvSpPr>
        <p:spPr>
          <a:xfrm>
            <a:off x="486000" y="495300"/>
            <a:ext cx="8568000" cy="536058"/>
          </a:xfrm>
        </p:spPr>
        <p:txBody>
          <a:bodyPr/>
          <a:lstStyle/>
          <a:p>
            <a:r>
              <a:rPr lang="en-GB" altLang="en-US" dirty="0"/>
              <a:t>Solution Resilience Design</a:t>
            </a:r>
            <a:endParaRPr lang="en-GB" dirty="0"/>
          </a:p>
        </p:txBody>
      </p:sp>
      <p:sp>
        <p:nvSpPr>
          <p:cNvPr id="20" name="Content Placeholder 1">
            <a:extLst>
              <a:ext uri="{FF2B5EF4-FFF2-40B4-BE49-F238E27FC236}">
                <a16:creationId xmlns:a16="http://schemas.microsoft.com/office/drawing/2014/main" id="{C5FCB1F2-5ACA-36C0-19EB-AB19E0B01F54}"/>
              </a:ext>
            </a:extLst>
          </p:cNvPr>
          <p:cNvSpPr txBox="1">
            <a:spLocks/>
          </p:cNvSpPr>
          <p:nvPr/>
        </p:nvSpPr>
        <p:spPr bwMode="gray">
          <a:xfrm>
            <a:off x="486000" y="4965962"/>
            <a:ext cx="8706126" cy="888938"/>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endParaRPr lang="en-GB" sz="1200" dirty="0"/>
          </a:p>
        </p:txBody>
      </p:sp>
      <p:graphicFrame>
        <p:nvGraphicFramePr>
          <p:cNvPr id="21" name="Table 20">
            <a:extLst>
              <a:ext uri="{FF2B5EF4-FFF2-40B4-BE49-F238E27FC236}">
                <a16:creationId xmlns:a16="http://schemas.microsoft.com/office/drawing/2014/main" id="{36082799-2508-9401-9F9E-7D27CDDAABE0}"/>
              </a:ext>
            </a:extLst>
          </p:cNvPr>
          <p:cNvGraphicFramePr>
            <a:graphicFrameLocks noGrp="1"/>
          </p:cNvGraphicFramePr>
          <p:nvPr>
            <p:extLst>
              <p:ext uri="{D42A27DB-BD31-4B8C-83A1-F6EECF244321}">
                <p14:modId xmlns:p14="http://schemas.microsoft.com/office/powerpoint/2010/main" val="1153413592"/>
              </p:ext>
            </p:extLst>
          </p:nvPr>
        </p:nvGraphicFramePr>
        <p:xfrm>
          <a:off x="486000" y="1750742"/>
          <a:ext cx="9413874" cy="4444478"/>
        </p:xfrm>
        <a:graphic>
          <a:graphicData uri="http://schemas.openxmlformats.org/drawingml/2006/table">
            <a:tbl>
              <a:tblPr firstRow="1" bandRow="1">
                <a:tableStyleId>{69012ECD-51FC-41F1-AA8D-1B2483CD663E}</a:tableStyleId>
              </a:tblPr>
              <a:tblGrid>
                <a:gridCol w="2369934">
                  <a:extLst>
                    <a:ext uri="{9D8B030D-6E8A-4147-A177-3AD203B41FA5}">
                      <a16:colId xmlns:a16="http://schemas.microsoft.com/office/drawing/2014/main" val="1078122754"/>
                    </a:ext>
                  </a:extLst>
                </a:gridCol>
                <a:gridCol w="2637237">
                  <a:extLst>
                    <a:ext uri="{9D8B030D-6E8A-4147-A177-3AD203B41FA5}">
                      <a16:colId xmlns:a16="http://schemas.microsoft.com/office/drawing/2014/main" val="2293896830"/>
                    </a:ext>
                  </a:extLst>
                </a:gridCol>
                <a:gridCol w="2311008">
                  <a:extLst>
                    <a:ext uri="{9D8B030D-6E8A-4147-A177-3AD203B41FA5}">
                      <a16:colId xmlns:a16="http://schemas.microsoft.com/office/drawing/2014/main" val="1727823531"/>
                    </a:ext>
                  </a:extLst>
                </a:gridCol>
                <a:gridCol w="2095695">
                  <a:extLst>
                    <a:ext uri="{9D8B030D-6E8A-4147-A177-3AD203B41FA5}">
                      <a16:colId xmlns:a16="http://schemas.microsoft.com/office/drawing/2014/main" val="3145327264"/>
                    </a:ext>
                  </a:extLst>
                </a:gridCol>
              </a:tblGrid>
              <a:tr h="334450">
                <a:tc>
                  <a:txBody>
                    <a:bodyPr/>
                    <a:lstStyle/>
                    <a:p>
                      <a:pPr algn="ctr">
                        <a:lnSpc>
                          <a:spcPts val="1200"/>
                        </a:lnSpc>
                        <a:spcBef>
                          <a:spcPts val="200"/>
                        </a:spcBef>
                        <a:spcAft>
                          <a:spcPts val="100"/>
                        </a:spcAft>
                      </a:pPr>
                      <a:r>
                        <a:rPr lang="en-GB" sz="1000" dirty="0">
                          <a:solidFill>
                            <a:schemeClr val="bg1">
                              <a:lumMod val="95000"/>
                            </a:schemeClr>
                          </a:solidFill>
                          <a:effectLst/>
                        </a:rPr>
                        <a:t>Solution component</a:t>
                      </a:r>
                      <a:endParaRPr lang="en-GB" sz="1000" b="1" dirty="0">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000" dirty="0">
                          <a:solidFill>
                            <a:schemeClr val="bg1">
                              <a:lumMod val="95000"/>
                            </a:schemeClr>
                          </a:solidFill>
                          <a:effectLst/>
                        </a:rPr>
                        <a:t>Operational Resilience</a:t>
                      </a:r>
                      <a:endParaRPr lang="en-GB" sz="1000" b="1" dirty="0">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000">
                          <a:solidFill>
                            <a:schemeClr val="bg1">
                              <a:lumMod val="95000"/>
                            </a:schemeClr>
                          </a:solidFill>
                          <a:effectLst/>
                        </a:rPr>
                        <a:t>Data Centre Resilience</a:t>
                      </a:r>
                      <a:endParaRPr lang="en-GB" sz="1000" b="1" dirty="0">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000" dirty="0">
                          <a:solidFill>
                            <a:schemeClr val="bg1">
                              <a:lumMod val="95000"/>
                            </a:schemeClr>
                          </a:solidFill>
                          <a:effectLst/>
                        </a:rPr>
                        <a:t>Response Resilience </a:t>
                      </a:r>
                      <a:br>
                        <a:rPr lang="en-GB" sz="1000" dirty="0">
                          <a:solidFill>
                            <a:schemeClr val="bg1">
                              <a:lumMod val="95000"/>
                            </a:schemeClr>
                          </a:solidFill>
                          <a:effectLst/>
                        </a:rPr>
                      </a:br>
                      <a:r>
                        <a:rPr lang="en-GB" sz="1000" dirty="0">
                          <a:solidFill>
                            <a:schemeClr val="bg1">
                              <a:lumMod val="95000"/>
                            </a:schemeClr>
                          </a:solidFill>
                          <a:effectLst/>
                        </a:rPr>
                        <a:t>(if required)</a:t>
                      </a:r>
                      <a:endParaRPr lang="en-GB" sz="1000" b="1" dirty="0">
                        <a:solidFill>
                          <a:schemeClr val="bg1">
                            <a:lumMod val="95000"/>
                          </a:schemeClr>
                        </a:solidFill>
                        <a:effectLst/>
                        <a:latin typeface="+mn-lt"/>
                        <a:ea typeface="MS Mincho"/>
                        <a:cs typeface="Times New Roman"/>
                      </a:endParaRPr>
                    </a:p>
                  </a:txBody>
                  <a:tcPr marT="45658" marB="456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9120265"/>
                  </a:ext>
                </a:extLst>
              </a:tr>
              <a:tr h="241266">
                <a:tc>
                  <a:txBody>
                    <a:bodyPr/>
                    <a:lstStyle/>
                    <a:p>
                      <a:pPr algn="l" fontAlgn="t"/>
                      <a:r>
                        <a:rPr lang="en-GB" sz="1000" b="0" kern="1200" baseline="0" dirty="0">
                          <a:solidFill>
                            <a:schemeClr val="tx2"/>
                          </a:solidFill>
                          <a:effectLst/>
                          <a:latin typeface="+mn-lt"/>
                          <a:ea typeface="MS Mincho"/>
                          <a:cs typeface="Times New Roman"/>
                        </a:rPr>
                        <a:t>Runtime Service - API</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000" u="none" strike="noStrike" dirty="0">
                          <a:solidFill>
                            <a:srgbClr val="0052CC"/>
                          </a:solidFill>
                          <a:effectLst/>
                          <a:hlinkClick r:id="rId2"/>
                        </a:rPr>
                        <a:t>PR007-SMP-01</a:t>
                      </a:r>
                      <a:r>
                        <a:rPr lang="en-GB" sz="1000" dirty="0">
                          <a:effectLst/>
                        </a:rPr>
                        <a:t>, </a:t>
                      </a:r>
                      <a:r>
                        <a:rPr lang="en-GB" sz="1000" u="none" strike="noStrike" dirty="0">
                          <a:solidFill>
                            <a:srgbClr val="0052CC"/>
                          </a:solidFill>
                          <a:effectLst/>
                          <a:hlinkClick r:id="rId3"/>
                        </a:rPr>
                        <a:t>PR006-IMP-03</a:t>
                      </a:r>
                      <a:endParaRPr lang="en-GB" sz="1000"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000" u="none" strike="noStrike">
                          <a:solidFill>
                            <a:srgbClr val="0052CC"/>
                          </a:solidFill>
                          <a:effectLst/>
                          <a:hlinkClick r:id="rId2"/>
                        </a:rPr>
                        <a:t>PR007-SMP-01</a:t>
                      </a:r>
                      <a:r>
                        <a:rPr lang="en-GB" sz="1000">
                          <a:effectLst/>
                        </a:rPr>
                        <a:t>, </a:t>
                      </a:r>
                      <a:r>
                        <a:rPr lang="en-GB" sz="1000" u="none" strike="noStrike">
                          <a:solidFill>
                            <a:srgbClr val="0052CC"/>
                          </a:solidFill>
                          <a:effectLst/>
                          <a:hlinkClick r:id="rId3"/>
                        </a:rPr>
                        <a:t>PR006-IMP-03</a:t>
                      </a:r>
                      <a:endParaRPr lang="en-GB" sz="1000"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000">
                          <a:effectLst/>
                        </a:rPr>
                        <a:t>N/A</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223584"/>
                  </a:ext>
                </a:extLst>
              </a:tr>
              <a:tr h="314404">
                <a:tc>
                  <a:txBody>
                    <a:bodyPr/>
                    <a:lstStyle/>
                    <a:p>
                      <a:pPr algn="l" fontAlgn="t"/>
                      <a:r>
                        <a:rPr lang="en-GB" sz="1000" b="0" kern="1200" baseline="0">
                          <a:solidFill>
                            <a:schemeClr val="tx2"/>
                          </a:solidFill>
                          <a:effectLst/>
                          <a:latin typeface="+mn-lt"/>
                          <a:ea typeface="MS Mincho"/>
                          <a:cs typeface="Times New Roman"/>
                        </a:rPr>
                        <a:t>Runtime Service - Static</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000" u="none" strike="noStrike" dirty="0">
                          <a:solidFill>
                            <a:srgbClr val="0052CC"/>
                          </a:solidFill>
                          <a:effectLst/>
                          <a:hlinkClick r:id="rId4"/>
                        </a:rPr>
                        <a:t>PR002-SCP-01</a:t>
                      </a:r>
                      <a:r>
                        <a:rPr lang="en-GB" sz="1000" dirty="0">
                          <a:effectLst/>
                        </a:rPr>
                        <a:t>, </a:t>
                      </a:r>
                      <a:r>
                        <a:rPr lang="en-GB" sz="1000" u="none" strike="noStrike" dirty="0">
                          <a:solidFill>
                            <a:srgbClr val="0052CC"/>
                          </a:solidFill>
                          <a:effectLst/>
                          <a:hlinkClick r:id="rId5"/>
                        </a:rPr>
                        <a:t>PR001-ICP-01</a:t>
                      </a:r>
                      <a:endParaRPr lang="en-GB" sz="1000"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000" u="none" strike="noStrike" dirty="0">
                          <a:solidFill>
                            <a:srgbClr val="0052CC"/>
                          </a:solidFill>
                          <a:effectLst/>
                          <a:hlinkClick r:id="rId4"/>
                        </a:rPr>
                        <a:t>PR002-SCP-01</a:t>
                      </a:r>
                      <a:r>
                        <a:rPr lang="en-GB" sz="1000" dirty="0">
                          <a:effectLst/>
                        </a:rPr>
                        <a:t>, </a:t>
                      </a:r>
                      <a:r>
                        <a:rPr lang="en-GB" sz="1000" u="none" strike="noStrike" dirty="0">
                          <a:solidFill>
                            <a:srgbClr val="0052CC"/>
                          </a:solidFill>
                          <a:effectLst/>
                          <a:hlinkClick r:id="rId5"/>
                        </a:rPr>
                        <a:t>PR001-ICP-01</a:t>
                      </a:r>
                      <a:endParaRPr lang="en-GB" sz="1000"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000">
                          <a:effectLst/>
                        </a:rPr>
                        <a:t>N/A</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068257"/>
                  </a:ext>
                </a:extLst>
              </a:tr>
              <a:tr h="314404">
                <a:tc>
                  <a:txBody>
                    <a:bodyPr/>
                    <a:lstStyle/>
                    <a:p>
                      <a:pPr algn="l" fontAlgn="t"/>
                      <a:r>
                        <a:rPr lang="en-GB" sz="1000" b="0" kern="1200" baseline="0" dirty="0">
                          <a:solidFill>
                            <a:schemeClr val="tx2"/>
                          </a:solidFill>
                          <a:effectLst/>
                          <a:latin typeface="+mn-lt"/>
                          <a:ea typeface="MS Mincho"/>
                          <a:cs typeface="Times New Roman"/>
                        </a:rPr>
                        <a:t>Design Service - API</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000" u="none" strike="noStrike" dirty="0">
                          <a:solidFill>
                            <a:srgbClr val="0052CC"/>
                          </a:solidFill>
                          <a:effectLst/>
                          <a:hlinkClick r:id="rId3"/>
                        </a:rPr>
                        <a:t>PR006-IMP-03</a:t>
                      </a:r>
                      <a:endParaRPr lang="en-GB" sz="1000"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000" u="none" strike="noStrike">
                          <a:solidFill>
                            <a:srgbClr val="0052CC"/>
                          </a:solidFill>
                          <a:effectLst/>
                          <a:hlinkClick r:id="rId6"/>
                        </a:rPr>
                        <a:t>PR006-IMP-04</a:t>
                      </a:r>
                      <a:endParaRPr lang="en-GB" sz="1000"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000">
                          <a:effectLst/>
                        </a:rPr>
                        <a:t>N/A</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4473862"/>
                  </a:ext>
                </a:extLst>
              </a:tr>
              <a:tr h="314404">
                <a:tc>
                  <a:txBody>
                    <a:bodyPr/>
                    <a:lstStyle/>
                    <a:p>
                      <a:pPr algn="l" fontAlgn="t"/>
                      <a:r>
                        <a:rPr lang="en-GB" sz="1000" b="0" kern="1200" baseline="0">
                          <a:solidFill>
                            <a:schemeClr val="tx2"/>
                          </a:solidFill>
                          <a:effectLst/>
                          <a:latin typeface="+mn-lt"/>
                          <a:ea typeface="MS Mincho"/>
                          <a:cs typeface="Times New Roman"/>
                        </a:rPr>
                        <a:t>Design Service - Static</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000" u="none" strike="noStrike">
                          <a:solidFill>
                            <a:srgbClr val="0052CC"/>
                          </a:solidFill>
                          <a:effectLst/>
                          <a:hlinkClick r:id="rId5"/>
                        </a:rPr>
                        <a:t>PR001-ICP-01</a:t>
                      </a:r>
                      <a:endParaRPr lang="en-GB" sz="100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000" u="none" strike="noStrike">
                          <a:solidFill>
                            <a:srgbClr val="0052CC"/>
                          </a:solidFill>
                          <a:effectLst/>
                          <a:hlinkClick r:id="rId5"/>
                        </a:rPr>
                        <a:t>PR001-ICP-01</a:t>
                      </a:r>
                      <a:endParaRPr lang="en-GB" sz="100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000" dirty="0">
                          <a:effectLst/>
                        </a:rPr>
                        <a:t>N/A</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487441"/>
                  </a:ext>
                </a:extLst>
              </a:tr>
              <a:tr h="369941">
                <a:tc>
                  <a:txBody>
                    <a:bodyPr/>
                    <a:lstStyle/>
                    <a:p>
                      <a:pPr algn="l" fontAlgn="t"/>
                      <a:r>
                        <a:rPr lang="en-GB" sz="1000" b="0" kern="1200" baseline="0">
                          <a:solidFill>
                            <a:schemeClr val="tx2"/>
                          </a:solidFill>
                          <a:effectLst/>
                          <a:latin typeface="+mn-lt"/>
                          <a:ea typeface="MS Mincho"/>
                          <a:cs typeface="Times New Roman"/>
                        </a:rPr>
                        <a:t>Integration Service -API</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000" u="none" strike="noStrike">
                          <a:solidFill>
                            <a:srgbClr val="0052CC"/>
                          </a:solidFill>
                          <a:effectLst/>
                          <a:hlinkClick r:id="rId3"/>
                        </a:rPr>
                        <a:t>PR006-IMP-03</a:t>
                      </a:r>
                      <a:r>
                        <a:rPr lang="en-GB" sz="1000">
                          <a:effectLst/>
                        </a:rPr>
                        <a:t>, </a:t>
                      </a:r>
                      <a:r>
                        <a:rPr lang="en-GB" sz="1000" u="none" strike="noStrike">
                          <a:solidFill>
                            <a:srgbClr val="0052CC"/>
                          </a:solidFill>
                          <a:effectLst/>
                          <a:hlinkClick r:id="rId7"/>
                        </a:rPr>
                        <a:t>SP010 - PaaS MS2MS call within application</a:t>
                      </a:r>
                      <a:endParaRPr lang="en-GB" sz="100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000" u="none" strike="noStrike">
                          <a:solidFill>
                            <a:srgbClr val="0052CC"/>
                          </a:solidFill>
                          <a:effectLst/>
                          <a:hlinkClick r:id="rId3"/>
                        </a:rPr>
                        <a:t>PR006-IMP-03</a:t>
                      </a:r>
                      <a:r>
                        <a:rPr lang="en-GB" sz="1000">
                          <a:effectLst/>
                        </a:rPr>
                        <a:t>, </a:t>
                      </a:r>
                      <a:r>
                        <a:rPr lang="en-GB" sz="1000" u="none" strike="noStrike">
                          <a:solidFill>
                            <a:srgbClr val="0052CC"/>
                          </a:solidFill>
                          <a:effectLst/>
                          <a:hlinkClick r:id="rId7"/>
                        </a:rPr>
                        <a:t>SP010 - PaaS MS2MS call within application</a:t>
                      </a:r>
                      <a:endParaRPr lang="en-GB" sz="100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000" dirty="0">
                          <a:effectLst/>
                        </a:rPr>
                        <a:t>N/A</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124424"/>
                  </a:ext>
                </a:extLst>
              </a:tr>
              <a:tr h="544259">
                <a:tc>
                  <a:txBody>
                    <a:bodyPr/>
                    <a:lstStyle/>
                    <a:p>
                      <a:pPr algn="l" fontAlgn="t"/>
                      <a:r>
                        <a:rPr lang="en-US" sz="1000" b="0" kern="1200" baseline="0" dirty="0">
                          <a:solidFill>
                            <a:schemeClr val="tx2"/>
                          </a:solidFill>
                          <a:effectLst/>
                          <a:latin typeface="+mn-lt"/>
                          <a:ea typeface="MS Mincho"/>
                          <a:cs typeface="Times New Roman"/>
                        </a:rPr>
                        <a:t>MongoDB Shared Cluster</a:t>
                      </a:r>
                      <a:endParaRPr lang="en-GB" sz="1000" b="0" kern="1200" baseline="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000" b="0" kern="1200" baseline="0" dirty="0">
                          <a:solidFill>
                            <a:schemeClr val="tx2"/>
                          </a:solidFill>
                          <a:effectLst/>
                          <a:latin typeface="+mn-lt"/>
                          <a:ea typeface="MS Mincho"/>
                          <a:cs typeface="Times New Roman"/>
                        </a:rPr>
                        <a:t>MongoDB share clustered</a:t>
                      </a:r>
                      <a:r>
                        <a:rPr lang="en-US" sz="1000" b="0" kern="1200" dirty="0">
                          <a:solidFill>
                            <a:schemeClr val="tx2"/>
                          </a:solidFill>
                          <a:effectLst/>
                          <a:latin typeface="+mn-lt"/>
                          <a:ea typeface="MS Mincho"/>
                          <a:cs typeface="Times New Roman"/>
                        </a:rPr>
                        <a:t> having 3 nodes across 2 data centers including DR enabled node.</a:t>
                      </a:r>
                      <a:endParaRPr lang="en-GB" sz="1000"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000" b="0" kern="1200" baseline="0" dirty="0">
                          <a:solidFill>
                            <a:schemeClr val="tx2"/>
                          </a:solidFill>
                          <a:effectLst/>
                          <a:latin typeface="+mn-lt"/>
                          <a:ea typeface="MS Mincho"/>
                          <a:cs typeface="Times New Roman"/>
                        </a:rPr>
                        <a:t>MongoDB share clustered</a:t>
                      </a:r>
                      <a:r>
                        <a:rPr lang="en-US" sz="1000" b="0" kern="1200" dirty="0">
                          <a:solidFill>
                            <a:schemeClr val="tx2"/>
                          </a:solidFill>
                          <a:effectLst/>
                          <a:latin typeface="+mn-lt"/>
                          <a:ea typeface="MS Mincho"/>
                          <a:cs typeface="Times New Roman"/>
                        </a:rPr>
                        <a:t> having 3 nodes across 2 data centers including DR enabled node.</a:t>
                      </a:r>
                      <a:endParaRPr lang="en-GB" sz="1000"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000" dirty="0">
                          <a:effectLst/>
                        </a:rPr>
                        <a:t>NA</a:t>
                      </a:r>
                      <a:endParaRPr lang="en-GB" sz="1000"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1271220"/>
                  </a:ext>
                </a:extLst>
              </a:tr>
              <a:tr h="627290">
                <a:tc>
                  <a:txBody>
                    <a:bodyPr/>
                    <a:lstStyle/>
                    <a:p>
                      <a:pPr marL="0" algn="l" defTabSz="1034701" rtl="0" eaLnBrk="1" fontAlgn="t" latinLnBrk="0" hangingPunct="1"/>
                      <a:r>
                        <a:rPr lang="en-GB" sz="1000" b="0" kern="1200" baseline="0" dirty="0">
                          <a:solidFill>
                            <a:schemeClr val="tx2"/>
                          </a:solidFill>
                          <a:effectLst/>
                          <a:latin typeface="+mn-lt"/>
                          <a:ea typeface="MS Mincho"/>
                          <a:cs typeface="Times New Roman"/>
                        </a:rPr>
                        <a:t>Kafka Native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034701" rtl="0" eaLnBrk="1" fontAlgn="t" latinLnBrk="0" hangingPunct="1"/>
                      <a:r>
                        <a:rPr lang="en-GB" sz="1000" b="0" kern="1200" baseline="0" dirty="0">
                          <a:solidFill>
                            <a:schemeClr val="tx2"/>
                          </a:solidFill>
                          <a:effectLst/>
                          <a:latin typeface="+mn-lt"/>
                          <a:ea typeface="MS Mincho"/>
                          <a:cs typeface="Times New Roman"/>
                        </a:rPr>
                        <a:t>Native resiliency offered by the product</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034701" rtl="0" eaLnBrk="1" fontAlgn="t" latinLnBrk="0" hangingPunct="1"/>
                      <a:r>
                        <a:rPr lang="en-GB" sz="1000" b="0" kern="1200" baseline="0" dirty="0">
                          <a:solidFill>
                            <a:schemeClr val="tx2"/>
                          </a:solidFill>
                          <a:effectLst/>
                          <a:latin typeface="+mn-lt"/>
                          <a:ea typeface="MS Mincho"/>
                          <a:cs typeface="Times New Roman"/>
                        </a:rPr>
                        <a:t>Cluster is stretched across 3 AZs. Failure in one AZ is tolerated by the Kafka Cluster implicitly (provided </a:t>
                      </a:r>
                      <a:r>
                        <a:rPr lang="en-GB" sz="1000" b="0" kern="1200" baseline="0" dirty="0" err="1">
                          <a:solidFill>
                            <a:schemeClr val="tx2"/>
                          </a:solidFill>
                          <a:effectLst/>
                          <a:latin typeface="+mn-lt"/>
                          <a:ea typeface="MS Mincho"/>
                          <a:cs typeface="Times New Roman"/>
                        </a:rPr>
                        <a:t>min.isr</a:t>
                      </a:r>
                      <a:r>
                        <a:rPr lang="en-GB" sz="1000" b="0" kern="1200" baseline="0" dirty="0">
                          <a:solidFill>
                            <a:schemeClr val="tx2"/>
                          </a:solidFill>
                          <a:effectLst/>
                          <a:latin typeface="+mn-lt"/>
                          <a:ea typeface="MS Mincho"/>
                          <a:cs typeface="Times New Roman"/>
                        </a:rPr>
                        <a:t> &lt; 3)</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000" dirty="0">
                          <a:effectLst/>
                        </a:rPr>
                        <a:t>NA</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6816851"/>
                  </a:ext>
                </a:extLst>
              </a:tr>
              <a:tr h="576754">
                <a:tc>
                  <a:txBody>
                    <a:bodyPr/>
                    <a:lstStyle/>
                    <a:p>
                      <a:pPr algn="l" fontAlgn="t"/>
                      <a:r>
                        <a:rPr lang="en-GB" sz="1000" dirty="0" err="1">
                          <a:solidFill>
                            <a:schemeClr val="tx1"/>
                          </a:solidFill>
                          <a:effectLst/>
                          <a:highlight>
                            <a:srgbClr val="FFFF00"/>
                          </a:highlight>
                        </a:rPr>
                        <a:t>eForms</a:t>
                      </a:r>
                      <a:r>
                        <a:rPr lang="en-GB" sz="1000" dirty="0">
                          <a:solidFill>
                            <a:schemeClr val="tx1"/>
                          </a:solidFill>
                          <a:effectLst/>
                          <a:highlight>
                            <a:srgbClr val="FFFF00"/>
                          </a:highlight>
                        </a:rPr>
                        <a:t> SSO Integration</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000" dirty="0">
                          <a:highlight>
                            <a:srgbClr val="FFFF00"/>
                          </a:highlight>
                          <a:hlinkClick r:id="rId8"/>
                        </a:rPr>
                        <a:t>A2IR401-02 - Issue Identity Token through JWT Authentication Policy (A5IC210) - Solution Patterns - Confluence (atlassian.net)</a:t>
                      </a:r>
                      <a:endParaRPr lang="en-GB" sz="1000" dirty="0">
                        <a:highlight>
                          <a:srgbClr val="FFFF00"/>
                        </a:highlight>
                      </a:endParaRPr>
                    </a:p>
                    <a:p>
                      <a:pPr algn="l" fontAlgn="t"/>
                      <a:r>
                        <a:rPr lang="en-GB" sz="1000" u="none" strike="noStrike" dirty="0">
                          <a:solidFill>
                            <a:srgbClr val="FF0000"/>
                          </a:solidFill>
                          <a:effectLst/>
                          <a:highlight>
                            <a:srgbClr val="FFFF00"/>
                          </a:highlight>
                          <a:hlinkClick r:id="rId9"/>
                        </a:rPr>
                        <a:t>IR203-02-AuthN-Web API Security Session Management</a:t>
                      </a:r>
                      <a:endParaRPr lang="en-GB" sz="1000" dirty="0">
                        <a:effectLst/>
                        <a:highlight>
                          <a:srgbClr val="FFFF00"/>
                        </a:highligh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000" u="none" strike="noStrike">
                          <a:solidFill>
                            <a:srgbClr val="FF0000"/>
                          </a:solidFill>
                          <a:effectLst/>
                          <a:highlight>
                            <a:srgbClr val="FFFF00"/>
                          </a:highlight>
                          <a:hlinkClick r:id="rId10" tooltip="/wiki/spaces/SARCS/pages/114461637"/>
                        </a:rPr>
                        <a:t>SCP_009 - FDN - Secure Identity &amp; Access Service</a:t>
                      </a:r>
                      <a:endParaRPr lang="en-GB" sz="1000">
                        <a:effectLst/>
                        <a:highlight>
                          <a:srgbClr val="FFFF00"/>
                        </a:highligh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000" dirty="0">
                          <a:effectLst/>
                          <a:highlight>
                            <a:srgbClr val="FFFF00"/>
                          </a:highlight>
                        </a:rPr>
                        <a:t>N/A</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3436941"/>
                  </a:ext>
                </a:extLst>
              </a:tr>
            </a:tbl>
          </a:graphicData>
        </a:graphic>
      </p:graphicFrame>
    </p:spTree>
    <p:extLst>
      <p:ext uri="{BB962C8B-B14F-4D97-AF65-F5344CB8AC3E}">
        <p14:creationId xmlns:p14="http://schemas.microsoft.com/office/powerpoint/2010/main" val="218832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a:extLst>
              <a:ext uri="{FF2B5EF4-FFF2-40B4-BE49-F238E27FC236}">
                <a16:creationId xmlns:a16="http://schemas.microsoft.com/office/drawing/2014/main" id="{9140F5C1-A5C0-5258-1983-ACE5935C34D6}"/>
              </a:ext>
            </a:extLst>
          </p:cNvPr>
          <p:cNvSpPr>
            <a:spLocks noGrp="1"/>
          </p:cNvSpPr>
          <p:nvPr>
            <p:ph type="sldNum" sz="quarter" idx="10"/>
          </p:nvPr>
        </p:nvSpPr>
        <p:spPr>
          <a:xfrm>
            <a:off x="5054400" y="7154219"/>
            <a:ext cx="590696" cy="273873"/>
          </a:xfrm>
        </p:spPr>
        <p:txBody>
          <a:bodyPr/>
          <a:lstStyle/>
          <a:p>
            <a:fld id="{08BDDC8D-36E9-467E-8CF1-750845950A7F}" type="slidenum">
              <a:rPr lang="en-GB" smtClean="0"/>
              <a:pPr/>
              <a:t>51</a:t>
            </a:fld>
            <a:endParaRPr lang="en-GB"/>
          </a:p>
        </p:txBody>
      </p:sp>
      <p:sp>
        <p:nvSpPr>
          <p:cNvPr id="11" name="Title 3">
            <a:extLst>
              <a:ext uri="{FF2B5EF4-FFF2-40B4-BE49-F238E27FC236}">
                <a16:creationId xmlns:a16="http://schemas.microsoft.com/office/drawing/2014/main" id="{7A0606E7-DB9A-275C-D1BB-7E08EC31D19D}"/>
              </a:ext>
            </a:extLst>
          </p:cNvPr>
          <p:cNvSpPr>
            <a:spLocks noGrp="1"/>
          </p:cNvSpPr>
          <p:nvPr>
            <p:ph type="title"/>
          </p:nvPr>
        </p:nvSpPr>
        <p:spPr>
          <a:xfrm>
            <a:off x="486000" y="495300"/>
            <a:ext cx="8568000" cy="536058"/>
          </a:xfrm>
        </p:spPr>
        <p:txBody>
          <a:bodyPr/>
          <a:lstStyle/>
          <a:p>
            <a:r>
              <a:rPr lang="en-GB" altLang="en-US" dirty="0"/>
              <a:t>Solution Resilience Design</a:t>
            </a:r>
            <a:endParaRPr lang="en-GB" dirty="0"/>
          </a:p>
        </p:txBody>
      </p:sp>
      <p:sp>
        <p:nvSpPr>
          <p:cNvPr id="12" name="Content Placeholder 1">
            <a:extLst>
              <a:ext uri="{FF2B5EF4-FFF2-40B4-BE49-F238E27FC236}">
                <a16:creationId xmlns:a16="http://schemas.microsoft.com/office/drawing/2014/main" id="{25115FE8-5638-49A8-5FDC-F8B3E005B562}"/>
              </a:ext>
            </a:extLst>
          </p:cNvPr>
          <p:cNvSpPr txBox="1">
            <a:spLocks/>
          </p:cNvSpPr>
          <p:nvPr/>
        </p:nvSpPr>
        <p:spPr bwMode="gray">
          <a:xfrm>
            <a:off x="486000" y="1379914"/>
            <a:ext cx="8706126" cy="914400"/>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defRPr/>
            </a:pPr>
            <a:r>
              <a:rPr lang="en-GB" sz="1200" b="1" dirty="0"/>
              <a:t>Data</a:t>
            </a:r>
          </a:p>
          <a:p>
            <a:pPr>
              <a:defRPr/>
            </a:pPr>
            <a:r>
              <a:rPr lang="en-GB" sz="1200" dirty="0"/>
              <a:t>Describe for each data store in the design how that data is stored and replicated for resilience and how the data is backed up and capable of being restored to meet the required RTO and RPO. It is acceptable (and preferred) to refer to specific standard platform backup and recovery standards. Any specific non-standard requirements should be explained.</a:t>
            </a:r>
            <a:endParaRPr lang="en-GB" sz="1200" kern="0" dirty="0"/>
          </a:p>
          <a:p>
            <a:endParaRPr lang="en-GB" sz="1200" dirty="0"/>
          </a:p>
        </p:txBody>
      </p:sp>
      <p:graphicFrame>
        <p:nvGraphicFramePr>
          <p:cNvPr id="13" name="Table 12">
            <a:extLst>
              <a:ext uri="{FF2B5EF4-FFF2-40B4-BE49-F238E27FC236}">
                <a16:creationId xmlns:a16="http://schemas.microsoft.com/office/drawing/2014/main" id="{042EDA4B-899F-7442-D127-345CBC86381B}"/>
              </a:ext>
            </a:extLst>
          </p:cNvPr>
          <p:cNvGraphicFramePr>
            <a:graphicFrameLocks noGrp="1"/>
          </p:cNvGraphicFramePr>
          <p:nvPr>
            <p:extLst>
              <p:ext uri="{D42A27DB-BD31-4B8C-83A1-F6EECF244321}">
                <p14:modId xmlns:p14="http://schemas.microsoft.com/office/powerpoint/2010/main" val="3604964695"/>
              </p:ext>
            </p:extLst>
          </p:nvPr>
        </p:nvGraphicFramePr>
        <p:xfrm>
          <a:off x="486000" y="2477193"/>
          <a:ext cx="9413875" cy="1675234"/>
        </p:xfrm>
        <a:graphic>
          <a:graphicData uri="http://schemas.openxmlformats.org/drawingml/2006/table">
            <a:tbl>
              <a:tblPr firstRow="1" bandRow="1">
                <a:tableStyleId>{69012ECD-51FC-41F1-AA8D-1B2483CD663E}</a:tableStyleId>
              </a:tblPr>
              <a:tblGrid>
                <a:gridCol w="2335212">
                  <a:extLst>
                    <a:ext uri="{9D8B030D-6E8A-4147-A177-3AD203B41FA5}">
                      <a16:colId xmlns:a16="http://schemas.microsoft.com/office/drawing/2014/main" val="427047197"/>
                    </a:ext>
                  </a:extLst>
                </a:gridCol>
                <a:gridCol w="3544888">
                  <a:extLst>
                    <a:ext uri="{9D8B030D-6E8A-4147-A177-3AD203B41FA5}">
                      <a16:colId xmlns:a16="http://schemas.microsoft.com/office/drawing/2014/main" val="137540780"/>
                    </a:ext>
                  </a:extLst>
                </a:gridCol>
                <a:gridCol w="3533775">
                  <a:extLst>
                    <a:ext uri="{9D8B030D-6E8A-4147-A177-3AD203B41FA5}">
                      <a16:colId xmlns:a16="http://schemas.microsoft.com/office/drawing/2014/main" val="2689419430"/>
                    </a:ext>
                  </a:extLst>
                </a:gridCol>
              </a:tblGrid>
              <a:tr h="225944">
                <a:tc>
                  <a:txBody>
                    <a:bodyPr/>
                    <a:lstStyle/>
                    <a:p>
                      <a:pPr algn="ctr">
                        <a:lnSpc>
                          <a:spcPts val="1200"/>
                        </a:lnSpc>
                        <a:spcBef>
                          <a:spcPts val="200"/>
                        </a:spcBef>
                        <a:spcAft>
                          <a:spcPts val="100"/>
                        </a:spcAft>
                      </a:pPr>
                      <a:r>
                        <a:rPr lang="en-GB" sz="1000" dirty="0">
                          <a:solidFill>
                            <a:schemeClr val="bg1">
                              <a:lumMod val="95000"/>
                            </a:schemeClr>
                          </a:solidFill>
                          <a:effectLst/>
                        </a:rPr>
                        <a:t>Data Store</a:t>
                      </a:r>
                      <a:endParaRPr lang="en-GB" sz="1000" b="1" dirty="0">
                        <a:solidFill>
                          <a:schemeClr val="bg1">
                            <a:lumMod val="95000"/>
                          </a:schemeClr>
                        </a:solidFill>
                        <a:effectLst/>
                        <a:latin typeface="+mn-lt"/>
                        <a:ea typeface="MS Mincho"/>
                        <a:cs typeface="Times New Roman"/>
                      </a:endParaRPr>
                    </a:p>
                  </a:txBody>
                  <a:tcPr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200"/>
                        </a:lnSpc>
                        <a:spcBef>
                          <a:spcPts val="200"/>
                        </a:spcBef>
                        <a:spcAft>
                          <a:spcPts val="100"/>
                        </a:spcAft>
                      </a:pPr>
                      <a:r>
                        <a:rPr lang="en-GB" sz="1000" b="1" dirty="0">
                          <a:solidFill>
                            <a:schemeClr val="bg1">
                              <a:lumMod val="95000"/>
                            </a:schemeClr>
                          </a:solidFill>
                          <a:effectLst/>
                          <a:latin typeface="+mn-lt"/>
                          <a:ea typeface="MS Mincho"/>
                          <a:cs typeface="Times New Roman"/>
                        </a:rPr>
                        <a:t>Data Storage/Replication</a:t>
                      </a:r>
                    </a:p>
                  </a:txBody>
                  <a:tcPr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ts val="1200"/>
                        </a:lnSpc>
                        <a:spcBef>
                          <a:spcPts val="200"/>
                        </a:spcBef>
                        <a:spcAft>
                          <a:spcPts val="100"/>
                        </a:spcAft>
                        <a:buClrTx/>
                        <a:buSzTx/>
                        <a:buFontTx/>
                        <a:buNone/>
                        <a:tabLst/>
                        <a:defRPr/>
                      </a:pPr>
                      <a:r>
                        <a:rPr lang="en-GB" sz="1000" dirty="0">
                          <a:solidFill>
                            <a:schemeClr val="bg1">
                              <a:lumMod val="95000"/>
                            </a:schemeClr>
                          </a:solidFill>
                          <a:effectLst/>
                        </a:rPr>
                        <a:t>Backup/restore</a:t>
                      </a:r>
                      <a:endParaRPr lang="en-GB" sz="1000" b="1" dirty="0">
                        <a:solidFill>
                          <a:schemeClr val="bg1">
                            <a:lumMod val="95000"/>
                          </a:schemeClr>
                        </a:solidFill>
                        <a:effectLst/>
                        <a:latin typeface="+mn-lt"/>
                        <a:ea typeface="MS Mincho"/>
                        <a:cs typeface="Times New Roman"/>
                      </a:endParaRPr>
                    </a:p>
                  </a:txBody>
                  <a:tcPr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2122310"/>
                  </a:ext>
                </a:extLst>
              </a:tr>
              <a:tr h="688456">
                <a:tc>
                  <a:txBody>
                    <a:bodyPr/>
                    <a:lstStyle/>
                    <a:p>
                      <a:pPr algn="l" fontAlgn="t"/>
                      <a:r>
                        <a:rPr lang="en-GB" sz="1000" b="0" kern="1200" baseline="0" dirty="0">
                          <a:solidFill>
                            <a:schemeClr val="tx2"/>
                          </a:solidFill>
                          <a:effectLst/>
                          <a:latin typeface="+mn-lt"/>
                          <a:ea typeface="MS Mincho"/>
                          <a:cs typeface="Times New Roman"/>
                        </a:rPr>
                        <a:t>D&amp;A Mongo DB</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000" b="0" kern="1200" baseline="0" dirty="0">
                          <a:solidFill>
                            <a:schemeClr val="tx2"/>
                          </a:solidFill>
                          <a:effectLst/>
                          <a:latin typeface="+mn-lt"/>
                          <a:ea typeface="MS Mincho"/>
                          <a:cs typeface="Times New Roman"/>
                        </a:rPr>
                        <a:t>Data will be automatically backed up in continuous manner by MongoDB Ops Manager. MongoDB shared cluster backup snapshot  will be configured using default configuration.</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000" b="0" dirty="0">
                          <a:solidFill>
                            <a:schemeClr val="tx2"/>
                          </a:solidFill>
                          <a:effectLst/>
                          <a:latin typeface="+mn-lt"/>
                          <a:ea typeface="MS Mincho"/>
                          <a:cs typeface="Times New Roman"/>
                        </a:rPr>
                        <a:t>Data</a:t>
                      </a:r>
                      <a:r>
                        <a:rPr lang="en-US" sz="1000" b="0" baseline="0" dirty="0">
                          <a:solidFill>
                            <a:schemeClr val="tx2"/>
                          </a:solidFill>
                          <a:effectLst/>
                          <a:latin typeface="+mn-lt"/>
                          <a:ea typeface="MS Mincho"/>
                          <a:cs typeface="Times New Roman"/>
                        </a:rPr>
                        <a:t> will be restored from backed up files using MongoDB Ops Manager as per Tenant request.</a:t>
                      </a:r>
                      <a:endParaRPr lang="en-GB" sz="1000" b="0" dirty="0">
                        <a:solidFill>
                          <a:schemeClr val="tx2"/>
                        </a:solidFill>
                        <a:effectLst/>
                        <a:latin typeface="+mn-lt"/>
                        <a:ea typeface="MS Mincho"/>
                        <a:cs typeface="Times New Roman"/>
                      </a:endParaRPr>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5427396"/>
                  </a:ext>
                </a:extLst>
              </a:tr>
              <a:tr h="688456">
                <a:tc>
                  <a:txBody>
                    <a:bodyPr/>
                    <a:lstStyle/>
                    <a:p>
                      <a:pPr algn="l" fontAlgn="t"/>
                      <a:r>
                        <a:rPr lang="en-US" sz="1000" dirty="0"/>
                        <a:t>Kafka</a:t>
                      </a:r>
                      <a:endParaRPr lang="en-GB" sz="1000" b="0" kern="1200" baseline="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GB" sz="1000" dirty="0"/>
                        <a:t>Cross site replication provided implicitly according the topic configuration and the </a:t>
                      </a:r>
                      <a:r>
                        <a:rPr lang="en-GB" sz="1000" dirty="0" err="1"/>
                        <a:t>kafka</a:t>
                      </a:r>
                      <a:r>
                        <a:rPr lang="en-GB" sz="1000" dirty="0"/>
                        <a:t> zone awareness during the replication</a:t>
                      </a:r>
                      <a:endParaRPr lang="en-GB" sz="1000" b="0" kern="1200" baseline="0" dirty="0">
                        <a:solidFill>
                          <a:schemeClr val="tx2"/>
                        </a:solidFill>
                        <a:effectLst/>
                        <a:latin typeface="+mn-lt"/>
                        <a:ea typeface="MS Mincho"/>
                        <a:cs typeface="Times New Roman"/>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000" dirty="0"/>
                        <a:t>Kafka maintains replicas across 3 AZs synchronously </a:t>
                      </a:r>
                      <a:endParaRPr lang="en-GB" sz="1000" b="0" dirty="0">
                        <a:solidFill>
                          <a:schemeClr val="tx2"/>
                        </a:solidFill>
                        <a:effectLst/>
                        <a:latin typeface="+mn-lt"/>
                        <a:ea typeface="MS Mincho"/>
                        <a:cs typeface="Times New Roman"/>
                      </a:endParaRPr>
                    </a:p>
                  </a:txBody>
                  <a:tcPr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9334403"/>
                  </a:ext>
                </a:extLst>
              </a:tr>
            </a:tbl>
          </a:graphicData>
        </a:graphic>
      </p:graphicFrame>
    </p:spTree>
    <p:extLst>
      <p:ext uri="{BB962C8B-B14F-4D97-AF65-F5344CB8AC3E}">
        <p14:creationId xmlns:p14="http://schemas.microsoft.com/office/powerpoint/2010/main" val="2737501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464C5-5434-41CA-B8D4-0CF7E29110A5}"/>
              </a:ext>
            </a:extLst>
          </p:cNvPr>
          <p:cNvSpPr>
            <a:spLocks noGrp="1"/>
          </p:cNvSpPr>
          <p:nvPr>
            <p:ph type="sldNum" sz="quarter" idx="10"/>
          </p:nvPr>
        </p:nvSpPr>
        <p:spPr/>
        <p:txBody>
          <a:bodyPr/>
          <a:lstStyle/>
          <a:p>
            <a:fld id="{08BDDC8D-36E9-467E-8CF1-750845950A7F}" type="slidenum">
              <a:rPr lang="en-GB" smtClean="0"/>
              <a:pPr/>
              <a:t>52</a:t>
            </a:fld>
            <a:endParaRPr lang="en-GB"/>
          </a:p>
        </p:txBody>
      </p:sp>
      <p:pic>
        <p:nvPicPr>
          <p:cNvPr id="6" name="Graphic 4" descr="Send">
            <a:extLst>
              <a:ext uri="{FF2B5EF4-FFF2-40B4-BE49-F238E27FC236}">
                <a16:creationId xmlns:a16="http://schemas.microsoft.com/office/drawing/2014/main" id="{5D0BC82E-8620-4D9C-A8DA-A6777EF30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1">
            <a:extLst>
              <a:ext uri="{FF2B5EF4-FFF2-40B4-BE49-F238E27FC236}">
                <a16:creationId xmlns:a16="http://schemas.microsoft.com/office/drawing/2014/main" id="{7EF885C5-BADC-5140-71E4-2152D2CC9EE2}"/>
              </a:ext>
            </a:extLst>
          </p:cNvPr>
          <p:cNvSpPr>
            <a:spLocks noGrp="1"/>
          </p:cNvSpPr>
          <p:nvPr>
            <p:ph sz="quarter" idx="11"/>
          </p:nvPr>
        </p:nvSpPr>
        <p:spPr>
          <a:xfrm>
            <a:off x="486000" y="1032757"/>
            <a:ext cx="8778316" cy="536058"/>
          </a:xfrm>
        </p:spPr>
        <p:txBody>
          <a:bodyPr/>
          <a:lstStyle/>
          <a:p>
            <a:r>
              <a:rPr lang="en-GB" altLang="en-US" sz="1200" dirty="0"/>
              <a:t>Where capacity requirements or volumes are significant, for example in registered users, transaction rates or database/file volumes for certain components of the system then this slide should be included and details completed in the table below.</a:t>
            </a:r>
          </a:p>
          <a:p>
            <a:endParaRPr lang="en-GB" sz="1200" dirty="0"/>
          </a:p>
        </p:txBody>
      </p:sp>
      <p:sp>
        <p:nvSpPr>
          <p:cNvPr id="12" name="Slide Number Placeholder 2">
            <a:extLst>
              <a:ext uri="{FF2B5EF4-FFF2-40B4-BE49-F238E27FC236}">
                <a16:creationId xmlns:a16="http://schemas.microsoft.com/office/drawing/2014/main" id="{6735E285-C34E-0C3F-153F-ACA3772CAF17}"/>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52</a:t>
            </a:fld>
            <a:endParaRPr lang="en-GB"/>
          </a:p>
        </p:txBody>
      </p:sp>
      <p:sp>
        <p:nvSpPr>
          <p:cNvPr id="13" name="Title 3">
            <a:extLst>
              <a:ext uri="{FF2B5EF4-FFF2-40B4-BE49-F238E27FC236}">
                <a16:creationId xmlns:a16="http://schemas.microsoft.com/office/drawing/2014/main" id="{0DD49B3C-3404-BFD2-0224-F34C78066AA5}"/>
              </a:ext>
            </a:extLst>
          </p:cNvPr>
          <p:cNvSpPr>
            <a:spLocks noGrp="1"/>
          </p:cNvSpPr>
          <p:nvPr>
            <p:ph type="title"/>
          </p:nvPr>
        </p:nvSpPr>
        <p:spPr>
          <a:xfrm>
            <a:off x="486000" y="495300"/>
            <a:ext cx="8568000" cy="536058"/>
          </a:xfrm>
        </p:spPr>
        <p:txBody>
          <a:bodyPr/>
          <a:lstStyle/>
          <a:p>
            <a:r>
              <a:rPr lang="en-GB" altLang="en-US" dirty="0"/>
              <a:t>Capacity, Volumes &amp; Performance</a:t>
            </a:r>
            <a:endParaRPr lang="en-GB" dirty="0"/>
          </a:p>
        </p:txBody>
      </p:sp>
      <p:graphicFrame>
        <p:nvGraphicFramePr>
          <p:cNvPr id="14" name="Table 13">
            <a:extLst>
              <a:ext uri="{FF2B5EF4-FFF2-40B4-BE49-F238E27FC236}">
                <a16:creationId xmlns:a16="http://schemas.microsoft.com/office/drawing/2014/main" id="{06489BDB-3869-D1DE-C057-4A75898DACEF}"/>
              </a:ext>
            </a:extLst>
          </p:cNvPr>
          <p:cNvGraphicFramePr>
            <a:graphicFrameLocks noGrp="1"/>
          </p:cNvGraphicFramePr>
          <p:nvPr>
            <p:extLst>
              <p:ext uri="{D42A27DB-BD31-4B8C-83A1-F6EECF244321}">
                <p14:modId xmlns:p14="http://schemas.microsoft.com/office/powerpoint/2010/main" val="3552833359"/>
              </p:ext>
            </p:extLst>
          </p:nvPr>
        </p:nvGraphicFramePr>
        <p:xfrm>
          <a:off x="485775" y="1553581"/>
          <a:ext cx="9236074" cy="3385427"/>
        </p:xfrm>
        <a:graphic>
          <a:graphicData uri="http://schemas.openxmlformats.org/drawingml/2006/table">
            <a:tbl>
              <a:tblPr firstRow="1" bandRow="1">
                <a:tableStyleId>{69012ECD-51FC-41F1-AA8D-1B2483CD663E}</a:tableStyleId>
              </a:tblPr>
              <a:tblGrid>
                <a:gridCol w="1684361">
                  <a:extLst>
                    <a:ext uri="{9D8B030D-6E8A-4147-A177-3AD203B41FA5}">
                      <a16:colId xmlns:a16="http://schemas.microsoft.com/office/drawing/2014/main" val="1579506923"/>
                    </a:ext>
                  </a:extLst>
                </a:gridCol>
                <a:gridCol w="1647737">
                  <a:extLst>
                    <a:ext uri="{9D8B030D-6E8A-4147-A177-3AD203B41FA5}">
                      <a16:colId xmlns:a16="http://schemas.microsoft.com/office/drawing/2014/main" val="2356750508"/>
                    </a:ext>
                  </a:extLst>
                </a:gridCol>
                <a:gridCol w="1475994">
                  <a:extLst>
                    <a:ext uri="{9D8B030D-6E8A-4147-A177-3AD203B41FA5}">
                      <a16:colId xmlns:a16="http://schemas.microsoft.com/office/drawing/2014/main" val="3466060487"/>
                    </a:ext>
                  </a:extLst>
                </a:gridCol>
                <a:gridCol w="1475994">
                  <a:extLst>
                    <a:ext uri="{9D8B030D-6E8A-4147-A177-3AD203B41FA5}">
                      <a16:colId xmlns:a16="http://schemas.microsoft.com/office/drawing/2014/main" val="3550327786"/>
                    </a:ext>
                  </a:extLst>
                </a:gridCol>
                <a:gridCol w="1475994">
                  <a:extLst>
                    <a:ext uri="{9D8B030D-6E8A-4147-A177-3AD203B41FA5}">
                      <a16:colId xmlns:a16="http://schemas.microsoft.com/office/drawing/2014/main" val="1440471183"/>
                    </a:ext>
                  </a:extLst>
                </a:gridCol>
                <a:gridCol w="1475994">
                  <a:extLst>
                    <a:ext uri="{9D8B030D-6E8A-4147-A177-3AD203B41FA5}">
                      <a16:colId xmlns:a16="http://schemas.microsoft.com/office/drawing/2014/main" val="903761269"/>
                    </a:ext>
                  </a:extLst>
                </a:gridCol>
              </a:tblGrid>
              <a:tr h="1008248">
                <a:tc>
                  <a:txBody>
                    <a:bodyPr/>
                    <a:lstStyle/>
                    <a:p>
                      <a:pPr algn="ctr">
                        <a:lnSpc>
                          <a:spcPts val="1200"/>
                        </a:lnSpc>
                        <a:spcBef>
                          <a:spcPts val="200"/>
                        </a:spcBef>
                        <a:spcAft>
                          <a:spcPts val="100"/>
                        </a:spcAft>
                      </a:pPr>
                      <a:r>
                        <a:rPr lang="en-GB" sz="1400" b="1" kern="1200" spc="0" dirty="0">
                          <a:solidFill>
                            <a:schemeClr val="bg1">
                              <a:lumMod val="95000"/>
                            </a:schemeClr>
                          </a:solidFill>
                          <a:latin typeface="Arial" panose="020B0604020202020204" pitchFamily="34" charset="0"/>
                          <a:ea typeface="+mn-ea"/>
                          <a:cs typeface="Arial" panose="020B0604020202020204" pitchFamily="34" charset="0"/>
                        </a:rPr>
                        <a:t>Application Component / Infrastructure Component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b="1" kern="1200" spc="0" dirty="0">
                          <a:solidFill>
                            <a:schemeClr val="bg1">
                              <a:lumMod val="95000"/>
                            </a:schemeClr>
                          </a:solidFill>
                          <a:latin typeface="Arial" panose="020B0604020202020204" pitchFamily="34" charset="0"/>
                          <a:ea typeface="+mn-ea"/>
                          <a:cs typeface="Arial" panose="020B0604020202020204" pitchFamily="34" charset="0"/>
                        </a:rPr>
                        <a:t>Measurable Business or Technical Volumetric (trans/sec, GB </a:t>
                      </a:r>
                      <a:r>
                        <a:rPr lang="en-GB" sz="1400" b="1" kern="1200" spc="0" dirty="0" err="1">
                          <a:solidFill>
                            <a:schemeClr val="bg1">
                              <a:lumMod val="95000"/>
                            </a:schemeClr>
                          </a:solidFill>
                          <a:latin typeface="Arial" panose="020B0604020202020204" pitchFamily="34" charset="0"/>
                          <a:ea typeface="+mn-ea"/>
                          <a:cs typeface="Arial" panose="020B0604020202020204" pitchFamily="34" charset="0"/>
                        </a:rPr>
                        <a:t>etc</a:t>
                      </a:r>
                      <a:r>
                        <a:rPr lang="en-GB" sz="1400" b="1" kern="1200" spc="0" dirty="0">
                          <a:solidFill>
                            <a:schemeClr val="bg1">
                              <a:lumMod val="95000"/>
                            </a:schemeClr>
                          </a:solidFill>
                          <a:latin typeface="Arial" panose="020B0604020202020204" pitchFamily="34" charset="0"/>
                          <a:ea typeface="+mn-ea"/>
                          <a:cs typeface="Arial" panose="020B0604020202020204" pitchFamily="34" charset="0"/>
                        </a:rPr>
                        <a: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ts val="1400"/>
                        </a:lnSpc>
                        <a:spcBef>
                          <a:spcPts val="200"/>
                        </a:spcBef>
                        <a:spcAft>
                          <a:spcPts val="100"/>
                        </a:spcAft>
                        <a:buClrTx/>
                        <a:buSzTx/>
                        <a:buFontTx/>
                        <a:buNone/>
                        <a:tabLst/>
                        <a:defRPr/>
                      </a:pPr>
                      <a:r>
                        <a:rPr lang="en-GB" sz="1400" b="1" kern="1200" spc="0" dirty="0">
                          <a:solidFill>
                            <a:schemeClr val="bg1">
                              <a:lumMod val="95000"/>
                            </a:schemeClr>
                          </a:solidFill>
                          <a:latin typeface="Arial" panose="020B0604020202020204" pitchFamily="34" charset="0"/>
                          <a:ea typeface="+mn-ea"/>
                          <a:cs typeface="Arial" panose="020B0604020202020204" pitchFamily="34" charset="0"/>
                        </a:rPr>
                        <a:t>Current volumes</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b="1" kern="1200" spc="0" dirty="0">
                          <a:solidFill>
                            <a:schemeClr val="bg1">
                              <a:lumMod val="95000"/>
                            </a:schemeClr>
                          </a:solidFill>
                          <a:latin typeface="Arial" panose="020B0604020202020204" pitchFamily="34" charset="0"/>
                          <a:ea typeface="+mn-ea"/>
                          <a:cs typeface="Arial" panose="020B0604020202020204" pitchFamily="34" charset="0"/>
                        </a:rPr>
                        <a:t>Day 1 requirement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b="1" kern="1200" spc="0" dirty="0">
                          <a:solidFill>
                            <a:schemeClr val="bg1">
                              <a:lumMod val="95000"/>
                            </a:schemeClr>
                          </a:solidFill>
                          <a:latin typeface="Arial" panose="020B0604020202020204" pitchFamily="34" charset="0"/>
                          <a:ea typeface="+mn-ea"/>
                          <a:cs typeface="Arial" panose="020B0604020202020204" pitchFamily="34" charset="0"/>
                        </a:rPr>
                        <a:t>12 month requirement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lang="en-GB" sz="1400" b="1" kern="1200" spc="0" dirty="0">
                          <a:solidFill>
                            <a:schemeClr val="bg1">
                              <a:lumMod val="95000"/>
                            </a:schemeClr>
                          </a:solidFill>
                          <a:latin typeface="Arial" panose="020B0604020202020204" pitchFamily="34" charset="0"/>
                          <a:ea typeface="+mn-ea"/>
                          <a:cs typeface="Arial" panose="020B0604020202020204" pitchFamily="34" charset="0"/>
                        </a:rPr>
                        <a:t>3 year requirement</a:t>
                      </a:r>
                    </a:p>
                  </a:txBody>
                  <a:tcPr marT="45692" marB="456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5646045"/>
                  </a:ext>
                </a:extLst>
              </a:tr>
              <a:tr h="304769">
                <a:tc>
                  <a:txBody>
                    <a:bodyPr/>
                    <a:lstStyle/>
                    <a:p>
                      <a:pPr>
                        <a:lnSpc>
                          <a:spcPct val="100000"/>
                        </a:lnSpc>
                        <a:spcBef>
                          <a:spcPts val="600"/>
                        </a:spcBef>
                        <a:spcAft>
                          <a:spcPts val="100"/>
                        </a:spcAft>
                      </a:pPr>
                      <a:r>
                        <a:rPr lang="en-GB" sz="1200" b="0" kern="1200" baseline="0" dirty="0">
                          <a:solidFill>
                            <a:schemeClr val="tx2"/>
                          </a:solidFill>
                          <a:effectLst/>
                          <a:latin typeface="+mn-lt"/>
                          <a:ea typeface="MS Mincho"/>
                          <a:cs typeface="Times New Roman"/>
                        </a:rPr>
                        <a:t>MongoDB</a:t>
                      </a:r>
                    </a:p>
                  </a:txBody>
                  <a:tcPr marL="114952" marR="114952" marT="57441" marB="574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kern="1200" baseline="0" dirty="0">
                          <a:solidFill>
                            <a:schemeClr val="tx2"/>
                          </a:solidFill>
                          <a:effectLst/>
                          <a:latin typeface="+mn-lt"/>
                          <a:ea typeface="MS Mincho"/>
                          <a:cs typeface="Times New Roman"/>
                        </a:rPr>
                        <a:t>GB</a:t>
                      </a:r>
                    </a:p>
                  </a:txBody>
                  <a:tcPr marL="114952" marR="114952" marT="57441" marB="574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200" b="0" kern="1200" baseline="0" dirty="0">
                        <a:solidFill>
                          <a:schemeClr val="tx2"/>
                        </a:solidFill>
                        <a:effectLst/>
                        <a:latin typeface="+mn-lt"/>
                        <a:ea typeface="MS Mincho"/>
                        <a:cs typeface="Times New Roman"/>
                      </a:endParaRPr>
                    </a:p>
                  </a:txBody>
                  <a:tcPr marL="114952" marR="114952" marT="57441" marB="574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kern="1200" baseline="0" dirty="0">
                          <a:solidFill>
                            <a:schemeClr val="tx2"/>
                          </a:solidFill>
                          <a:effectLst/>
                          <a:latin typeface="+mn-lt"/>
                          <a:ea typeface="MS Mincho"/>
                          <a:cs typeface="Times New Roman"/>
                        </a:rPr>
                        <a:t>100 GB</a:t>
                      </a:r>
                    </a:p>
                  </a:txBody>
                  <a:tcPr marL="114952" marR="114952" marT="57441" marB="574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200" b="0" kern="1200" baseline="0" dirty="0">
                          <a:solidFill>
                            <a:schemeClr val="tx2"/>
                          </a:solidFill>
                          <a:effectLst/>
                          <a:latin typeface="+mn-lt"/>
                          <a:ea typeface="MS Mincho"/>
                          <a:cs typeface="Times New Roman"/>
                        </a:rPr>
                        <a:t>100GB</a:t>
                      </a:r>
                      <a:endParaRPr lang="en-GB" sz="1200" b="0" kern="1200" baseline="0" dirty="0">
                        <a:solidFill>
                          <a:schemeClr val="tx2"/>
                        </a:solidFill>
                        <a:effectLst/>
                        <a:latin typeface="+mn-lt"/>
                        <a:ea typeface="MS Mincho"/>
                        <a:cs typeface="Times New Roman"/>
                      </a:endParaRPr>
                    </a:p>
                  </a:txBody>
                  <a:tcPr marL="114952" marR="114952" marT="57441" marB="574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kern="1200" baseline="0" dirty="0">
                          <a:solidFill>
                            <a:schemeClr val="tx2"/>
                          </a:solidFill>
                          <a:effectLst/>
                          <a:latin typeface="+mn-lt"/>
                          <a:ea typeface="MS Mincho"/>
                          <a:cs typeface="Times New Roman"/>
                        </a:rPr>
                        <a:t>3</a:t>
                      </a:r>
                      <a:r>
                        <a:rPr lang="en-GB" sz="1200" b="0" kern="1200" baseline="0">
                          <a:solidFill>
                            <a:schemeClr val="tx2"/>
                          </a:solidFill>
                          <a:effectLst/>
                          <a:latin typeface="+mn-lt"/>
                          <a:ea typeface="MS Mincho"/>
                          <a:cs typeface="Times New Roman"/>
                        </a:rPr>
                        <a:t>00 </a:t>
                      </a:r>
                      <a:r>
                        <a:rPr lang="en-GB" sz="1200" b="0" kern="1200" baseline="0" dirty="0">
                          <a:solidFill>
                            <a:schemeClr val="tx2"/>
                          </a:solidFill>
                          <a:effectLst/>
                          <a:latin typeface="+mn-lt"/>
                          <a:ea typeface="MS Mincho"/>
                          <a:cs typeface="Times New Roman"/>
                        </a:rPr>
                        <a:t>GB</a:t>
                      </a:r>
                    </a:p>
                  </a:txBody>
                  <a:tcPr marL="114952" marR="114952" marT="57441" marB="574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851391"/>
                  </a:ext>
                </a:extLst>
              </a:tr>
              <a:tr h="304769">
                <a:tc>
                  <a:txBody>
                    <a:bodyPr/>
                    <a:lstStyle/>
                    <a:p>
                      <a:pPr>
                        <a:lnSpc>
                          <a:spcPct val="100000"/>
                        </a:lnSpc>
                        <a:spcBef>
                          <a:spcPts val="600"/>
                        </a:spcBef>
                        <a:spcAft>
                          <a:spcPts val="100"/>
                        </a:spcAft>
                      </a:pPr>
                      <a:r>
                        <a:rPr lang="en-GB" sz="1200" b="0" kern="1200" baseline="0" dirty="0">
                          <a:solidFill>
                            <a:schemeClr val="tx2"/>
                          </a:solidFill>
                          <a:effectLst/>
                          <a:latin typeface="+mn-lt"/>
                          <a:ea typeface="MS Mincho"/>
                          <a:cs typeface="Times New Roman"/>
                        </a:rPr>
                        <a:t>eForms submissions</a:t>
                      </a:r>
                    </a:p>
                  </a:txBody>
                  <a:tcPr marL="114952" marR="114952" marT="57441" marB="574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kern="1200" baseline="0" dirty="0">
                          <a:solidFill>
                            <a:schemeClr val="tx2"/>
                          </a:solidFill>
                          <a:effectLst/>
                          <a:latin typeface="+mn-lt"/>
                          <a:ea typeface="MS Mincho"/>
                          <a:cs typeface="Times New Roman"/>
                        </a:rPr>
                        <a:t>Volume/year</a:t>
                      </a:r>
                    </a:p>
                  </a:txBody>
                  <a:tcPr marL="114952" marR="114952" marT="57441" marB="574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kern="1200" baseline="0" dirty="0">
                          <a:solidFill>
                            <a:schemeClr val="tx2"/>
                          </a:solidFill>
                          <a:effectLst/>
                          <a:latin typeface="+mn-lt"/>
                          <a:ea typeface="MS Mincho"/>
                          <a:cs typeface="Times New Roman"/>
                        </a:rPr>
                        <a:t>12 million/year</a:t>
                      </a:r>
                    </a:p>
                  </a:txBody>
                  <a:tcPr marL="114952" marR="114952" marT="57441" marB="574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200" b="0" kern="1200" baseline="0" dirty="0">
                          <a:solidFill>
                            <a:schemeClr val="tx2"/>
                          </a:solidFill>
                          <a:effectLst/>
                          <a:latin typeface="+mn-lt"/>
                          <a:ea typeface="MS Mincho"/>
                          <a:cs typeface="Times New Roman"/>
                        </a:rPr>
                        <a:t>Tbc*</a:t>
                      </a:r>
                      <a:endParaRPr lang="en-GB" sz="1200" b="0" kern="1200" baseline="0" dirty="0">
                        <a:solidFill>
                          <a:schemeClr val="tx2"/>
                        </a:solidFill>
                        <a:effectLst/>
                        <a:latin typeface="+mn-lt"/>
                        <a:ea typeface="MS Mincho"/>
                        <a:cs typeface="Times New Roman"/>
                      </a:endParaRPr>
                    </a:p>
                  </a:txBody>
                  <a:tcPr marL="114952" marR="114952" marT="57441" marB="574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kern="1200" baseline="0" dirty="0">
                          <a:solidFill>
                            <a:schemeClr val="tx2"/>
                          </a:solidFill>
                          <a:effectLst/>
                          <a:latin typeface="+mn-lt"/>
                          <a:ea typeface="MS Mincho"/>
                          <a:cs typeface="Times New Roman"/>
                        </a:rPr>
                        <a:t>2 million/year</a:t>
                      </a:r>
                    </a:p>
                  </a:txBody>
                  <a:tcPr marL="114952" marR="114952" marT="57441" marB="574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kern="1200" baseline="0" dirty="0">
                          <a:solidFill>
                            <a:schemeClr val="tx2"/>
                          </a:solidFill>
                          <a:effectLst/>
                          <a:latin typeface="+mn-lt"/>
                          <a:ea typeface="MS Mincho"/>
                          <a:cs typeface="Times New Roman"/>
                        </a:rPr>
                        <a:t>12 million/year</a:t>
                      </a:r>
                    </a:p>
                  </a:txBody>
                  <a:tcPr marL="114952" marR="114952" marT="57441" marB="574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1787057"/>
                  </a:ext>
                </a:extLst>
              </a:tr>
              <a:tr h="0">
                <a:tc>
                  <a:txBody>
                    <a:bodyPr/>
                    <a:lstStyle/>
                    <a:p>
                      <a:pPr>
                        <a:lnSpc>
                          <a:spcPct val="100000"/>
                        </a:lnSpc>
                        <a:spcBef>
                          <a:spcPts val="600"/>
                        </a:spcBef>
                        <a:spcAft>
                          <a:spcPts val="100"/>
                        </a:spcAft>
                      </a:pPr>
                      <a:r>
                        <a:rPr lang="en-GB" sz="1200" b="0" kern="1200" dirty="0">
                          <a:solidFill>
                            <a:schemeClr val="tx2"/>
                          </a:solidFill>
                          <a:latin typeface="Arial" panose="020B0604020202020204" pitchFamily="34" charset="0"/>
                          <a:ea typeface="+mn-ea"/>
                          <a:cs typeface="Arial" panose="020B0604020202020204" pitchFamily="34" charset="0"/>
                        </a:rPr>
                        <a:t> eForms Template</a:t>
                      </a: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kern="1200" dirty="0">
                          <a:solidFill>
                            <a:schemeClr val="tx2"/>
                          </a:solidFill>
                          <a:latin typeface="Arial" panose="020B0604020202020204" pitchFamily="34" charset="0"/>
                          <a:ea typeface="+mn-ea"/>
                          <a:cs typeface="Arial" panose="020B0604020202020204" pitchFamily="34" charset="0"/>
                        </a:rPr>
                        <a:t> NA</a:t>
                      </a: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kern="1200" dirty="0">
                          <a:solidFill>
                            <a:schemeClr val="tx2"/>
                          </a:solidFill>
                          <a:latin typeface="Arial" panose="020B0604020202020204" pitchFamily="34" charset="0"/>
                          <a:ea typeface="+mn-ea"/>
                          <a:cs typeface="Arial" panose="020B0604020202020204" pitchFamily="34" charset="0"/>
                        </a:rPr>
                        <a:t> ~ 5000 **</a:t>
                      </a: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200" b="0" kern="1200" dirty="0">
                          <a:solidFill>
                            <a:schemeClr val="tx2"/>
                          </a:solidFill>
                          <a:latin typeface="Arial" panose="020B0604020202020204" pitchFamily="34" charset="0"/>
                          <a:ea typeface="+mn-ea"/>
                          <a:cs typeface="Arial" panose="020B0604020202020204" pitchFamily="34" charset="0"/>
                        </a:rPr>
                        <a:t>Tbc*</a:t>
                      </a:r>
                      <a:endParaRPr lang="en-GB" sz="1200" b="0" kern="1200" dirty="0">
                        <a:solidFill>
                          <a:schemeClr val="tx2"/>
                        </a:solidFill>
                        <a:latin typeface="Arial" panose="020B0604020202020204" pitchFamily="34" charset="0"/>
                        <a:ea typeface="+mn-ea"/>
                        <a:cs typeface="Arial" panose="020B0604020202020204" pitchFamily="34" charset="0"/>
                      </a:endParaRP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200" b="0" kern="1200" dirty="0">
                          <a:solidFill>
                            <a:schemeClr val="tx2"/>
                          </a:solidFill>
                          <a:latin typeface="Arial" panose="020B0604020202020204" pitchFamily="34" charset="0"/>
                          <a:ea typeface="+mn-ea"/>
                          <a:cs typeface="Arial" panose="020B0604020202020204" pitchFamily="34" charset="0"/>
                        </a:rPr>
                        <a:t> </a:t>
                      </a:r>
                      <a:r>
                        <a:rPr lang="en-US" sz="1200" b="0" kern="1200" dirty="0">
                          <a:solidFill>
                            <a:schemeClr val="tx2"/>
                          </a:solidFill>
                          <a:latin typeface="Arial" panose="020B0604020202020204" pitchFamily="34" charset="0"/>
                          <a:ea typeface="+mn-ea"/>
                          <a:cs typeface="Arial" panose="020B0604020202020204" pitchFamily="34" charset="0"/>
                        </a:rPr>
                        <a:t>~</a:t>
                      </a:r>
                      <a:r>
                        <a:rPr lang="en-GB" sz="1200" b="0" kern="1200" dirty="0">
                          <a:solidFill>
                            <a:schemeClr val="tx2"/>
                          </a:solidFill>
                          <a:latin typeface="Arial" panose="020B0604020202020204" pitchFamily="34" charset="0"/>
                          <a:ea typeface="+mn-ea"/>
                          <a:cs typeface="Arial" panose="020B0604020202020204" pitchFamily="34" charset="0"/>
                        </a:rPr>
                        <a:t> 300</a:t>
                      </a: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US" sz="1200" b="0" kern="1200" dirty="0">
                          <a:solidFill>
                            <a:schemeClr val="tx2"/>
                          </a:solidFill>
                          <a:latin typeface="Arial" panose="020B0604020202020204" pitchFamily="34" charset="0"/>
                          <a:ea typeface="+mn-ea"/>
                          <a:cs typeface="Arial" panose="020B0604020202020204" pitchFamily="34" charset="0"/>
                        </a:rPr>
                        <a:t>~ 5000</a:t>
                      </a:r>
                      <a:endParaRPr lang="en-GB" sz="1200" b="0" kern="1200" dirty="0">
                        <a:solidFill>
                          <a:schemeClr val="tx2"/>
                        </a:solidFill>
                        <a:latin typeface="Arial" panose="020B0604020202020204" pitchFamily="34" charset="0"/>
                        <a:ea typeface="+mn-ea"/>
                        <a:cs typeface="Arial" panose="020B0604020202020204" pitchFamily="34" charset="0"/>
                      </a:endParaRP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1204950"/>
                  </a:ext>
                </a:extLst>
              </a:tr>
              <a:tr h="304769">
                <a:tc>
                  <a:txBody>
                    <a:bodyPr/>
                    <a:lstStyle/>
                    <a:p>
                      <a:pPr>
                        <a:lnSpc>
                          <a:spcPct val="100000"/>
                        </a:lnSpc>
                        <a:spcBef>
                          <a:spcPts val="600"/>
                        </a:spcBef>
                        <a:spcAft>
                          <a:spcPts val="100"/>
                        </a:spcAft>
                      </a:pPr>
                      <a:r>
                        <a:rPr lang="en-GB" sz="1200" b="0" kern="1200" dirty="0">
                          <a:solidFill>
                            <a:schemeClr val="tx2"/>
                          </a:solidFill>
                          <a:highlight>
                            <a:srgbClr val="FFFF00"/>
                          </a:highlight>
                          <a:latin typeface="Arial" panose="020B0604020202020204" pitchFamily="34" charset="0"/>
                          <a:ea typeface="+mn-ea"/>
                          <a:cs typeface="Arial" panose="020B0604020202020204" pitchFamily="34" charset="0"/>
                        </a:rPr>
                        <a:t>Credit Card Close via mobile</a:t>
                      </a: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400" b="0" kern="1200" dirty="0">
                          <a:solidFill>
                            <a:schemeClr val="tx2"/>
                          </a:solidFill>
                          <a:highlight>
                            <a:srgbClr val="FFFF00"/>
                          </a:highlight>
                          <a:latin typeface="Arial" panose="020B0604020202020204" pitchFamily="34" charset="0"/>
                          <a:ea typeface="+mn-ea"/>
                          <a:cs typeface="Arial" panose="020B0604020202020204" pitchFamily="34" charset="0"/>
                        </a:rPr>
                        <a:t>Volume / month</a:t>
                      </a: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400" b="0" kern="1200" dirty="0">
                          <a:solidFill>
                            <a:schemeClr val="tx2"/>
                          </a:solidFill>
                          <a:highlight>
                            <a:srgbClr val="FFFF00"/>
                          </a:highlight>
                          <a:latin typeface="Arial" panose="020B0604020202020204" pitchFamily="34" charset="0"/>
                          <a:ea typeface="+mn-ea"/>
                          <a:cs typeface="Arial" panose="020B0604020202020204" pitchFamily="34" charset="0"/>
                        </a:rPr>
                        <a:t>6.5k/month</a:t>
                      </a: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400" b="0" kern="1200" dirty="0">
                          <a:solidFill>
                            <a:schemeClr val="tx2"/>
                          </a:solidFill>
                          <a:highlight>
                            <a:srgbClr val="FFFF00"/>
                          </a:highlight>
                          <a:latin typeface="Arial" panose="020B0604020202020204" pitchFamily="34" charset="0"/>
                          <a:ea typeface="+mn-ea"/>
                          <a:cs typeface="Arial" panose="020B0604020202020204" pitchFamily="34" charset="0"/>
                        </a:rPr>
                        <a:t>~250</a:t>
                      </a: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400" b="0" kern="1200" dirty="0">
                          <a:solidFill>
                            <a:schemeClr val="tx2"/>
                          </a:solidFill>
                          <a:highlight>
                            <a:srgbClr val="FFFF00"/>
                          </a:highlight>
                          <a:latin typeface="Arial" panose="020B0604020202020204" pitchFamily="34" charset="0"/>
                          <a:ea typeface="+mn-ea"/>
                          <a:cs typeface="Arial" panose="020B0604020202020204" pitchFamily="34" charset="0"/>
                        </a:rPr>
                        <a:t>~80k/year</a:t>
                      </a: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400" b="0" kern="1200" dirty="0">
                          <a:solidFill>
                            <a:schemeClr val="tx2"/>
                          </a:solidFill>
                          <a:highlight>
                            <a:srgbClr val="FFFF00"/>
                          </a:highlight>
                          <a:latin typeface="Arial" panose="020B0604020202020204" pitchFamily="34" charset="0"/>
                          <a:ea typeface="+mn-ea"/>
                          <a:cs typeface="Arial" panose="020B0604020202020204" pitchFamily="34" charset="0"/>
                        </a:rPr>
                        <a:t>~240k</a:t>
                      </a: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8597816"/>
                  </a:ext>
                </a:extLst>
              </a:tr>
              <a:tr h="304769">
                <a:tc>
                  <a:txBody>
                    <a:bodyPr/>
                    <a:lstStyle/>
                    <a:p>
                      <a:pPr>
                        <a:lnSpc>
                          <a:spcPct val="100000"/>
                        </a:lnSpc>
                        <a:spcBef>
                          <a:spcPts val="600"/>
                        </a:spcBef>
                        <a:spcAft>
                          <a:spcPts val="100"/>
                        </a:spcAft>
                      </a:pPr>
                      <a:r>
                        <a:rPr lang="en-GB" sz="1400" b="0" kern="1200" dirty="0">
                          <a:solidFill>
                            <a:schemeClr val="tx2"/>
                          </a:solidFill>
                          <a:highlight>
                            <a:srgbClr val="FFFF00"/>
                          </a:highlight>
                          <a:latin typeface="Arial" panose="020B0604020202020204" pitchFamily="34" charset="0"/>
                          <a:ea typeface="+mn-ea"/>
                          <a:cs typeface="Arial" panose="020B0604020202020204" pitchFamily="34" charset="0"/>
                        </a:rPr>
                        <a:t>Credit Card Close via web chat &amp; telephony</a:t>
                      </a: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lang="en-GB" sz="1400" b="0" kern="1200" dirty="0">
                          <a:solidFill>
                            <a:schemeClr val="tx2"/>
                          </a:solidFill>
                          <a:highlight>
                            <a:srgbClr val="FFFF00"/>
                          </a:highlight>
                          <a:latin typeface="Arial" panose="020B0604020202020204" pitchFamily="34" charset="0"/>
                          <a:ea typeface="+mn-ea"/>
                          <a:cs typeface="Arial" panose="020B0604020202020204" pitchFamily="34" charset="0"/>
                        </a:rPr>
                        <a:t>Volume / month</a:t>
                      </a:r>
                    </a:p>
                    <a:p>
                      <a:pPr>
                        <a:lnSpc>
                          <a:spcPct val="100000"/>
                        </a:lnSpc>
                        <a:spcBef>
                          <a:spcPts val="600"/>
                        </a:spcBef>
                        <a:spcAft>
                          <a:spcPts val="100"/>
                        </a:spcAft>
                      </a:pPr>
                      <a:endParaRPr lang="en-GB" sz="1400" b="0" kern="1200" dirty="0">
                        <a:solidFill>
                          <a:schemeClr val="tx2"/>
                        </a:solidFill>
                        <a:highlight>
                          <a:srgbClr val="FFFF00"/>
                        </a:highlight>
                        <a:latin typeface="Arial" panose="020B0604020202020204" pitchFamily="34" charset="0"/>
                        <a:ea typeface="+mn-ea"/>
                        <a:cs typeface="Arial" panose="020B0604020202020204" pitchFamily="34" charset="0"/>
                      </a:endParaRP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400" b="0" kern="1200" dirty="0">
                          <a:solidFill>
                            <a:schemeClr val="tx2"/>
                          </a:solidFill>
                          <a:highlight>
                            <a:srgbClr val="FFFF00"/>
                          </a:highlight>
                          <a:latin typeface="Arial" panose="020B0604020202020204" pitchFamily="34" charset="0"/>
                          <a:ea typeface="+mn-ea"/>
                          <a:cs typeface="Arial" panose="020B0604020202020204" pitchFamily="34" charset="0"/>
                        </a:rPr>
                        <a:t>3.5k/month</a:t>
                      </a: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400" b="0" kern="1200" dirty="0">
                          <a:solidFill>
                            <a:schemeClr val="tx2"/>
                          </a:solidFill>
                          <a:highlight>
                            <a:srgbClr val="FFFF00"/>
                          </a:highlight>
                          <a:latin typeface="Arial" panose="020B0604020202020204" pitchFamily="34" charset="0"/>
                          <a:ea typeface="+mn-ea"/>
                          <a:cs typeface="Arial" panose="020B0604020202020204" pitchFamily="34" charset="0"/>
                        </a:rPr>
                        <a:t>~115</a:t>
                      </a: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400" b="0" kern="1200" dirty="0">
                          <a:solidFill>
                            <a:schemeClr val="tx2"/>
                          </a:solidFill>
                          <a:highlight>
                            <a:srgbClr val="FFFF00"/>
                          </a:highlight>
                          <a:latin typeface="Arial" panose="020B0604020202020204" pitchFamily="34" charset="0"/>
                          <a:ea typeface="+mn-ea"/>
                          <a:cs typeface="Arial" panose="020B0604020202020204" pitchFamily="34" charset="0"/>
                        </a:rPr>
                        <a:t>~42k/year</a:t>
                      </a: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r>
                        <a:rPr lang="en-GB" sz="1400" b="0" kern="1200" dirty="0">
                          <a:solidFill>
                            <a:schemeClr val="tx2"/>
                          </a:solidFill>
                          <a:highlight>
                            <a:srgbClr val="FFFF00"/>
                          </a:highlight>
                          <a:latin typeface="Arial" panose="020B0604020202020204" pitchFamily="34" charset="0"/>
                          <a:ea typeface="+mn-ea"/>
                          <a:cs typeface="Arial" panose="020B0604020202020204" pitchFamily="34" charset="0"/>
                        </a:rPr>
                        <a:t>~130k</a:t>
                      </a: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247974"/>
                  </a:ext>
                </a:extLst>
              </a:tr>
              <a:tr h="304769">
                <a:tc>
                  <a:txBody>
                    <a:bodyPr/>
                    <a:lstStyle/>
                    <a:p>
                      <a:pPr>
                        <a:lnSpc>
                          <a:spcPct val="100000"/>
                        </a:lnSpc>
                        <a:spcBef>
                          <a:spcPts val="600"/>
                        </a:spcBef>
                        <a:spcAft>
                          <a:spcPts val="100"/>
                        </a:spcAft>
                      </a:pPr>
                      <a:endParaRPr lang="en-GB" sz="1400" b="0" kern="1200" dirty="0">
                        <a:solidFill>
                          <a:schemeClr val="tx2"/>
                        </a:solidFill>
                        <a:latin typeface="Arial" panose="020B0604020202020204" pitchFamily="34" charset="0"/>
                        <a:ea typeface="+mn-ea"/>
                        <a:cs typeface="Arial" panose="020B0604020202020204" pitchFamily="34" charset="0"/>
                      </a:endParaRP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400" b="0" kern="1200" dirty="0">
                        <a:solidFill>
                          <a:schemeClr val="tx2"/>
                        </a:solidFill>
                        <a:latin typeface="Arial" panose="020B0604020202020204" pitchFamily="34" charset="0"/>
                        <a:ea typeface="+mn-ea"/>
                        <a:cs typeface="Arial" panose="020B0604020202020204" pitchFamily="34" charset="0"/>
                      </a:endParaRP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400" b="0" kern="1200" dirty="0">
                        <a:solidFill>
                          <a:schemeClr val="tx2"/>
                        </a:solidFill>
                        <a:latin typeface="Arial" panose="020B0604020202020204" pitchFamily="34" charset="0"/>
                        <a:ea typeface="+mn-ea"/>
                        <a:cs typeface="Arial" panose="020B0604020202020204" pitchFamily="34" charset="0"/>
                      </a:endParaRP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400" b="0" kern="1200" dirty="0">
                        <a:solidFill>
                          <a:schemeClr val="tx2"/>
                        </a:solidFill>
                        <a:latin typeface="Arial" panose="020B0604020202020204" pitchFamily="34" charset="0"/>
                        <a:ea typeface="+mn-ea"/>
                        <a:cs typeface="Arial" panose="020B0604020202020204" pitchFamily="34" charset="0"/>
                      </a:endParaRP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400" b="0" kern="1200" dirty="0">
                        <a:solidFill>
                          <a:schemeClr val="tx2"/>
                        </a:solidFill>
                        <a:latin typeface="Arial" panose="020B0604020202020204" pitchFamily="34" charset="0"/>
                        <a:ea typeface="+mn-ea"/>
                        <a:cs typeface="Arial" panose="020B0604020202020204" pitchFamily="34" charset="0"/>
                      </a:endParaRP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600"/>
                        </a:spcBef>
                        <a:spcAft>
                          <a:spcPts val="100"/>
                        </a:spcAft>
                      </a:pPr>
                      <a:endParaRPr lang="en-GB" sz="1400" b="0" kern="1200" dirty="0">
                        <a:solidFill>
                          <a:schemeClr val="tx2"/>
                        </a:solidFill>
                        <a:latin typeface="Arial" panose="020B0604020202020204" pitchFamily="34" charset="0"/>
                        <a:ea typeface="+mn-ea"/>
                        <a:cs typeface="Arial" panose="020B0604020202020204" pitchFamily="34" charset="0"/>
                      </a:endParaRPr>
                    </a:p>
                  </a:txBody>
                  <a:tcPr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7609858"/>
                  </a:ext>
                </a:extLst>
              </a:tr>
            </a:tbl>
          </a:graphicData>
        </a:graphic>
      </p:graphicFrame>
      <p:pic>
        <p:nvPicPr>
          <p:cNvPr id="15" name="Graphic 4" descr="Send">
            <a:extLst>
              <a:ext uri="{FF2B5EF4-FFF2-40B4-BE49-F238E27FC236}">
                <a16:creationId xmlns:a16="http://schemas.microsoft.com/office/drawing/2014/main" id="{4B6D7634-4C32-60B4-5BC1-959B819CF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C8C29974-1616-89CE-FD7C-3E806D95ACFE}"/>
              </a:ext>
            </a:extLst>
          </p:cNvPr>
          <p:cNvSpPr txBox="1"/>
          <p:nvPr/>
        </p:nvSpPr>
        <p:spPr>
          <a:xfrm>
            <a:off x="470277" y="5401309"/>
            <a:ext cx="9533436" cy="522514"/>
          </a:xfrm>
          <a:prstGeom prst="rect">
            <a:avLst/>
          </a:prstGeom>
          <a:noFill/>
        </p:spPr>
        <p:txBody>
          <a:bodyPr wrap="square" lIns="0" tIns="0" rIns="0" bIns="0" rtlCol="0">
            <a:noAutofit/>
          </a:bodyPr>
          <a:lstStyle/>
          <a:p>
            <a:r>
              <a:rPr lang="en-US" sz="1100" dirty="0">
                <a:solidFill>
                  <a:schemeClr val="tx2"/>
                </a:solidFill>
                <a:latin typeface="Arial" panose="020B0604020202020204" pitchFamily="34" charset="0"/>
                <a:cs typeface="Arial" panose="020B0604020202020204" pitchFamily="34" charset="0"/>
              </a:rPr>
              <a:t>     * Migration plan and prioritize list of web forms to be migrated on Day 1 is currently being worked upon.</a:t>
            </a:r>
          </a:p>
          <a:p>
            <a:pPr marL="171450" indent="-171450">
              <a:buFont typeface="Arial" panose="020B0604020202020204" pitchFamily="34" charset="0"/>
              <a:buChar char="•"/>
            </a:pPr>
            <a:r>
              <a:rPr lang="en-US" sz="1100" dirty="0">
                <a:solidFill>
                  <a:schemeClr val="tx2"/>
                </a:solidFill>
                <a:latin typeface="Arial" panose="020B0604020202020204" pitchFamily="34" charset="0"/>
                <a:cs typeface="Arial" panose="020B0604020202020204" pitchFamily="34" charset="0"/>
              </a:rPr>
              <a:t>** Initial estimates from business for web forms templates used across Retail Banking.</a:t>
            </a:r>
          </a:p>
          <a:p>
            <a:pPr marL="171450" indent="-171450">
              <a:buFont typeface="Arial" panose="020B0604020202020204" pitchFamily="34" charset="0"/>
              <a:buChar char="•"/>
            </a:pPr>
            <a:endParaRPr lang="en-GB" sz="1100" dirty="0" err="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10319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040683-EEFA-4B01-A709-AD61F9B9F638}"/>
              </a:ext>
            </a:extLst>
          </p:cNvPr>
          <p:cNvSpPr>
            <a:spLocks noGrp="1"/>
          </p:cNvSpPr>
          <p:nvPr>
            <p:ph type="sldNum" sz="quarter" idx="10"/>
          </p:nvPr>
        </p:nvSpPr>
        <p:spPr/>
        <p:txBody>
          <a:bodyPr/>
          <a:lstStyle/>
          <a:p>
            <a:fld id="{08BDDC8D-36E9-467E-8CF1-750845950A7F}" type="slidenum">
              <a:rPr lang="en-GB" smtClean="0"/>
              <a:pPr/>
              <a:t>53</a:t>
            </a:fld>
            <a:endParaRPr lang="en-GB" dirty="0"/>
          </a:p>
        </p:txBody>
      </p:sp>
      <p:sp>
        <p:nvSpPr>
          <p:cNvPr id="4" name="Title 3">
            <a:extLst>
              <a:ext uri="{FF2B5EF4-FFF2-40B4-BE49-F238E27FC236}">
                <a16:creationId xmlns:a16="http://schemas.microsoft.com/office/drawing/2014/main" id="{247C8B9E-D7F8-4BB0-8F30-9ECAECCDF201}"/>
              </a:ext>
            </a:extLst>
          </p:cNvPr>
          <p:cNvSpPr>
            <a:spLocks noGrp="1"/>
          </p:cNvSpPr>
          <p:nvPr>
            <p:ph type="title"/>
          </p:nvPr>
        </p:nvSpPr>
        <p:spPr>
          <a:xfrm>
            <a:off x="445771" y="302526"/>
            <a:ext cx="8568000" cy="536058"/>
          </a:xfrm>
        </p:spPr>
        <p:txBody>
          <a:bodyPr/>
          <a:lstStyle/>
          <a:p>
            <a:r>
              <a:rPr lang="en-GB" altLang="en-US" dirty="0"/>
              <a:t>Delivery Scope: Technology Controls Requirement</a:t>
            </a:r>
            <a:endParaRPr lang="en-GB" dirty="0"/>
          </a:p>
        </p:txBody>
      </p:sp>
      <p:sp>
        <p:nvSpPr>
          <p:cNvPr id="6" name="Content Placeholder 1">
            <a:extLst>
              <a:ext uri="{FF2B5EF4-FFF2-40B4-BE49-F238E27FC236}">
                <a16:creationId xmlns:a16="http://schemas.microsoft.com/office/drawing/2014/main" id="{37E3C35D-495F-454C-8705-C6D45A90C27C}"/>
              </a:ext>
            </a:extLst>
          </p:cNvPr>
          <p:cNvSpPr txBox="1">
            <a:spLocks/>
          </p:cNvSpPr>
          <p:nvPr/>
        </p:nvSpPr>
        <p:spPr bwMode="gray">
          <a:xfrm>
            <a:off x="445770" y="750834"/>
            <a:ext cx="7407555" cy="2223286"/>
          </a:xfrm>
          <a:prstGeom prst="rect">
            <a:avLst/>
          </a:prstGeom>
          <a:solidFill>
            <a:schemeClr val="bg1">
              <a:lumMod val="95000"/>
            </a:schemeClr>
          </a:solidFill>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lgn="just">
              <a:spcBef>
                <a:spcPts val="300"/>
              </a:spcBef>
            </a:pPr>
            <a:r>
              <a:rPr lang="en-GB" sz="1200" b="1" dirty="0">
                <a:solidFill>
                  <a:schemeClr val="tx2"/>
                </a:solidFill>
                <a:latin typeface="RN House Sans Regular" panose="020B0504020203020204" pitchFamily="34" charset="0"/>
                <a:ea typeface="Calibri" panose="020F0502020204030204" pitchFamily="34" charset="0"/>
                <a:cs typeface="Times New Roman" panose="02020603050405020304" pitchFamily="18" charset="0"/>
              </a:rPr>
              <a:t>A</a:t>
            </a:r>
            <a:r>
              <a:rPr lang="en-GB" sz="1200" b="1" dirty="0">
                <a:solidFill>
                  <a:schemeClr val="tx2"/>
                </a:solidFill>
                <a:effectLst/>
                <a:latin typeface="RN House Sans Regular" panose="020B0504020203020204" pitchFamily="34" charset="0"/>
                <a:ea typeface="Calibri" panose="020F0502020204030204" pitchFamily="34" charset="0"/>
                <a:cs typeface="Times New Roman" panose="02020603050405020304" pitchFamily="18" charset="0"/>
              </a:rPr>
              <a:t>pplicable for all systems deployments including internal and public cloud hosted</a:t>
            </a:r>
            <a:endParaRPr lang="en-GB" sz="1200" b="1" dirty="0">
              <a:solidFill>
                <a:srgbClr val="42145F"/>
              </a:solidFill>
              <a:effectLst/>
              <a:latin typeface="RN House Sans Regular" panose="020B0504020203020204" pitchFamily="34" charset="0"/>
              <a:ea typeface="Calibri" panose="020F0502020204030204" pitchFamily="34" charset="0"/>
              <a:cs typeface="Calibri" panose="020F0502020204030204" pitchFamily="34" charset="0"/>
            </a:endParaRPr>
          </a:p>
          <a:p>
            <a:pPr algn="just">
              <a:spcBef>
                <a:spcPts val="300"/>
              </a:spcBef>
            </a:pPr>
            <a:r>
              <a:rPr lang="en-GB" sz="1000" b="1" dirty="0">
                <a:solidFill>
                  <a:srgbClr val="42145F"/>
                </a:solidFill>
                <a:effectLst/>
                <a:latin typeface="RN House Sans Regular" panose="020B0504020203020204" pitchFamily="34" charset="0"/>
                <a:ea typeface="Calibri" panose="020F0502020204030204" pitchFamily="34" charset="0"/>
                <a:cs typeface="Calibri" panose="020F0502020204030204" pitchFamily="34" charset="0"/>
              </a:rPr>
              <a:t>For further information on Technology Controls (Application, Infrastructure &amp; Public Cloud):</a:t>
            </a:r>
          </a:p>
          <a:p>
            <a:pPr marL="342900" indent="-342900">
              <a:spcBef>
                <a:spcPts val="300"/>
              </a:spcBef>
              <a:buFont typeface="Arial" panose="020B0604020202020204" pitchFamily="34" charset="0"/>
              <a:buChar char="•"/>
            </a:pPr>
            <a:r>
              <a:rPr lang="en-GB" sz="1000" dirty="0">
                <a:solidFill>
                  <a:srgbClr val="42145F"/>
                </a:solidFill>
                <a:effectLst/>
                <a:latin typeface="RN House Sans Regular" panose="020B0504020203020204" pitchFamily="34" charset="0"/>
                <a:ea typeface="Calibri" panose="020F0502020204030204" pitchFamily="34" charset="0"/>
                <a:cs typeface="Calibri" panose="020F0502020204030204" pitchFamily="34" charset="0"/>
              </a:rPr>
              <a:t>Technology Controls must be considered to understand the end to end risks as per </a:t>
            </a:r>
            <a:r>
              <a:rPr lang="en-GB" sz="1000" dirty="0">
                <a:solidFill>
                  <a:srgbClr val="42145F"/>
                </a:solidFill>
                <a:effectLst/>
                <a:latin typeface="RN House Sans Regular" panose="020B0504020203020204" pitchFamily="34" charset="0"/>
                <a:ea typeface="Calibri" panose="020F0502020204030204" pitchFamily="34" charset="0"/>
                <a:cs typeface="Calibri" panose="020F0502020204030204" pitchFamily="34" charset="0"/>
                <a:hlinkClick r:id="rId2"/>
              </a:rPr>
              <a:t>EWRMF</a:t>
            </a:r>
            <a:r>
              <a:rPr lang="en-GB" sz="1000" dirty="0">
                <a:solidFill>
                  <a:srgbClr val="42145F"/>
                </a:solidFill>
                <a:effectLst/>
                <a:latin typeface="RN House Sans Regular" panose="020B0504020203020204" pitchFamily="34" charset="0"/>
                <a:ea typeface="Calibri" panose="020F0502020204030204" pitchFamily="34" charset="0"/>
                <a:cs typeface="Calibri" panose="020F0502020204030204" pitchFamily="34" charset="0"/>
              </a:rPr>
              <a:t> and </a:t>
            </a:r>
            <a:r>
              <a:rPr lang="en-GB" sz="1000" dirty="0">
                <a:solidFill>
                  <a:srgbClr val="42145F"/>
                </a:solidFill>
                <a:effectLst/>
                <a:latin typeface="RN House Sans Regular" panose="020B0504020203020204" pitchFamily="34" charset="0"/>
                <a:ea typeface="Calibri" panose="020F0502020204030204" pitchFamily="34" charset="0"/>
                <a:cs typeface="Calibri" panose="020F0502020204030204" pitchFamily="34" charset="0"/>
                <a:hlinkClick r:id="rId3"/>
              </a:rPr>
              <a:t>Change Risk</a:t>
            </a:r>
            <a:r>
              <a:rPr lang="en-GB" sz="1000" dirty="0">
                <a:solidFill>
                  <a:srgbClr val="42145F"/>
                </a:solidFill>
                <a:effectLst/>
                <a:latin typeface="RN House Sans Regular" panose="020B0504020203020204" pitchFamily="34" charset="0"/>
                <a:ea typeface="Calibri" panose="020F0502020204030204" pitchFamily="34" charset="0"/>
                <a:cs typeface="Calibri" panose="020F0502020204030204" pitchFamily="34" charset="0"/>
              </a:rPr>
              <a:t> assessments. </a:t>
            </a:r>
          </a:p>
          <a:p>
            <a:pPr marL="342900" indent="-342900">
              <a:spcBef>
                <a:spcPts val="300"/>
              </a:spcBef>
              <a:buFont typeface="Arial" panose="020B0604020202020204" pitchFamily="34" charset="0"/>
              <a:buChar char="•"/>
            </a:pPr>
            <a:r>
              <a:rPr lang="en-GB" sz="1000" b="1" dirty="0">
                <a:solidFill>
                  <a:schemeClr val="tx2"/>
                </a:solidFill>
                <a:latin typeface="RN House Sans Regular" panose="020B0504020203020204" pitchFamily="34" charset="0"/>
              </a:rPr>
              <a:t>For services deployed in the public cloud, </a:t>
            </a:r>
            <a:r>
              <a:rPr lang="en-GB" sz="1000" dirty="0">
                <a:solidFill>
                  <a:schemeClr val="tx2"/>
                </a:solidFill>
                <a:latin typeface="RN House Sans Regular" panose="020B0504020203020204" pitchFamily="34" charset="0"/>
              </a:rPr>
              <a:t> </a:t>
            </a:r>
            <a:r>
              <a:rPr lang="en-GB" sz="1000" dirty="0">
                <a:latin typeface="RN House Sans Regular" panose="020B0504020203020204" pitchFamily="34" charset="0"/>
              </a:rPr>
              <a:t>the inherent risk of the service - per the Operational Risk </a:t>
            </a:r>
            <a:r>
              <a:rPr lang="en-GB" sz="1000" dirty="0">
                <a:latin typeface="RN House Sans Regular" panose="020B0504020203020204" pitchFamily="34" charset="0"/>
                <a:hlinkClick r:id="rId4">
                  <a:extLst>
                    <a:ext uri="{A12FA001-AC4F-418D-AE19-62706E023703}">
                      <ahyp:hlinkClr xmlns:ahyp="http://schemas.microsoft.com/office/drawing/2018/hyperlinkcolor" val="tx"/>
                    </a:ext>
                  </a:extLst>
                </a:hlinkClick>
              </a:rPr>
              <a:t>Impact Classification Matrix </a:t>
            </a:r>
            <a:r>
              <a:rPr lang="en-GB" sz="1000" dirty="0">
                <a:latin typeface="RN House Sans Regular" panose="020B0504020203020204" pitchFamily="34" charset="0"/>
              </a:rPr>
              <a:t>- </a:t>
            </a:r>
            <a:r>
              <a:rPr lang="en-GB" sz="1000" dirty="0"/>
              <a:t>should</a:t>
            </a:r>
            <a:r>
              <a:rPr lang="en-GB" sz="1000" dirty="0">
                <a:latin typeface="RN House Sans Regular" panose="020B0504020203020204" pitchFamily="34" charset="0"/>
              </a:rPr>
              <a:t> be determined.  The key cloud IT controls</a:t>
            </a:r>
            <a:r>
              <a:rPr lang="en-GB" sz="1000" dirty="0"/>
              <a:t> are then assessed to arrive at the residual risk position.  Any open control gaps are fed into your programme Change Impact Assessment / Change Risk Review, as well as the Workload Placement Authority (WPA).</a:t>
            </a:r>
            <a:r>
              <a:rPr lang="en-GB" sz="1000" dirty="0">
                <a:latin typeface="RN House Sans Regular" panose="020B0504020203020204" pitchFamily="34" charset="0"/>
              </a:rPr>
              <a:t>  T</a:t>
            </a:r>
            <a:r>
              <a:rPr lang="en-GB" sz="1000" dirty="0">
                <a:solidFill>
                  <a:schemeClr val="tx2"/>
                </a:solidFill>
                <a:latin typeface="RN House Sans Regular" panose="020B0504020203020204" pitchFamily="34" charset="0"/>
              </a:rPr>
              <a:t>he </a:t>
            </a:r>
            <a:r>
              <a:rPr lang="en-GB" sz="1000" dirty="0">
                <a:hlinkClick r:id="rId5"/>
              </a:rPr>
              <a:t>cloud IT risk and control pages</a:t>
            </a:r>
            <a:r>
              <a:rPr lang="en-GB" sz="1000" dirty="0"/>
              <a:t> </a:t>
            </a:r>
            <a:r>
              <a:rPr lang="en-GB" sz="1000" dirty="0">
                <a:solidFill>
                  <a:schemeClr val="tx2"/>
                </a:solidFill>
                <a:latin typeface="RN House Sans Regular" panose="020B0504020203020204" pitchFamily="34" charset="0"/>
              </a:rPr>
              <a:t>provide an overview of the Cloud IT Risk and Controls Assessment process that must be followed for public cloud deployments. </a:t>
            </a:r>
          </a:p>
          <a:p>
            <a:pPr marL="342900" indent="-342900">
              <a:spcBef>
                <a:spcPts val="300"/>
              </a:spcBef>
              <a:buFont typeface="Arial" panose="020B0604020202020204" pitchFamily="34" charset="0"/>
              <a:buChar char="•"/>
            </a:pPr>
            <a:r>
              <a:rPr lang="en-GB" sz="1000" dirty="0"/>
              <a:t>C</a:t>
            </a:r>
            <a:r>
              <a:rPr lang="en-GB" altLang="en-US" sz="1000" dirty="0">
                <a:solidFill>
                  <a:schemeClr val="tx2"/>
                </a:solidFill>
                <a:latin typeface="RN House Sans Regular" panose="020B0504020203020204" pitchFamily="34" charset="0"/>
              </a:rPr>
              <a:t>ontact:</a:t>
            </a:r>
            <a:r>
              <a:rPr lang="en-GB" altLang="en-US" sz="1000" dirty="0">
                <a:solidFill>
                  <a:schemeClr val="tx2"/>
                </a:solidFill>
              </a:rPr>
              <a:t> </a:t>
            </a:r>
            <a:r>
              <a:rPr lang="en-GB" altLang="en-US" sz="1000" dirty="0">
                <a:solidFill>
                  <a:schemeClr val="tx2"/>
                </a:solidFill>
                <a:cs typeface="Calibri" panose="020F0502020204030204" pitchFamily="34" charset="0"/>
                <a:hlinkClick r:id="rId6">
                  <a:extLst>
                    <a:ext uri="{A12FA001-AC4F-418D-AE19-62706E023703}">
                      <ahyp:hlinkClr xmlns:ahyp="http://schemas.microsoft.com/office/drawing/2018/hyperlinkcolor" val="tx"/>
                    </a:ext>
                  </a:extLst>
                </a:hlinkClick>
              </a:rPr>
              <a:t>~Services Controls Cloud CoE</a:t>
            </a:r>
            <a:r>
              <a:rPr lang="en-GB" altLang="en-US" sz="1000" dirty="0">
                <a:solidFill>
                  <a:schemeClr val="tx2"/>
                </a:solidFill>
                <a:cs typeface="Calibri" panose="020F0502020204030204" pitchFamily="34" charset="0"/>
              </a:rPr>
              <a:t> </a:t>
            </a:r>
            <a:r>
              <a:rPr lang="en-GB" altLang="en-US" sz="1000" dirty="0"/>
              <a:t>f</a:t>
            </a:r>
            <a:r>
              <a:rPr lang="en-GB" altLang="en-US" sz="1000" dirty="0">
                <a:solidFill>
                  <a:schemeClr val="tx2"/>
                </a:solidFill>
                <a:latin typeface="RN House Sans Regular" panose="020B0504020203020204" pitchFamily="34" charset="0"/>
              </a:rPr>
              <a:t>or queries about technology controls for public cloud hosted deployments.  </a:t>
            </a:r>
            <a:br>
              <a:rPr lang="en-GB" altLang="en-US" sz="1000" dirty="0">
                <a:solidFill>
                  <a:schemeClr val="tx2"/>
                </a:solidFill>
                <a:latin typeface="RN House Sans Regular" panose="020B0504020203020204" pitchFamily="34" charset="0"/>
              </a:rPr>
            </a:br>
            <a:r>
              <a:rPr lang="en-GB" altLang="en-US" sz="1000" dirty="0">
                <a:solidFill>
                  <a:schemeClr val="tx2"/>
                </a:solidFill>
                <a:latin typeface="RN House Sans Regular" panose="020B0504020203020204" pitchFamily="34" charset="0"/>
              </a:rPr>
              <a:t>Contact: </a:t>
            </a:r>
            <a:r>
              <a:rPr lang="en-GB" sz="1000" u="sng" dirty="0">
                <a:solidFill>
                  <a:srgbClr val="0563C1"/>
                </a:solidFill>
                <a:effectLst/>
                <a:ea typeface="Calibri" panose="020F0502020204030204" pitchFamily="34" charset="0"/>
                <a:hlinkClick r:id="rId7"/>
              </a:rPr>
              <a:t>~ Application Testing - Managers</a:t>
            </a:r>
            <a:r>
              <a:rPr lang="en-GB" altLang="en-US" sz="1000" dirty="0">
                <a:solidFill>
                  <a:schemeClr val="tx2"/>
                </a:solidFill>
              </a:rPr>
              <a:t> </a:t>
            </a:r>
            <a:r>
              <a:rPr lang="en-GB" altLang="en-US" sz="1000" dirty="0"/>
              <a:t>f</a:t>
            </a:r>
            <a:r>
              <a:rPr lang="en-GB" altLang="en-US" sz="1000" dirty="0">
                <a:solidFill>
                  <a:schemeClr val="tx2"/>
                </a:solidFill>
                <a:latin typeface="RN House Sans Regular" panose="020B0504020203020204" pitchFamily="34" charset="0"/>
              </a:rPr>
              <a:t>or queries about application controls support for internally hosted deployments</a:t>
            </a:r>
            <a:endParaRPr lang="en-GB" sz="1000" b="1" dirty="0">
              <a:cs typeface="Times New Roman" panose="02020603050405020304" pitchFamily="18" charset="0"/>
            </a:endParaRPr>
          </a:p>
          <a:p>
            <a:pPr algn="just"/>
            <a:endParaRPr lang="en-GB" sz="1050" b="1" dirty="0"/>
          </a:p>
        </p:txBody>
      </p:sp>
      <p:graphicFrame>
        <p:nvGraphicFramePr>
          <p:cNvPr id="8" name="Table 8">
            <a:extLst>
              <a:ext uri="{FF2B5EF4-FFF2-40B4-BE49-F238E27FC236}">
                <a16:creationId xmlns:a16="http://schemas.microsoft.com/office/drawing/2014/main" id="{CA53D23B-539E-41B8-8582-A05079493605}"/>
              </a:ext>
            </a:extLst>
          </p:cNvPr>
          <p:cNvGraphicFramePr>
            <a:graphicFrameLocks noGrp="1"/>
          </p:cNvGraphicFramePr>
          <p:nvPr>
            <p:extLst>
              <p:ext uri="{D42A27DB-BD31-4B8C-83A1-F6EECF244321}">
                <p14:modId xmlns:p14="http://schemas.microsoft.com/office/powerpoint/2010/main" val="1081984683"/>
              </p:ext>
            </p:extLst>
          </p:nvPr>
        </p:nvGraphicFramePr>
        <p:xfrm>
          <a:off x="7925982" y="1600969"/>
          <a:ext cx="2175577" cy="1345099"/>
        </p:xfrm>
        <a:graphic>
          <a:graphicData uri="http://schemas.openxmlformats.org/drawingml/2006/table">
            <a:tbl>
              <a:tblPr firstRow="1" bandRow="1">
                <a:tableStyleId>{5940675A-B579-460E-94D1-54222C63F5DA}</a:tableStyleId>
              </a:tblPr>
              <a:tblGrid>
                <a:gridCol w="2175577">
                  <a:extLst>
                    <a:ext uri="{9D8B030D-6E8A-4147-A177-3AD203B41FA5}">
                      <a16:colId xmlns:a16="http://schemas.microsoft.com/office/drawing/2014/main" val="2466132677"/>
                    </a:ext>
                  </a:extLst>
                </a:gridCol>
              </a:tblGrid>
              <a:tr h="264686">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900" b="1" dirty="0"/>
                        <a:t>Technology Controls guidance </a:t>
                      </a:r>
                    </a:p>
                  </a:txBody>
                  <a:tcPr>
                    <a:solidFill>
                      <a:srgbClr val="C8B9D7"/>
                    </a:solidFill>
                  </a:tcPr>
                </a:tc>
                <a:extLst>
                  <a:ext uri="{0D108BD9-81ED-4DB2-BD59-A6C34878D82A}">
                    <a16:rowId xmlns:a16="http://schemas.microsoft.com/office/drawing/2014/main" val="2411978247"/>
                  </a:ext>
                </a:extLst>
              </a:tr>
              <a:tr h="266034">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900" dirty="0">
                          <a:effectLst/>
                          <a:latin typeface="RN House Sans Regular" panose="020B0504020203020204" pitchFamily="34" charset="0"/>
                          <a:ea typeface="Calibri" panose="020F0502020204030204" pitchFamily="34" charset="0"/>
                          <a:cs typeface="Times New Roman" panose="02020603050405020304" pitchFamily="18" charset="0"/>
                          <a:hlinkClick r:id="rId8"/>
                        </a:rPr>
                        <a:t>Key Application, Infrastructure and Cloud IT Controls</a:t>
                      </a:r>
                      <a:endParaRPr lang="en-GB" sz="900" dirty="0">
                        <a:effectLst/>
                        <a:latin typeface="RN House Sans Regular" panose="020B0504020203020204" pitchFamily="34" charset="0"/>
                        <a:ea typeface="Calibri" panose="020F0502020204030204" pitchFamily="34" charset="0"/>
                        <a:cs typeface="Times New Roman" panose="02020603050405020304" pitchFamily="18" charset="0"/>
                      </a:endParaRPr>
                    </a:p>
                  </a:txBody>
                  <a:tcPr>
                    <a:solidFill>
                      <a:srgbClr val="C8B9D7"/>
                    </a:solidFill>
                  </a:tcPr>
                </a:tc>
                <a:extLst>
                  <a:ext uri="{0D108BD9-81ED-4DB2-BD59-A6C34878D82A}">
                    <a16:rowId xmlns:a16="http://schemas.microsoft.com/office/drawing/2014/main" val="1985621204"/>
                  </a:ext>
                </a:extLst>
              </a:tr>
              <a:tr h="264686">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900" dirty="0">
                          <a:hlinkClick r:id="rId9"/>
                        </a:rPr>
                        <a:t>EWRMF Key Control Guidance </a:t>
                      </a:r>
                      <a:endParaRPr lang="en-GB" sz="900" dirty="0"/>
                    </a:p>
                  </a:txBody>
                  <a:tcPr>
                    <a:solidFill>
                      <a:srgbClr val="C8B9D7"/>
                    </a:solidFill>
                  </a:tcPr>
                </a:tc>
                <a:extLst>
                  <a:ext uri="{0D108BD9-81ED-4DB2-BD59-A6C34878D82A}">
                    <a16:rowId xmlns:a16="http://schemas.microsoft.com/office/drawing/2014/main" val="1455745833"/>
                  </a:ext>
                </a:extLst>
              </a:tr>
              <a:tr h="449967">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900" dirty="0">
                          <a:effectLst/>
                          <a:latin typeface="RN House Sans Regular" panose="020B0504020203020204" pitchFamily="34" charset="0"/>
                          <a:ea typeface="Calibri" panose="020F0502020204030204" pitchFamily="34" charset="0"/>
                          <a:cs typeface="Times New Roman" panose="02020603050405020304" pitchFamily="18" charset="0"/>
                          <a:hlinkClick r:id="rId10"/>
                        </a:rPr>
                        <a:t>Cloud IT Controls </a:t>
                      </a:r>
                      <a:r>
                        <a:rPr lang="en-GB" sz="900" dirty="0">
                          <a:effectLst/>
                          <a:latin typeface="RN House Sans Regular" panose="020B0504020203020204" pitchFamily="34" charset="0"/>
                          <a:ea typeface="Calibri" panose="020F0502020204030204" pitchFamily="34" charset="0"/>
                          <a:cs typeface="Times New Roman" panose="02020603050405020304" pitchFamily="18" charset="0"/>
                        </a:rPr>
                        <a:t> (applicable to public cloud deployments only)</a:t>
                      </a:r>
                      <a:endParaRPr lang="en-GB" sz="900" dirty="0"/>
                    </a:p>
                  </a:txBody>
                  <a:tcPr>
                    <a:solidFill>
                      <a:srgbClr val="C8B9D7"/>
                    </a:solidFill>
                  </a:tcPr>
                </a:tc>
                <a:extLst>
                  <a:ext uri="{0D108BD9-81ED-4DB2-BD59-A6C34878D82A}">
                    <a16:rowId xmlns:a16="http://schemas.microsoft.com/office/drawing/2014/main" val="2927548752"/>
                  </a:ext>
                </a:extLst>
              </a:tr>
            </a:tbl>
          </a:graphicData>
        </a:graphic>
      </p:graphicFrame>
      <p:graphicFrame>
        <p:nvGraphicFramePr>
          <p:cNvPr id="10" name="Table 9">
            <a:extLst>
              <a:ext uri="{FF2B5EF4-FFF2-40B4-BE49-F238E27FC236}">
                <a16:creationId xmlns:a16="http://schemas.microsoft.com/office/drawing/2014/main" id="{04C9E674-F165-44C3-8F04-5D1A89637FEC}"/>
              </a:ext>
            </a:extLst>
          </p:cNvPr>
          <p:cNvGraphicFramePr>
            <a:graphicFrameLocks noGrp="1"/>
          </p:cNvGraphicFramePr>
          <p:nvPr>
            <p:extLst>
              <p:ext uri="{D42A27DB-BD31-4B8C-83A1-F6EECF244321}">
                <p14:modId xmlns:p14="http://schemas.microsoft.com/office/powerpoint/2010/main" val="2561634015"/>
              </p:ext>
            </p:extLst>
          </p:nvPr>
        </p:nvGraphicFramePr>
        <p:xfrm>
          <a:off x="445770" y="3118675"/>
          <a:ext cx="9655024" cy="3831614"/>
        </p:xfrm>
        <a:graphic>
          <a:graphicData uri="http://schemas.openxmlformats.org/drawingml/2006/table">
            <a:tbl>
              <a:tblPr firstRow="1" bandRow="1">
                <a:tableStyleId>{69012ECD-51FC-41F1-AA8D-1B2483CD663E}</a:tableStyleId>
              </a:tblPr>
              <a:tblGrid>
                <a:gridCol w="5197400">
                  <a:extLst>
                    <a:ext uri="{9D8B030D-6E8A-4147-A177-3AD203B41FA5}">
                      <a16:colId xmlns:a16="http://schemas.microsoft.com/office/drawing/2014/main" val="1447209342"/>
                    </a:ext>
                  </a:extLst>
                </a:gridCol>
                <a:gridCol w="4457624">
                  <a:extLst>
                    <a:ext uri="{9D8B030D-6E8A-4147-A177-3AD203B41FA5}">
                      <a16:colId xmlns:a16="http://schemas.microsoft.com/office/drawing/2014/main" val="2901487022"/>
                    </a:ext>
                  </a:extLst>
                </a:gridCol>
              </a:tblGrid>
              <a:tr h="325836">
                <a:tc>
                  <a:txBody>
                    <a:bodyPr/>
                    <a:lstStyle/>
                    <a:p>
                      <a:pPr algn="ctr">
                        <a:lnSpc>
                          <a:spcPts val="1200"/>
                        </a:lnSpc>
                        <a:spcBef>
                          <a:spcPts val="200"/>
                        </a:spcBef>
                        <a:spcAft>
                          <a:spcPts val="100"/>
                        </a:spcAft>
                      </a:pPr>
                      <a:r>
                        <a:rPr kumimoji="0" lang="en-GB" sz="1200" b="1" i="0" u="none" strike="noStrike" kern="1200" cap="none" normalizeH="0" baseline="0" dirty="0">
                          <a:ln>
                            <a:noFill/>
                          </a:ln>
                          <a:solidFill>
                            <a:schemeClr val="bg1"/>
                          </a:solidFill>
                          <a:effectLst/>
                          <a:latin typeface="RN House Sans Regular" panose="020B0504020203020204" pitchFamily="34" charset="0"/>
                          <a:ea typeface="+mn-ea"/>
                          <a:cs typeface="Arial" panose="020B0604020202020204" pitchFamily="34" charset="0"/>
                        </a:rPr>
                        <a:t>Technology Controls Initial Questions  </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200"/>
                        </a:lnSpc>
                        <a:spcBef>
                          <a:spcPts val="200"/>
                        </a:spcBef>
                        <a:spcAft>
                          <a:spcPts val="100"/>
                        </a:spcAft>
                      </a:pPr>
                      <a:r>
                        <a:rPr kumimoji="0" lang="en-GB" sz="1200" b="1" i="0" u="none" strike="noStrike" kern="1200" cap="none" normalizeH="0" baseline="0" dirty="0">
                          <a:ln>
                            <a:noFill/>
                          </a:ln>
                          <a:solidFill>
                            <a:schemeClr val="bg1"/>
                          </a:solidFill>
                          <a:effectLst/>
                          <a:latin typeface="RN House Sans Regular" panose="020B0504020203020204" pitchFamily="34" charset="0"/>
                          <a:ea typeface="+mn-ea"/>
                          <a:cs typeface="Arial" panose="020B0604020202020204" pitchFamily="34" charset="0"/>
                        </a:rPr>
                        <a:t>Rating/ Details</a:t>
                      </a:r>
                    </a:p>
                  </a:txBody>
                  <a:tcPr marT="45739" marB="457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095738"/>
                  </a:ext>
                </a:extLst>
              </a:tr>
              <a:tr h="977404">
                <a:tc>
                  <a:txBody>
                    <a:bodyPr/>
                    <a:lstStyle/>
                    <a:p>
                      <a:pPr marL="228600" marR="0" lvl="0" indent="-228600" algn="l" defTabSz="1034701" rtl="0" eaLnBrk="1" fontAlgn="auto" latinLnBrk="0" hangingPunct="1">
                        <a:lnSpc>
                          <a:spcPct val="100000"/>
                        </a:lnSpc>
                        <a:spcBef>
                          <a:spcPts val="600"/>
                        </a:spcBef>
                        <a:spcAft>
                          <a:spcPts val="100"/>
                        </a:spcAft>
                        <a:buClrTx/>
                        <a:buSzTx/>
                        <a:buFont typeface="+mj-lt"/>
                        <a:buAutoNum type="arabicPeriod"/>
                        <a:tabLst/>
                        <a:defRPr/>
                      </a:pPr>
                      <a:r>
                        <a:rPr kumimoji="0" lang="en-GB" altLang="en-US" sz="1000" b="0" i="0" u="none" strike="noStrike" cap="none" normalizeH="0" baseline="0" dirty="0">
                          <a:ln>
                            <a:noFill/>
                          </a:ln>
                          <a:solidFill>
                            <a:schemeClr val="tx2"/>
                          </a:solidFill>
                          <a:effectLst/>
                          <a:latin typeface="RN House Sans Regular" panose="020B0504020203020204" pitchFamily="34" charset="0"/>
                          <a:cs typeface="Arial" panose="020B0604020202020204" pitchFamily="34" charset="0"/>
                        </a:rPr>
                        <a:t>IT</a:t>
                      </a:r>
                      <a:r>
                        <a:rPr kumimoji="0" lang="en-GB" altLang="en-US" sz="1000" b="1" i="0" u="none" strike="noStrike" cap="none" normalizeH="0" baseline="0" dirty="0">
                          <a:ln>
                            <a:noFill/>
                          </a:ln>
                          <a:solidFill>
                            <a:schemeClr val="tx2"/>
                          </a:solidFill>
                          <a:effectLst/>
                          <a:latin typeface="RN House Sans Regular" panose="020B0504020203020204" pitchFamily="34" charset="0"/>
                          <a:cs typeface="Arial" panose="020B0604020202020204" pitchFamily="34" charset="0"/>
                        </a:rPr>
                        <a:t> Inherent Risk </a:t>
                      </a:r>
                      <a:r>
                        <a:rPr kumimoji="0" lang="en-GB" altLang="en-US" sz="1000" b="0" i="0" u="none" strike="noStrike" cap="none" normalizeH="0" baseline="0" dirty="0">
                          <a:ln>
                            <a:noFill/>
                          </a:ln>
                          <a:solidFill>
                            <a:schemeClr val="tx2"/>
                          </a:solidFill>
                          <a:effectLst/>
                          <a:latin typeface="RN House Sans Regular" panose="020B0504020203020204" pitchFamily="34" charset="0"/>
                          <a:cs typeface="Arial" panose="020B0604020202020204" pitchFamily="34" charset="0"/>
                        </a:rPr>
                        <a:t>for</a:t>
                      </a:r>
                      <a:r>
                        <a:rPr kumimoji="0" lang="en-GB" altLang="en-US" sz="1000" b="1" i="0" u="none" strike="noStrike" cap="none" normalizeH="0" baseline="0" dirty="0">
                          <a:ln>
                            <a:noFill/>
                          </a:ln>
                          <a:solidFill>
                            <a:schemeClr val="tx2"/>
                          </a:solidFill>
                          <a:effectLst/>
                          <a:latin typeface="RN House Sans Regular" panose="020B0504020203020204" pitchFamily="34" charset="0"/>
                          <a:cs typeface="Arial" panose="020B0604020202020204" pitchFamily="34" charset="0"/>
                        </a:rPr>
                        <a:t> </a:t>
                      </a:r>
                      <a:r>
                        <a:rPr kumimoji="0" lang="en-GB" altLang="en-US" sz="1000" b="1" i="0" u="none" strike="noStrike" cap="none" normalizeH="0" baseline="0" dirty="0">
                          <a:ln>
                            <a:noFill/>
                          </a:ln>
                          <a:solidFill>
                            <a:schemeClr val="tx2"/>
                          </a:solidFill>
                          <a:effectLst/>
                          <a:latin typeface="RN House Sans Regular" panose="020B0504020203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Information Loss &amp; Integrity</a:t>
                      </a:r>
                      <a:r>
                        <a:rPr kumimoji="0" lang="en-GB" altLang="en-US" sz="1000" b="1" i="0" u="none" strike="noStrike" cap="none" normalizeH="0" baseline="0" dirty="0">
                          <a:ln>
                            <a:noFill/>
                          </a:ln>
                          <a:solidFill>
                            <a:schemeClr val="tx2"/>
                          </a:solidFill>
                          <a:effectLst/>
                          <a:latin typeface="RN House Sans Regular" panose="020B0504020203020204" pitchFamily="34" charset="0"/>
                          <a:cs typeface="Arial" panose="020B0604020202020204" pitchFamily="34" charset="0"/>
                        </a:rPr>
                        <a:t> </a:t>
                      </a:r>
                      <a:r>
                        <a:rPr kumimoji="0" lang="en-GB" altLang="en-US" sz="1000" b="0" i="0" u="none" strike="noStrike" cap="none" normalizeH="0" baseline="0" dirty="0">
                          <a:ln>
                            <a:noFill/>
                          </a:ln>
                          <a:solidFill>
                            <a:schemeClr val="tx2"/>
                          </a:solidFill>
                          <a:effectLst/>
                          <a:latin typeface="RN House Sans Regular" panose="020B0504020203020204" pitchFamily="34" charset="0"/>
                          <a:cs typeface="Arial" panose="020B0604020202020204" pitchFamily="34" charset="0"/>
                        </a:rPr>
                        <a:t>per </a:t>
                      </a:r>
                      <a:r>
                        <a:rPr kumimoji="0" lang="en-GB" altLang="en-US" sz="1000" b="0" i="0" u="none" strike="noStrike" cap="none" normalizeH="0" baseline="0" dirty="0">
                          <a:ln>
                            <a:noFill/>
                          </a:ln>
                          <a:solidFill>
                            <a:schemeClr val="tx2"/>
                          </a:solidFill>
                          <a:effectLst/>
                          <a:latin typeface="RN House Sans Regular" panose="020B0504020203020204" pitchFamily="34" charset="0"/>
                          <a:cs typeface="Arial" panose="020B0604020202020204" pitchFamily="34" charset="0"/>
                          <a:hlinkClick r:id="rId12"/>
                        </a:rPr>
                        <a:t>Impact Classification Matrix </a:t>
                      </a:r>
                      <a:r>
                        <a:rPr kumimoji="0" lang="en-GB" altLang="en-US" sz="1000" b="0" i="0" u="none" strike="noStrike" cap="none" normalizeH="0" baseline="0" dirty="0">
                          <a:ln>
                            <a:noFill/>
                          </a:ln>
                          <a:solidFill>
                            <a:schemeClr val="tx2"/>
                          </a:solidFill>
                          <a:effectLst/>
                          <a:latin typeface="RN House Sans Regular" panose="020B0504020203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ICM</a:t>
                      </a:r>
                      <a:br>
                        <a:rPr kumimoji="0" lang="en-GB" altLang="en-US" sz="1000" b="0" i="0" u="none" strike="noStrike" cap="none" normalizeH="0" baseline="0" dirty="0">
                          <a:ln>
                            <a:noFill/>
                          </a:ln>
                          <a:solidFill>
                            <a:schemeClr val="tx2"/>
                          </a:solidFill>
                          <a:effectLst/>
                          <a:latin typeface="RN House Sans Regular" panose="020B0504020203020204" pitchFamily="34" charset="0"/>
                          <a:cs typeface="Arial" panose="020B0604020202020204" pitchFamily="34" charset="0"/>
                        </a:rPr>
                      </a:br>
                      <a:br>
                        <a:rPr kumimoji="0" lang="en-GB" altLang="en-US" sz="1000" b="0" i="0" u="none" strike="noStrike" cap="none" normalizeH="0" baseline="0" dirty="0">
                          <a:ln>
                            <a:noFill/>
                          </a:ln>
                          <a:solidFill>
                            <a:schemeClr val="tx2"/>
                          </a:solidFill>
                          <a:effectLst/>
                          <a:latin typeface="RN House Sans Regular" panose="020B0504020203020204" pitchFamily="34" charset="0"/>
                          <a:cs typeface="Arial" panose="020B0604020202020204" pitchFamily="34" charset="0"/>
                        </a:rPr>
                      </a:br>
                      <a:r>
                        <a:rPr kumimoji="0" lang="en-GB" altLang="en-US" sz="1000" b="0" i="1" u="none" strike="noStrike" cap="none" normalizeH="0" baseline="0" dirty="0">
                          <a:ln>
                            <a:noFill/>
                          </a:ln>
                          <a:solidFill>
                            <a:schemeClr val="tx2"/>
                          </a:solidFill>
                          <a:effectLst/>
                          <a:latin typeface="RN House Sans Regular" panose="020B0504020203020204" pitchFamily="34" charset="0"/>
                          <a:cs typeface="Arial" panose="020B0604020202020204" pitchFamily="34" charset="0"/>
                        </a:rPr>
                        <a:t>(Major/ Significant/ Important/ Minor)</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altLang="en-US" sz="1000" b="0" i="1" u="none" strike="noStrike" cap="none" normalizeH="0" baseline="0" dirty="0">
                          <a:ln>
                            <a:noFill/>
                          </a:ln>
                          <a:solidFill>
                            <a:schemeClr val="tx2"/>
                          </a:solidFill>
                          <a:effectLst/>
                          <a:latin typeface="RN House Sans Regular" panose="020B0504020203020204" pitchFamily="34" charset="0"/>
                          <a:cs typeface="Arial" panose="020B0604020202020204" pitchFamily="34" charset="0"/>
                        </a:rPr>
                        <a:t>(Major/ Significant/ Important/ Minor)</a:t>
                      </a:r>
                      <a:endParaRPr lang="en-GB" sz="1000" b="0" i="1" dirty="0">
                        <a:solidFill>
                          <a:schemeClr val="tx2"/>
                        </a:solidFill>
                        <a:effectLst/>
                        <a:latin typeface="RN House Sans Regular" panose="020B0504020203020204" pitchFamily="34" charset="0"/>
                        <a:ea typeface="MS Mincho"/>
                        <a:cs typeface="Times New Roman"/>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5857085"/>
                  </a:ext>
                </a:extLst>
              </a:tr>
              <a:tr h="668587">
                <a:tc>
                  <a:txBody>
                    <a:bodyPr/>
                    <a:lstStyle/>
                    <a:p>
                      <a:pPr marL="0" marR="0" lvl="0" indent="0" algn="l" defTabSz="1034701" rtl="0" eaLnBrk="1" fontAlgn="auto" latinLnBrk="0" hangingPunct="1">
                        <a:lnSpc>
                          <a:spcPct val="100000"/>
                        </a:lnSpc>
                        <a:spcBef>
                          <a:spcPts val="600"/>
                        </a:spcBef>
                        <a:spcAft>
                          <a:spcPts val="100"/>
                        </a:spcAft>
                        <a:buClrTx/>
                        <a:buSzTx/>
                        <a:buFont typeface="+mj-lt"/>
                        <a:buNone/>
                        <a:tabLst/>
                        <a:defRPr/>
                      </a:pPr>
                      <a:r>
                        <a:rPr lang="en-GB" sz="1000" b="0" dirty="0">
                          <a:solidFill>
                            <a:schemeClr val="tx2"/>
                          </a:solidFill>
                          <a:effectLst/>
                          <a:latin typeface="RN House Sans Regular" panose="020B0504020203020204" pitchFamily="34" charset="0"/>
                        </a:rPr>
                        <a:t>2.   </a:t>
                      </a:r>
                      <a:r>
                        <a:rPr kumimoji="0" lang="en-GB" altLang="en-US" sz="1000" b="0" i="0" u="none" strike="noStrike" cap="none" normalizeH="0" baseline="0" dirty="0">
                          <a:ln>
                            <a:noFill/>
                          </a:ln>
                          <a:solidFill>
                            <a:schemeClr val="tx2"/>
                          </a:solidFill>
                          <a:effectLst/>
                          <a:latin typeface="RN House Sans Regular" panose="020B0504020203020204" pitchFamily="34" charset="0"/>
                          <a:cs typeface="Arial"/>
                        </a:rPr>
                        <a:t>IT</a:t>
                      </a:r>
                      <a:r>
                        <a:rPr kumimoji="0" lang="en-GB" altLang="en-US" sz="1000" b="1" i="0" u="none" strike="noStrike" cap="none" normalizeH="0" baseline="0" dirty="0">
                          <a:ln>
                            <a:noFill/>
                          </a:ln>
                          <a:solidFill>
                            <a:schemeClr val="tx2"/>
                          </a:solidFill>
                          <a:effectLst/>
                          <a:latin typeface="RN House Sans Regular" panose="020B0504020203020204" pitchFamily="34" charset="0"/>
                          <a:cs typeface="Arial"/>
                        </a:rPr>
                        <a:t> Inherent Risk </a:t>
                      </a:r>
                      <a:r>
                        <a:rPr kumimoji="0" lang="en-GB" altLang="en-US" sz="1000" b="0" i="0" u="none" strike="noStrike" cap="none" normalizeH="0" baseline="0" dirty="0">
                          <a:ln>
                            <a:noFill/>
                          </a:ln>
                          <a:solidFill>
                            <a:schemeClr val="tx2"/>
                          </a:solidFill>
                          <a:effectLst/>
                          <a:latin typeface="RN House Sans Regular" panose="020B0504020203020204" pitchFamily="34" charset="0"/>
                          <a:cs typeface="Arial"/>
                        </a:rPr>
                        <a:t>for</a:t>
                      </a:r>
                      <a:r>
                        <a:rPr kumimoji="0" lang="en-GB" altLang="en-US" sz="1000" b="1" i="0" u="none" strike="noStrike" cap="none" normalizeH="0" baseline="0" dirty="0">
                          <a:ln>
                            <a:noFill/>
                          </a:ln>
                          <a:solidFill>
                            <a:schemeClr val="tx2"/>
                          </a:solidFill>
                          <a:effectLst/>
                          <a:latin typeface="RN House Sans Regular" panose="020B0504020203020204" pitchFamily="34" charset="0"/>
                          <a:cs typeface="Arial"/>
                        </a:rPr>
                        <a:t> </a:t>
                      </a:r>
                      <a:r>
                        <a:rPr kumimoji="0" lang="en-GB" altLang="en-US" sz="1000" b="1" i="0" u="none" strike="noStrike" cap="none" normalizeH="0" baseline="0" dirty="0">
                          <a:ln>
                            <a:noFill/>
                          </a:ln>
                          <a:solidFill>
                            <a:schemeClr val="tx2"/>
                          </a:solidFill>
                          <a:effectLst/>
                          <a:latin typeface="RN House Sans Regular" panose="020B0504020203020204" pitchFamily="34" charset="0"/>
                          <a:cs typeface="Arial"/>
                          <a:hlinkClick r:id="rId11">
                            <a:extLst>
                              <a:ext uri="{A12FA001-AC4F-418D-AE19-62706E023703}">
                                <ahyp:hlinkClr xmlns:ahyp="http://schemas.microsoft.com/office/drawing/2018/hyperlinkcolor" val="tx"/>
                              </a:ext>
                            </a:extLst>
                          </a:hlinkClick>
                        </a:rPr>
                        <a:t>Technology Disruption</a:t>
                      </a:r>
                      <a:r>
                        <a:rPr kumimoji="0" lang="en-GB" altLang="en-US" sz="1000" b="1" i="0" u="none" strike="noStrike" cap="none" normalizeH="0" baseline="0" dirty="0">
                          <a:ln>
                            <a:noFill/>
                          </a:ln>
                          <a:solidFill>
                            <a:schemeClr val="tx2"/>
                          </a:solidFill>
                          <a:effectLst/>
                          <a:latin typeface="RN House Sans Regular" panose="020B0504020203020204" pitchFamily="34" charset="0"/>
                          <a:cs typeface="Arial"/>
                        </a:rPr>
                        <a:t> </a:t>
                      </a:r>
                      <a:r>
                        <a:rPr kumimoji="0" lang="en-GB" altLang="en-US" sz="1000" b="0" i="0" u="none" strike="noStrike" cap="none" normalizeH="0" baseline="0" dirty="0">
                          <a:ln>
                            <a:noFill/>
                          </a:ln>
                          <a:solidFill>
                            <a:schemeClr val="tx2"/>
                          </a:solidFill>
                          <a:effectLst/>
                          <a:latin typeface="RN House Sans Regular" panose="020B0504020203020204" pitchFamily="34" charset="0"/>
                          <a:cs typeface="Arial"/>
                        </a:rPr>
                        <a:t>per I</a:t>
                      </a:r>
                      <a:r>
                        <a:rPr kumimoji="0" lang="en-GB" altLang="en-US" sz="1000" b="0" i="0" u="none" strike="noStrike" cap="none" normalizeH="0" baseline="0" dirty="0">
                          <a:ln>
                            <a:noFill/>
                          </a:ln>
                          <a:solidFill>
                            <a:schemeClr val="tx2"/>
                          </a:solidFill>
                          <a:effectLst/>
                          <a:latin typeface="RN House Sans Regular" panose="020B0504020203020204" pitchFamily="34" charset="0"/>
                          <a:cs typeface="Arial"/>
                          <a:hlinkClick r:id="rId12">
                            <a:extLst>
                              <a:ext uri="{A12FA001-AC4F-418D-AE19-62706E023703}">
                                <ahyp:hlinkClr xmlns:ahyp="http://schemas.microsoft.com/office/drawing/2018/hyperlinkcolor" val="tx"/>
                              </a:ext>
                            </a:extLst>
                          </a:hlinkClick>
                        </a:rPr>
                        <a:t>CM</a:t>
                      </a:r>
                      <a:endParaRPr kumimoji="0" lang="en-GB" altLang="en-US" sz="1000" b="0" i="0" u="none" strike="noStrike" cap="none" normalizeH="0" baseline="0" dirty="0">
                        <a:ln>
                          <a:noFill/>
                        </a:ln>
                        <a:solidFill>
                          <a:schemeClr val="tx2"/>
                        </a:solidFill>
                        <a:effectLst/>
                        <a:latin typeface="RN House Sans Regular" panose="020B0504020203020204" pitchFamily="34" charset="0"/>
                        <a:cs typeface="Arial"/>
                      </a:endParaRPr>
                    </a:p>
                    <a:p>
                      <a:pPr marL="0" marR="0" lvl="0" indent="0" algn="l" defTabSz="1034701" rtl="0" eaLnBrk="1" fontAlgn="auto" latinLnBrk="0" hangingPunct="1">
                        <a:lnSpc>
                          <a:spcPct val="100000"/>
                        </a:lnSpc>
                        <a:spcBef>
                          <a:spcPts val="600"/>
                        </a:spcBef>
                        <a:spcAft>
                          <a:spcPts val="100"/>
                        </a:spcAft>
                        <a:buClrTx/>
                        <a:buSzTx/>
                        <a:buFont typeface="+mj-lt"/>
                        <a:buNone/>
                        <a:tabLst/>
                        <a:defRPr/>
                      </a:pPr>
                      <a:r>
                        <a:rPr kumimoji="0" lang="en-GB" altLang="en-US" sz="1000" b="0" i="0" u="none" strike="noStrike" cap="none" normalizeH="0" baseline="0" dirty="0">
                          <a:ln>
                            <a:noFill/>
                          </a:ln>
                          <a:solidFill>
                            <a:schemeClr val="tx2"/>
                          </a:solidFill>
                          <a:effectLst/>
                          <a:latin typeface="RN House Sans Regular" panose="020B0504020203020204" pitchFamily="34" charset="0"/>
                          <a:cs typeface="Arial"/>
                        </a:rPr>
                        <a:t>     </a:t>
                      </a:r>
                      <a:r>
                        <a:rPr kumimoji="0" lang="en-GB" altLang="en-US" sz="1000" b="0" i="1" u="none" strike="noStrike" cap="none" normalizeH="0" baseline="0" dirty="0">
                          <a:ln>
                            <a:noFill/>
                          </a:ln>
                          <a:solidFill>
                            <a:schemeClr val="tx2"/>
                          </a:solidFill>
                          <a:effectLst/>
                          <a:latin typeface="RN House Sans Regular" panose="020B0504020203020204" pitchFamily="34" charset="0"/>
                          <a:cs typeface="Arial"/>
                        </a:rPr>
                        <a:t>(Major/ Significant/ Important or Minor)</a:t>
                      </a:r>
                      <a:endParaRPr kumimoji="0" lang="en-US" sz="1000" i="1" dirty="0">
                        <a:solidFill>
                          <a:schemeClr val="tx2"/>
                        </a:solidFill>
                        <a:latin typeface="RN House Sans Regular" panose="020B0504020203020204" pitchFamily="34" charset="0"/>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GB" altLang="en-US" sz="1000" b="0" i="1" u="none" strike="noStrike" cap="none" normalizeH="0" baseline="0" dirty="0">
                          <a:ln>
                            <a:noFill/>
                          </a:ln>
                          <a:solidFill>
                            <a:schemeClr val="tx2"/>
                          </a:solidFill>
                          <a:effectLst/>
                          <a:latin typeface="RN House Sans Regular" panose="020B0504020203020204" pitchFamily="34" charset="0"/>
                          <a:cs typeface="Arial" panose="020B0604020202020204" pitchFamily="34" charset="0"/>
                        </a:rPr>
                        <a:t>(Major/ Significant/ Important/ Minor)</a:t>
                      </a:r>
                      <a:endParaRPr kumimoji="0" lang="en-US" altLang="en-US" sz="1000" b="0" i="1" u="none" strike="noStrike" kern="1200" cap="none" normalizeH="0" baseline="0" dirty="0">
                        <a:ln>
                          <a:noFill/>
                        </a:ln>
                        <a:solidFill>
                          <a:schemeClr val="tx2"/>
                        </a:solidFill>
                        <a:effectLst/>
                        <a:latin typeface="RN House Sans Regular" panose="020B0504020203020204" pitchFamily="34" charset="0"/>
                        <a:ea typeface="+mn-ea"/>
                        <a:cs typeface="Arial" panose="020B0604020202020204" pitchFamily="34" charset="0"/>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4441136"/>
                  </a:ext>
                </a:extLst>
              </a:tr>
              <a:tr h="882383">
                <a:tc>
                  <a:txBody>
                    <a:bodyPr/>
                    <a:lstStyle/>
                    <a:p>
                      <a:pPr marL="228600" marR="0" lvl="0" indent="-228600" algn="l" defTabSz="1034701" rtl="0" eaLnBrk="1" fontAlgn="auto" latinLnBrk="0" hangingPunct="1">
                        <a:lnSpc>
                          <a:spcPct val="100000"/>
                        </a:lnSpc>
                        <a:spcBef>
                          <a:spcPts val="600"/>
                        </a:spcBef>
                        <a:spcAft>
                          <a:spcPts val="100"/>
                        </a:spcAft>
                        <a:buClrTx/>
                        <a:buSzTx/>
                        <a:buFont typeface="+mj-lt"/>
                        <a:buAutoNum type="arabicPeriod" startAt="3"/>
                        <a:tabLst/>
                        <a:defRPr/>
                      </a:pPr>
                      <a:r>
                        <a:rPr kumimoji="0" lang="en-GB" sz="1000" b="0" i="0" u="none" strike="noStrike" cap="none" normalizeH="0" baseline="0" dirty="0">
                          <a:ln>
                            <a:noFill/>
                          </a:ln>
                          <a:solidFill>
                            <a:schemeClr val="tx2"/>
                          </a:solidFill>
                          <a:effectLst/>
                          <a:latin typeface="RN House Sans Regular" panose="020B0504020203020204" pitchFamily="34" charset="0"/>
                          <a:cs typeface="Arial" panose="020B0604020202020204" pitchFamily="34" charset="0"/>
                        </a:rPr>
                        <a:t>Does this Technology Solution involve third party outsourcing that meets the criteria for </a:t>
                      </a:r>
                      <a:r>
                        <a:rPr kumimoji="0" lang="en-GB" sz="1000" b="1" i="0" u="none" strike="noStrike" cap="none" normalizeH="0" baseline="0" dirty="0">
                          <a:ln>
                            <a:noFill/>
                          </a:ln>
                          <a:solidFill>
                            <a:schemeClr val="tx2"/>
                          </a:solidFill>
                          <a:effectLst/>
                          <a:latin typeface="RN House Sans Regular" panose="020B0504020203020204" pitchFamily="34" charset="0"/>
                          <a:cs typeface="Arial" panose="020B0604020202020204" pitchFamily="34" charset="0"/>
                        </a:rPr>
                        <a:t>critical or important (material) </a:t>
                      </a:r>
                      <a:r>
                        <a:rPr kumimoji="0" lang="en-GB" sz="1000" b="0" i="0" u="none" strike="noStrike" cap="none" normalizeH="0" baseline="0" dirty="0">
                          <a:ln>
                            <a:noFill/>
                          </a:ln>
                          <a:solidFill>
                            <a:schemeClr val="tx2"/>
                          </a:solidFill>
                          <a:effectLst/>
                          <a:latin typeface="RN House Sans Regular" panose="020B0504020203020204" pitchFamily="34" charset="0"/>
                          <a:cs typeface="Arial" panose="020B0604020202020204" pitchFamily="34" charset="0"/>
                        </a:rPr>
                        <a:t>outsource per </a:t>
                      </a:r>
                      <a:r>
                        <a:rPr kumimoji="0" lang="en-GB" sz="1000" b="0" i="0" u="none" strike="noStrike" cap="none" normalizeH="0" baseline="0" dirty="0">
                          <a:ln>
                            <a:noFill/>
                          </a:ln>
                          <a:solidFill>
                            <a:schemeClr val="tx2"/>
                          </a:solidFill>
                          <a:effectLst/>
                          <a:latin typeface="RN House Sans Regular" panose="020B0504020203020204" pitchFamily="34" charset="0"/>
                          <a:cs typeface="Arial" panose="020B0604020202020204" pitchFamily="34" charset="0"/>
                          <a:hlinkClick r:id="rId13"/>
                        </a:rPr>
                        <a:t>SCS guidance here</a:t>
                      </a:r>
                      <a:r>
                        <a:rPr kumimoji="0" lang="en-GB" sz="1000" b="0" i="0" u="none" strike="noStrike" cap="none" normalizeH="0" baseline="0" dirty="0">
                          <a:ln>
                            <a:noFill/>
                          </a:ln>
                          <a:solidFill>
                            <a:schemeClr val="tx2"/>
                          </a:solidFill>
                          <a:effectLst/>
                          <a:latin typeface="RN House Sans Regular" panose="020B0504020203020204" pitchFamily="34" charset="0"/>
                          <a:cs typeface="Arial" panose="020B0604020202020204" pitchFamily="34" charset="0"/>
                        </a:rPr>
                        <a:t>?</a:t>
                      </a:r>
                    </a:p>
                    <a:p>
                      <a:pPr marL="228600" marR="0" lvl="0" indent="-228600" algn="l" defTabSz="1034701" rtl="0" eaLnBrk="1" fontAlgn="auto" latinLnBrk="0" hangingPunct="1">
                        <a:lnSpc>
                          <a:spcPct val="100000"/>
                        </a:lnSpc>
                        <a:spcBef>
                          <a:spcPts val="600"/>
                        </a:spcBef>
                        <a:spcAft>
                          <a:spcPts val="100"/>
                        </a:spcAft>
                        <a:buClrTx/>
                        <a:buSzTx/>
                        <a:buFont typeface="+mj-lt"/>
                        <a:buAutoNum type="arabicPeriod" startAt="3"/>
                        <a:tabLst/>
                        <a:defRPr/>
                      </a:pPr>
                      <a:endParaRPr kumimoji="0" lang="en-GB" altLang="en-US" sz="1000" b="0" i="0" u="none" strike="noStrike" kern="1200" cap="none" normalizeH="0" baseline="0" dirty="0">
                        <a:ln>
                          <a:noFill/>
                        </a:ln>
                        <a:solidFill>
                          <a:schemeClr val="tx2"/>
                        </a:solidFill>
                        <a:effectLst/>
                        <a:latin typeface="RN House Sans Regular" panose="020B0504020203020204" pitchFamily="34" charset="0"/>
                        <a:ea typeface="+mn-ea"/>
                        <a:cs typeface="Arial" panose="020B0604020202020204" pitchFamily="34" charset="0"/>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034701" rtl="0" eaLnBrk="1" fontAlgn="auto" latinLnBrk="0" hangingPunct="1">
                        <a:lnSpc>
                          <a:spcPct val="100000"/>
                        </a:lnSpc>
                        <a:spcBef>
                          <a:spcPts val="600"/>
                        </a:spcBef>
                        <a:spcAft>
                          <a:spcPts val="100"/>
                        </a:spcAft>
                        <a:buClrTx/>
                        <a:buSzTx/>
                        <a:buFontTx/>
                        <a:buNone/>
                        <a:tabLst/>
                        <a:defRPr/>
                      </a:pPr>
                      <a:r>
                        <a:rPr kumimoji="0" lang="en-US" altLang="en-US" sz="1000" b="0" i="1" u="none" strike="noStrike" cap="none" normalizeH="0" baseline="0" dirty="0">
                          <a:ln>
                            <a:noFill/>
                          </a:ln>
                          <a:solidFill>
                            <a:schemeClr val="tx2"/>
                          </a:solidFill>
                          <a:effectLst/>
                          <a:latin typeface="RN House Sans Regular" panose="020B0504020203020204" pitchFamily="34" charset="0"/>
                          <a:cs typeface="Arial"/>
                        </a:rPr>
                        <a:t>Yes (CIOM) / No (not CIOM) / </a:t>
                      </a:r>
                      <a:r>
                        <a:rPr kumimoji="0" lang="en-GB" sz="1000" b="0" i="1" kern="1200" dirty="0">
                          <a:solidFill>
                            <a:schemeClr val="tx2"/>
                          </a:solidFill>
                          <a:latin typeface="RN House Sans Regular" panose="020B0504020203020204" pitchFamily="34" charset="0"/>
                          <a:ea typeface="+mn-ea"/>
                          <a:cs typeface="+mn-cs"/>
                        </a:rPr>
                        <a:t>enter n/a if no 3</a:t>
                      </a:r>
                      <a:r>
                        <a:rPr kumimoji="0" lang="en-GB" sz="1000" b="0" i="1" kern="1200" baseline="30000" dirty="0">
                          <a:solidFill>
                            <a:schemeClr val="tx2"/>
                          </a:solidFill>
                          <a:latin typeface="RN House Sans Regular" panose="020B0504020203020204" pitchFamily="34" charset="0"/>
                          <a:ea typeface="+mn-ea"/>
                          <a:cs typeface="+mn-cs"/>
                        </a:rPr>
                        <a:t>rd</a:t>
                      </a:r>
                      <a:r>
                        <a:rPr kumimoji="0" lang="en-GB" sz="1000" b="0" i="1" kern="1200" dirty="0">
                          <a:solidFill>
                            <a:schemeClr val="tx2"/>
                          </a:solidFill>
                          <a:latin typeface="RN House Sans Regular" panose="020B0504020203020204" pitchFamily="34" charset="0"/>
                          <a:ea typeface="+mn-ea"/>
                          <a:cs typeface="+mn-cs"/>
                        </a:rPr>
                        <a:t> party outsourcing</a:t>
                      </a:r>
                      <a:endParaRPr kumimoji="0" lang="en-US" altLang="en-US" sz="1000" b="0" i="1" u="none" strike="noStrike" cap="none" normalizeH="0" baseline="0" dirty="0">
                        <a:ln>
                          <a:noFill/>
                        </a:ln>
                        <a:solidFill>
                          <a:schemeClr val="tx2"/>
                        </a:solidFill>
                        <a:effectLst/>
                        <a:latin typeface="RN House Sans Regular" panose="020B0504020203020204" pitchFamily="34" charset="0"/>
                        <a:cs typeface="Arial"/>
                      </a:endParaRP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5691082"/>
                  </a:ext>
                </a:extLst>
              </a:tr>
              <a:tr h="977404">
                <a:tc>
                  <a:txBody>
                    <a:bodyPr/>
                    <a:lstStyle/>
                    <a:p>
                      <a:pPr marL="228600" marR="0" lvl="0" indent="-228600" algn="l" defTabSz="1034701" rtl="0" eaLnBrk="1" fontAlgn="auto" latinLnBrk="0" hangingPunct="1">
                        <a:lnSpc>
                          <a:spcPct val="100000"/>
                        </a:lnSpc>
                        <a:spcBef>
                          <a:spcPts val="600"/>
                        </a:spcBef>
                        <a:spcAft>
                          <a:spcPts val="100"/>
                        </a:spcAft>
                        <a:buClrTx/>
                        <a:buSzTx/>
                        <a:buFont typeface="+mj-lt"/>
                        <a:buAutoNum type="arabicPeriod" startAt="4"/>
                        <a:tabLst/>
                        <a:defRPr/>
                      </a:pPr>
                      <a:r>
                        <a:rPr kumimoji="0" lang="en-GB" altLang="en-US" sz="1000" b="0" i="0" u="none" strike="noStrike" cap="none" normalizeH="0" baseline="0" dirty="0">
                          <a:ln>
                            <a:noFill/>
                          </a:ln>
                          <a:solidFill>
                            <a:schemeClr val="tx2"/>
                          </a:solidFill>
                          <a:effectLst/>
                          <a:latin typeface="RN House Sans Regular" panose="020B0504020203020204" pitchFamily="34" charset="0"/>
                          <a:cs typeface="Arial"/>
                        </a:rPr>
                        <a:t>Summary of workload placement to be hosted on public cloud.  I.e. what aspect of the technology solution is to be hosted </a:t>
                      </a:r>
                      <a:br>
                        <a:rPr kumimoji="0" lang="en-GB" altLang="en-US" sz="1000" b="0" i="0" u="none" strike="noStrike" cap="none" normalizeH="0" baseline="0" dirty="0">
                          <a:ln>
                            <a:noFill/>
                          </a:ln>
                          <a:solidFill>
                            <a:schemeClr val="tx2"/>
                          </a:solidFill>
                          <a:effectLst/>
                          <a:latin typeface="RN House Sans Regular" panose="020B0504020203020204" pitchFamily="34" charset="0"/>
                          <a:cs typeface="Arial"/>
                        </a:rPr>
                      </a:br>
                      <a:br>
                        <a:rPr kumimoji="0" lang="en-GB" altLang="en-US" sz="1000" b="0" i="0" u="none" strike="noStrike" cap="none" normalizeH="0" baseline="0" dirty="0">
                          <a:ln>
                            <a:noFill/>
                          </a:ln>
                          <a:solidFill>
                            <a:schemeClr val="tx2"/>
                          </a:solidFill>
                          <a:effectLst/>
                          <a:latin typeface="RN House Sans Regular" panose="020B0504020203020204" pitchFamily="34" charset="0"/>
                          <a:cs typeface="Arial"/>
                        </a:rPr>
                      </a:br>
                      <a:r>
                        <a:rPr kumimoji="0" lang="en-GB" altLang="en-US" sz="1000" b="0" i="0" u="none" strike="noStrike" cap="none" normalizeH="0" baseline="0" dirty="0">
                          <a:ln>
                            <a:noFill/>
                          </a:ln>
                          <a:solidFill>
                            <a:schemeClr val="tx2"/>
                          </a:solidFill>
                          <a:effectLst/>
                          <a:latin typeface="RN House Sans Regular" panose="020B0504020203020204" pitchFamily="34" charset="0"/>
                          <a:cs typeface="Arial"/>
                        </a:rPr>
                        <a:t>(SaaS/ PaaS/ IaaS/ Hybrid)</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kumimoji="0" lang="en-GB" sz="1000" b="0" i="1" kern="1200" dirty="0">
                          <a:solidFill>
                            <a:schemeClr val="tx2"/>
                          </a:solidFill>
                          <a:latin typeface="RN House Sans Regular" panose="020B0504020203020204" pitchFamily="34" charset="0"/>
                          <a:ea typeface="+mn-ea"/>
                          <a:cs typeface="+mn-cs"/>
                        </a:rPr>
                        <a:t>Provide a brief description which aspects of the service is hosted in the public cloud.</a:t>
                      </a:r>
                    </a:p>
                    <a:p>
                      <a:pPr marL="0" indent="0">
                        <a:buFont typeface="Arial" panose="020B0604020202020204" pitchFamily="34" charset="0"/>
                        <a:buNone/>
                      </a:pPr>
                      <a:r>
                        <a:rPr kumimoji="0" lang="en-GB" sz="1000" b="0" i="1" kern="1200" dirty="0">
                          <a:solidFill>
                            <a:schemeClr val="tx2"/>
                          </a:solidFill>
                          <a:latin typeface="RN House Sans Regular" panose="020B0504020203020204" pitchFamily="34" charset="0"/>
                          <a:ea typeface="+mn-ea"/>
                          <a:cs typeface="+mn-cs"/>
                        </a:rPr>
                        <a:t>(enter n/a if there is no hosting in the public cloud)</a:t>
                      </a:r>
                    </a:p>
                  </a:txBody>
                  <a:tcPr marT="45739" marB="457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9091823"/>
                  </a:ext>
                </a:extLst>
              </a:tr>
            </a:tbl>
          </a:graphicData>
        </a:graphic>
      </p:graphicFrame>
    </p:spTree>
    <p:extLst>
      <p:ext uri="{BB962C8B-B14F-4D97-AF65-F5344CB8AC3E}">
        <p14:creationId xmlns:p14="http://schemas.microsoft.com/office/powerpoint/2010/main" val="1581831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A2CD6D-F57B-4691-9AF1-07C5CF005C9B}"/>
              </a:ext>
            </a:extLst>
          </p:cNvPr>
          <p:cNvSpPr>
            <a:spLocks noGrp="1"/>
          </p:cNvSpPr>
          <p:nvPr>
            <p:ph sz="quarter" idx="11"/>
          </p:nvPr>
        </p:nvSpPr>
        <p:spPr>
          <a:xfrm>
            <a:off x="486000" y="1462046"/>
            <a:ext cx="9720000" cy="5613006"/>
          </a:xfrm>
          <a:solidFill>
            <a:schemeClr val="bg1">
              <a:lumMod val="95000"/>
            </a:schemeClr>
          </a:solidFill>
        </p:spPr>
        <p:txBody>
          <a:bodyPr/>
          <a:lstStyle/>
          <a:p>
            <a:pPr>
              <a:spcBef>
                <a:spcPts val="300"/>
              </a:spcBef>
              <a:defRPr/>
            </a:pPr>
            <a:r>
              <a:rPr lang="en-GB" sz="900" b="1" u="sng" dirty="0">
                <a:latin typeface="RN House Sans" panose="020B0504020203020204" pitchFamily="34" charset="0"/>
              </a:rPr>
              <a:t>Workload Placement Assessment</a:t>
            </a:r>
            <a:r>
              <a:rPr lang="en-GB" sz="900" b="1" dirty="0">
                <a:latin typeface="RN House Sans" panose="020B0504020203020204" pitchFamily="34" charset="0"/>
              </a:rPr>
              <a:t>  </a:t>
            </a:r>
            <a:r>
              <a:rPr lang="en-GB" sz="900" u="sng" dirty="0">
                <a:latin typeface="RN House Sans" panose="020B0504020203020204" pitchFamily="34" charset="0"/>
                <a:hlinkClick r:id="rId2"/>
              </a:rPr>
              <a:t>https://intranet.rbsres01.net/Businesses/Services/Technology/Pages/Cloud-Workload-Placement.aspx</a:t>
            </a:r>
            <a:endParaRPr lang="en-GB" sz="900" dirty="0">
              <a:latin typeface="RN House Sans" panose="020B0504020203020204" pitchFamily="34" charset="0"/>
            </a:endParaRPr>
          </a:p>
          <a:p>
            <a:pPr>
              <a:spcBef>
                <a:spcPts val="300"/>
              </a:spcBef>
              <a:defRPr/>
            </a:pPr>
            <a:r>
              <a:rPr lang="en-GB" sz="900" dirty="0">
                <a:latin typeface="RN House Sans" panose="020B0504020203020204" pitchFamily="34" charset="0"/>
              </a:rPr>
              <a:t>The </a:t>
            </a:r>
            <a:r>
              <a:rPr lang="en-GB" sz="900" u="sng" dirty="0">
                <a:latin typeface="RN House Sans" panose="020B0504020203020204" pitchFamily="34" charset="0"/>
                <a:hlinkClick r:id="rId3"/>
              </a:rPr>
              <a:t>Workload Placement Decision Tree</a:t>
            </a:r>
            <a:r>
              <a:rPr lang="en-GB" sz="900" dirty="0">
                <a:latin typeface="RN House Sans" panose="020B0504020203020204" pitchFamily="34" charset="0"/>
              </a:rPr>
              <a:t> (WPDT) must be used to determine the most appropriate hosting location for the service. If the result of that WDPT analysis is that the service will be hosted internally (e.g. on-premise Private Cloud or other internal environment such as Virtual / Physical Servers or our Mainframe) then there is </a:t>
            </a:r>
            <a:r>
              <a:rPr lang="en-GB" sz="900" b="1" u="sng" dirty="0">
                <a:latin typeface="RN House Sans" panose="020B0504020203020204" pitchFamily="34" charset="0"/>
              </a:rPr>
              <a:t>no</a:t>
            </a:r>
            <a:r>
              <a:rPr lang="en-GB" sz="900" dirty="0">
                <a:latin typeface="RN House Sans" panose="020B0504020203020204" pitchFamily="34" charset="0"/>
              </a:rPr>
              <a:t> requirement to complete an associated </a:t>
            </a:r>
            <a:r>
              <a:rPr lang="en-GB" sz="900" u="sng" dirty="0">
                <a:latin typeface="RN House Sans" panose="020B0504020203020204" pitchFamily="34" charset="0"/>
                <a:hlinkClick r:id="rId4"/>
              </a:rPr>
              <a:t>Workload Placement Assessment form</a:t>
            </a:r>
            <a:r>
              <a:rPr lang="en-GB" sz="900" dirty="0">
                <a:latin typeface="RN House Sans" panose="020B0504020203020204" pitchFamily="34" charset="0"/>
              </a:rPr>
              <a:t>, please simply detail the results of the WDPT analysis in the table below. If there is any external Cloud element to the service, then a Workload Placement Assessment form </a:t>
            </a:r>
            <a:r>
              <a:rPr lang="en-GB" sz="900" b="1" u="sng" dirty="0">
                <a:latin typeface="RN House Sans" panose="020B0504020203020204" pitchFamily="34" charset="0"/>
              </a:rPr>
              <a:t>must</a:t>
            </a:r>
            <a:r>
              <a:rPr lang="en-GB" sz="900" dirty="0">
                <a:latin typeface="RN House Sans" panose="020B0504020203020204" pitchFamily="34" charset="0"/>
              </a:rPr>
              <a:t> be completed </a:t>
            </a:r>
            <a:r>
              <a:rPr lang="en-GB" sz="900" i="1" dirty="0">
                <a:latin typeface="RN House Sans" panose="020B0504020203020204" pitchFamily="34" charset="0"/>
              </a:rPr>
              <a:t>and</a:t>
            </a:r>
            <a:r>
              <a:rPr lang="en-GB" sz="900" dirty="0">
                <a:latin typeface="RN House Sans" panose="020B0504020203020204" pitchFamily="34" charset="0"/>
              </a:rPr>
              <a:t> appropriate details captured in the table below.</a:t>
            </a:r>
          </a:p>
          <a:p>
            <a:pPr>
              <a:spcBef>
                <a:spcPts val="300"/>
              </a:spcBef>
              <a:defRPr/>
            </a:pPr>
            <a:endParaRPr lang="en-GB" sz="900" b="1" dirty="0">
              <a:latin typeface="RN House Sans" panose="020B0504020203020204" pitchFamily="34" charset="0"/>
            </a:endParaRPr>
          </a:p>
          <a:p>
            <a:pPr marL="171450" lvl="1" indent="-171450">
              <a:spcBef>
                <a:spcPts val="300"/>
              </a:spcBef>
              <a:defRPr/>
            </a:pPr>
            <a:r>
              <a:rPr lang="en-GB" altLang="en-US" sz="1100" b="1" dirty="0">
                <a:latin typeface="RN House Sans" panose="020B0504020203020204" pitchFamily="34" charset="0"/>
              </a:rPr>
              <a:t>Key Question : Has a Workload Placement Assessment been approved (if required)? Yes / No / Not Applicable*</a:t>
            </a:r>
          </a:p>
          <a:p>
            <a:pPr marL="0" lvl="1" indent="0">
              <a:spcBef>
                <a:spcPts val="300"/>
              </a:spcBef>
              <a:buNone/>
              <a:defRPr/>
            </a:pPr>
            <a:endParaRPr lang="en-GB" altLang="en-US" sz="1100" b="1" dirty="0">
              <a:latin typeface="RN House Sans" panose="020B0504020203020204" pitchFamily="34" charset="0"/>
            </a:endParaRPr>
          </a:p>
          <a:p>
            <a:pPr>
              <a:spcBef>
                <a:spcPts val="300"/>
              </a:spcBef>
              <a:defRPr/>
            </a:pPr>
            <a:endParaRPr lang="en-GB" sz="900" b="1" u="sng" dirty="0">
              <a:latin typeface="RN House Sans" panose="020B0504020203020204" pitchFamily="34" charset="0"/>
            </a:endParaRPr>
          </a:p>
          <a:p>
            <a:pPr>
              <a:spcBef>
                <a:spcPts val="300"/>
              </a:spcBef>
              <a:defRPr/>
            </a:pPr>
            <a:endParaRPr lang="en-GB" sz="900" b="1" u="sng" dirty="0">
              <a:latin typeface="RN House Sans" panose="020B0504020203020204" pitchFamily="34" charset="0"/>
            </a:endParaRPr>
          </a:p>
          <a:p>
            <a:pPr>
              <a:spcBef>
                <a:spcPts val="300"/>
              </a:spcBef>
              <a:defRPr/>
            </a:pPr>
            <a:endParaRPr lang="en-GB" sz="900" b="1" u="sng" dirty="0">
              <a:latin typeface="RN House Sans" panose="020B0504020203020204" pitchFamily="34" charset="0"/>
            </a:endParaRPr>
          </a:p>
          <a:p>
            <a:pPr>
              <a:spcBef>
                <a:spcPts val="300"/>
              </a:spcBef>
              <a:defRPr/>
            </a:pPr>
            <a:endParaRPr lang="en-GB" sz="900" b="1" u="sng" dirty="0">
              <a:latin typeface="RN House Sans" panose="020B0504020203020204" pitchFamily="34" charset="0"/>
            </a:endParaRPr>
          </a:p>
          <a:p>
            <a:pPr>
              <a:spcBef>
                <a:spcPts val="300"/>
              </a:spcBef>
              <a:defRPr/>
            </a:pPr>
            <a:endParaRPr lang="en-GB" sz="900" b="1" u="sng" dirty="0">
              <a:latin typeface="RN House Sans" panose="020B0504020203020204" pitchFamily="34" charset="0"/>
            </a:endParaRPr>
          </a:p>
          <a:p>
            <a:pPr>
              <a:spcBef>
                <a:spcPts val="300"/>
              </a:spcBef>
              <a:defRPr/>
            </a:pPr>
            <a:r>
              <a:rPr lang="en-GB" sz="900" b="1" u="sng" dirty="0">
                <a:latin typeface="RN House Sans" panose="020B0504020203020204" pitchFamily="34" charset="0"/>
              </a:rPr>
              <a:t>Technology Governance Framework</a:t>
            </a:r>
          </a:p>
          <a:p>
            <a:pPr>
              <a:spcBef>
                <a:spcPts val="300"/>
              </a:spcBef>
              <a:defRPr/>
            </a:pPr>
            <a:r>
              <a:rPr lang="en-GB" sz="900" dirty="0">
                <a:latin typeface="RN House Sans" panose="020B0504020203020204" pitchFamily="34" charset="0"/>
              </a:rPr>
              <a:t>The Domain-aligned Architect or Engineer </a:t>
            </a:r>
            <a:r>
              <a:rPr lang="en-GB" sz="900" b="1" u="sng" dirty="0">
                <a:latin typeface="RN House Sans" panose="020B0504020203020204" pitchFamily="34" charset="0"/>
              </a:rPr>
              <a:t>MUST</a:t>
            </a:r>
            <a:r>
              <a:rPr lang="en-GB" sz="900" dirty="0">
                <a:latin typeface="RN House Sans" panose="020B0504020203020204" pitchFamily="34" charset="0"/>
              </a:rPr>
              <a:t> follow the </a:t>
            </a:r>
            <a:r>
              <a:rPr lang="en-GB" sz="900" u="sng" dirty="0">
                <a:latin typeface="RN House Sans" panose="020B0504020203020204" pitchFamily="34" charset="0"/>
                <a:hlinkClick r:id="rId5" action="ppaction://hlinksldjump"/>
              </a:rPr>
              <a:t>CTORB Scorecard in the Appendix</a:t>
            </a:r>
            <a:r>
              <a:rPr lang="en-GB" sz="900" dirty="0">
                <a:latin typeface="RN House Sans" panose="020B0504020203020204" pitchFamily="34" charset="0"/>
              </a:rPr>
              <a:t> at least once for this design at design completion (a final scoring is part of the audit trail) , but scoring can be performed iteratively during design or whenever design issues arise. Please record use of the Scorecard in the table below , ensuring that at least one scoring is performed at design completion. Additional rows (with dates) can be inserted. Any single No answer from the Scorecard means the overall response to the framework compliance Key Question must be No. A “No” response to the Key Question means that a Referral to Governance must be made. See ‘Making a Referral’.</a:t>
            </a:r>
          </a:p>
          <a:p>
            <a:pPr>
              <a:spcBef>
                <a:spcPts val="300"/>
              </a:spcBef>
              <a:defRPr/>
            </a:pPr>
            <a:endParaRPr lang="en-GB" sz="900" dirty="0">
              <a:latin typeface="RN House Sans" panose="020B0504020203020204" pitchFamily="34" charset="0"/>
            </a:endParaRPr>
          </a:p>
          <a:p>
            <a:pPr marL="171450" indent="-171450">
              <a:spcBef>
                <a:spcPts val="300"/>
              </a:spcBef>
              <a:buFont typeface="Arial" panose="020B0604020202020204" pitchFamily="34" charset="0"/>
              <a:buChar char="•"/>
              <a:defRPr/>
            </a:pPr>
            <a:r>
              <a:rPr lang="en-GB" sz="1100" b="1" dirty="0">
                <a:latin typeface="RN House Sans" panose="020B0504020203020204" pitchFamily="34" charset="0"/>
              </a:rPr>
              <a:t>Key Question : Does this design comply with the Technology Governance Framework?  Yes</a:t>
            </a:r>
            <a:endParaRPr lang="en-GB" sz="1200" b="1" dirty="0">
              <a:latin typeface="RN House Sans" panose="020B0504020203020204" pitchFamily="34" charset="0"/>
            </a:endParaRPr>
          </a:p>
          <a:p>
            <a:pPr marL="0" lvl="1" indent="0">
              <a:spcBef>
                <a:spcPts val="300"/>
              </a:spcBef>
              <a:buFont typeface="Wingdings" panose="05000000000000000000" pitchFamily="2" charset="2"/>
              <a:buNone/>
              <a:defRPr/>
            </a:pPr>
            <a:endParaRPr lang="en-GB" sz="1200" b="1" dirty="0">
              <a:latin typeface="RN House Sans" panose="020B0504020203020204" pitchFamily="34" charset="0"/>
            </a:endParaRPr>
          </a:p>
          <a:p>
            <a:pPr marL="0" lvl="1" indent="0">
              <a:spcBef>
                <a:spcPts val="300"/>
              </a:spcBef>
              <a:buFont typeface="Wingdings" panose="05000000000000000000" pitchFamily="2" charset="2"/>
              <a:buNone/>
              <a:defRPr/>
            </a:pPr>
            <a:endParaRPr lang="en-GB" sz="1200" b="1" dirty="0">
              <a:latin typeface="RN House Sans" panose="020B0504020203020204" pitchFamily="34" charset="0"/>
            </a:endParaRPr>
          </a:p>
          <a:p>
            <a:pPr>
              <a:spcBef>
                <a:spcPts val="300"/>
              </a:spcBef>
              <a:defRPr/>
            </a:pPr>
            <a:endParaRPr lang="en-GB" sz="900" b="1" u="sng" dirty="0">
              <a:latin typeface="RN House Sans" panose="020B0504020203020204" pitchFamily="34" charset="0"/>
            </a:endParaRPr>
          </a:p>
          <a:p>
            <a:pPr>
              <a:spcBef>
                <a:spcPts val="300"/>
              </a:spcBef>
              <a:defRPr/>
            </a:pPr>
            <a:endParaRPr lang="en-GB" sz="900" b="1" u="sng" dirty="0">
              <a:latin typeface="RN House Sans" panose="020B0504020203020204" pitchFamily="34" charset="0"/>
            </a:endParaRPr>
          </a:p>
          <a:p>
            <a:pPr>
              <a:spcBef>
                <a:spcPts val="300"/>
              </a:spcBef>
              <a:defRPr/>
            </a:pPr>
            <a:r>
              <a:rPr lang="en-GB" sz="900" b="1" u="sng" dirty="0">
                <a:latin typeface="RN House Sans" panose="020B0504020203020204" pitchFamily="34" charset="0"/>
              </a:rPr>
              <a:t>Making a Referral</a:t>
            </a:r>
          </a:p>
          <a:p>
            <a:pPr>
              <a:spcBef>
                <a:spcPts val="300"/>
              </a:spcBef>
              <a:defRPr/>
            </a:pPr>
            <a:r>
              <a:rPr lang="en-GB" sz="900" dirty="0">
                <a:latin typeface="RN House Sans" panose="020B0504020203020204" pitchFamily="34" charset="0"/>
              </a:rPr>
              <a:t>A No answer to either of the </a:t>
            </a:r>
            <a:r>
              <a:rPr lang="en-GB" sz="900" i="1" dirty="0">
                <a:latin typeface="RN House Sans" panose="020B0504020203020204" pitchFamily="34" charset="0"/>
              </a:rPr>
              <a:t>above</a:t>
            </a:r>
            <a:r>
              <a:rPr lang="en-GB" sz="900" dirty="0">
                <a:latin typeface="RN House Sans" panose="020B0504020203020204" pitchFamily="34" charset="0"/>
              </a:rPr>
              <a:t> Key Questions means the Design </a:t>
            </a:r>
            <a:r>
              <a:rPr lang="en-GB" sz="900" u="sng" dirty="0">
                <a:latin typeface="RN House Sans" panose="020B0504020203020204" pitchFamily="34" charset="0"/>
              </a:rPr>
              <a:t>MUST</a:t>
            </a:r>
            <a:r>
              <a:rPr lang="en-GB" sz="900" dirty="0">
                <a:latin typeface="RN House Sans" panose="020B0504020203020204" pitchFamily="34" charset="0"/>
              </a:rPr>
              <a:t> be reviewed and approved at the </a:t>
            </a:r>
            <a:r>
              <a:rPr lang="en-GB" sz="900" dirty="0">
                <a:latin typeface="RN House Sans" panose="020B0504020203020204" pitchFamily="34" charset="0"/>
                <a:hlinkClick r:id="rId6"/>
              </a:rPr>
              <a:t>CTO Review Board </a:t>
            </a:r>
            <a:r>
              <a:rPr lang="en-GB" sz="900" dirty="0">
                <a:latin typeface="RN House Sans" panose="020B0504020203020204" pitchFamily="34" charset="0"/>
              </a:rPr>
              <a:t>(CTORB) . Please follow the process for an identified non-compliance </a:t>
            </a:r>
            <a:r>
              <a:rPr lang="en-GB" sz="900" dirty="0">
                <a:latin typeface="RN House Sans" panose="020B0504020203020204" pitchFamily="34" charset="0"/>
                <a:hlinkClick r:id="rId7"/>
              </a:rPr>
              <a:t>Infrastructure Design Governance Referral - Hosting Solutions - Confluence (rbsgrp.net)</a:t>
            </a:r>
            <a:r>
              <a:rPr lang="en-GB" sz="900" dirty="0">
                <a:latin typeface="RN House Sans" panose="020B0504020203020204" pitchFamily="34" charset="0"/>
              </a:rPr>
              <a:t> .</a:t>
            </a:r>
            <a:br>
              <a:rPr lang="en-GB" sz="900" dirty="0">
                <a:latin typeface="RN House Sans" panose="020B0504020203020204" pitchFamily="34" charset="0"/>
              </a:rPr>
            </a:br>
            <a:r>
              <a:rPr lang="en-GB" sz="900" dirty="0">
                <a:latin typeface="RN House Sans" panose="020B0504020203020204" pitchFamily="34" charset="0"/>
              </a:rPr>
              <a:t>Referrals and their outcomes MUST be recorded in the Design Review section of the </a:t>
            </a:r>
            <a:r>
              <a:rPr lang="en-GB" sz="900" dirty="0">
                <a:latin typeface="RN House Sans" panose="020B0504020203020204" pitchFamily="34" charset="0"/>
                <a:hlinkClick r:id="rId8" action="ppaction://hlinksldjump"/>
              </a:rPr>
              <a:t>HLSD </a:t>
            </a:r>
            <a:r>
              <a:rPr lang="en-GB" sz="900" u="sng" dirty="0">
                <a:latin typeface="RN House Sans" panose="020B0504020203020204" pitchFamily="34" charset="0"/>
                <a:hlinkClick r:id="rId8" action="ppaction://hlinksldjump"/>
              </a:rPr>
              <a:t>Governance History</a:t>
            </a:r>
            <a:r>
              <a:rPr lang="en-GB" sz="900" dirty="0">
                <a:latin typeface="RN House Sans" panose="020B0504020203020204" pitchFamily="34" charset="0"/>
              </a:rPr>
              <a:t> as part of the audit trail.</a:t>
            </a:r>
            <a:endParaRPr lang="en-GB" sz="900" b="1" u="sng" dirty="0">
              <a:latin typeface="RN House Sans" panose="020B0504020203020204" pitchFamily="34" charset="0"/>
            </a:endParaRPr>
          </a:p>
          <a:p>
            <a:pPr marL="0" lvl="1" indent="0">
              <a:spcBef>
                <a:spcPts val="300"/>
              </a:spcBef>
              <a:buFont typeface="Wingdings" panose="05000000000000000000" pitchFamily="2" charset="2"/>
              <a:buNone/>
              <a:defRPr/>
            </a:pPr>
            <a:endParaRPr lang="en-GB" altLang="en-US" sz="900" dirty="0">
              <a:latin typeface="RN House Sans" panose="020B0504020203020204" pitchFamily="34" charset="0"/>
            </a:endParaRPr>
          </a:p>
          <a:p>
            <a:pPr>
              <a:spcBef>
                <a:spcPts val="300"/>
              </a:spcBef>
            </a:pPr>
            <a:r>
              <a:rPr lang="en-GB" sz="900" b="1" u="sng" dirty="0">
                <a:latin typeface="RN House Sans" panose="020B0504020203020204" pitchFamily="34" charset="0"/>
              </a:rPr>
              <a:t>Design Assurance Conclusion</a:t>
            </a:r>
          </a:p>
          <a:p>
            <a:pPr>
              <a:spcBef>
                <a:spcPts val="300"/>
              </a:spcBef>
            </a:pPr>
            <a:r>
              <a:rPr lang="en-GB" sz="900" b="1" dirty="0">
                <a:latin typeface="RN House Sans" panose="020B0504020203020204" pitchFamily="34" charset="0"/>
              </a:rPr>
              <a:t>* If after iterative design any of the Key Question answers remains as No, the design is not within CTO Governance.</a:t>
            </a:r>
            <a:endParaRPr lang="en-GB" sz="1400" dirty="0">
              <a:latin typeface="RN House Sans" panose="020B0504020203020204" pitchFamily="34" charset="0"/>
            </a:endParaRPr>
          </a:p>
        </p:txBody>
      </p:sp>
      <p:sp>
        <p:nvSpPr>
          <p:cNvPr id="3" name="Slide Number Placeholder 2">
            <a:extLst>
              <a:ext uri="{FF2B5EF4-FFF2-40B4-BE49-F238E27FC236}">
                <a16:creationId xmlns:a16="http://schemas.microsoft.com/office/drawing/2014/main" id="{2A31476F-9FA1-4ACD-8196-362DD88368E2}"/>
              </a:ext>
            </a:extLst>
          </p:cNvPr>
          <p:cNvSpPr>
            <a:spLocks noGrp="1"/>
          </p:cNvSpPr>
          <p:nvPr>
            <p:ph type="sldNum" sz="quarter" idx="10"/>
          </p:nvPr>
        </p:nvSpPr>
        <p:spPr/>
        <p:txBody>
          <a:bodyPr/>
          <a:lstStyle/>
          <a:p>
            <a:fld id="{08BDDC8D-36E9-467E-8CF1-750845950A7F}" type="slidenum">
              <a:rPr lang="en-GB" smtClean="0"/>
              <a:pPr/>
              <a:t>54</a:t>
            </a:fld>
            <a:endParaRPr lang="en-GB"/>
          </a:p>
        </p:txBody>
      </p:sp>
      <p:sp>
        <p:nvSpPr>
          <p:cNvPr id="4" name="Title 3">
            <a:extLst>
              <a:ext uri="{FF2B5EF4-FFF2-40B4-BE49-F238E27FC236}">
                <a16:creationId xmlns:a16="http://schemas.microsoft.com/office/drawing/2014/main" id="{D75B19CF-52FE-45DF-B8D1-E60E418440A5}"/>
              </a:ext>
            </a:extLst>
          </p:cNvPr>
          <p:cNvSpPr>
            <a:spLocks noGrp="1"/>
          </p:cNvSpPr>
          <p:nvPr>
            <p:ph type="title"/>
          </p:nvPr>
        </p:nvSpPr>
        <p:spPr/>
        <p:txBody>
          <a:bodyPr/>
          <a:lstStyle/>
          <a:p>
            <a:r>
              <a:rPr lang="en-GB" altLang="en-US" dirty="0"/>
              <a:t>Design: Design Assurance</a:t>
            </a:r>
            <a:endParaRPr lang="en-GB" dirty="0">
              <a:solidFill>
                <a:srgbClr val="FF0000"/>
              </a:solidFill>
            </a:endParaRPr>
          </a:p>
        </p:txBody>
      </p:sp>
      <p:pic>
        <p:nvPicPr>
          <p:cNvPr id="6" name="Graphic 4" descr="Send">
            <a:extLst>
              <a:ext uri="{FF2B5EF4-FFF2-40B4-BE49-F238E27FC236}">
                <a16:creationId xmlns:a16="http://schemas.microsoft.com/office/drawing/2014/main" id="{107CE7FE-72A4-4587-93BE-83D04FBDC2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a:extLst>
              <a:ext uri="{FF2B5EF4-FFF2-40B4-BE49-F238E27FC236}">
                <a16:creationId xmlns:a16="http://schemas.microsoft.com/office/drawing/2014/main" id="{2B5CD55A-2FB2-4F41-876A-E7C856550118}"/>
              </a:ext>
            </a:extLst>
          </p:cNvPr>
          <p:cNvGraphicFramePr>
            <a:graphicFrameLocks noGrp="1"/>
          </p:cNvGraphicFramePr>
          <p:nvPr>
            <p:extLst>
              <p:ext uri="{D42A27DB-BD31-4B8C-83A1-F6EECF244321}">
                <p14:modId xmlns:p14="http://schemas.microsoft.com/office/powerpoint/2010/main" val="1137507975"/>
              </p:ext>
            </p:extLst>
          </p:nvPr>
        </p:nvGraphicFramePr>
        <p:xfrm>
          <a:off x="486000" y="4879683"/>
          <a:ext cx="9445625" cy="671372"/>
        </p:xfrm>
        <a:graphic>
          <a:graphicData uri="http://schemas.openxmlformats.org/drawingml/2006/table">
            <a:tbl>
              <a:tblPr firstRow="1" firstCol="1" bandRow="1">
                <a:tableStyleId>{BC89EF96-8CEA-46FF-86C4-4CE0E7609802}</a:tableStyleId>
              </a:tblPr>
              <a:tblGrid>
                <a:gridCol w="2361262">
                  <a:extLst>
                    <a:ext uri="{9D8B030D-6E8A-4147-A177-3AD203B41FA5}">
                      <a16:colId xmlns:a16="http://schemas.microsoft.com/office/drawing/2014/main" val="2710468580"/>
                    </a:ext>
                  </a:extLst>
                </a:gridCol>
                <a:gridCol w="2361262">
                  <a:extLst>
                    <a:ext uri="{9D8B030D-6E8A-4147-A177-3AD203B41FA5}">
                      <a16:colId xmlns:a16="http://schemas.microsoft.com/office/drawing/2014/main" val="3030156258"/>
                    </a:ext>
                  </a:extLst>
                </a:gridCol>
                <a:gridCol w="2292611">
                  <a:extLst>
                    <a:ext uri="{9D8B030D-6E8A-4147-A177-3AD203B41FA5}">
                      <a16:colId xmlns:a16="http://schemas.microsoft.com/office/drawing/2014/main" val="4102445307"/>
                    </a:ext>
                  </a:extLst>
                </a:gridCol>
                <a:gridCol w="2430490">
                  <a:extLst>
                    <a:ext uri="{9D8B030D-6E8A-4147-A177-3AD203B41FA5}">
                      <a16:colId xmlns:a16="http://schemas.microsoft.com/office/drawing/2014/main" val="3767537142"/>
                    </a:ext>
                  </a:extLst>
                </a:gridCol>
              </a:tblGrid>
              <a:tr h="389224">
                <a:tc>
                  <a:txBody>
                    <a:bodyPr/>
                    <a:lstStyle/>
                    <a:p>
                      <a:pPr marL="0" algn="ctr" defTabSz="914400" rtl="0" eaLnBrk="1" latinLnBrk="0" hangingPunct="1">
                        <a:lnSpc>
                          <a:spcPts val="1200"/>
                        </a:lnSpc>
                        <a:spcBef>
                          <a:spcPts val="200"/>
                        </a:spcBef>
                        <a:spcAft>
                          <a:spcPts val="100"/>
                        </a:spcAft>
                      </a:pPr>
                      <a:r>
                        <a:rPr lang="en-GB" sz="900" b="1" kern="1200" spc="0" dirty="0">
                          <a:solidFill>
                            <a:schemeClr val="bg1">
                              <a:lumMod val="95000"/>
                            </a:schemeClr>
                          </a:solidFill>
                          <a:latin typeface="RN House Sans Regular" panose="020B0504020203020204" pitchFamily="34" charset="0"/>
                          <a:ea typeface="+mn-ea"/>
                          <a:cs typeface="Arial" panose="020B0604020202020204" pitchFamily="34" charset="0"/>
                        </a:rPr>
                        <a:t>Date of CTORB Scoring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i="0" dirty="0">
                          <a:solidFill>
                            <a:schemeClr val="bg1"/>
                          </a:solidFill>
                          <a:effectLst/>
                          <a:latin typeface="RN House Sans Regular" panose="020B0504020203020204" pitchFamily="34" charset="0"/>
                        </a:rPr>
                        <a:t>Aligned with Workload Placement Strategy ?</a:t>
                      </a:r>
                      <a:endParaRPr lang="en-GB" sz="900" b="1" kern="1200" spc="0" dirty="0">
                        <a:solidFill>
                          <a:schemeClr val="bg1"/>
                        </a:solidFill>
                        <a:latin typeface="RN House Sans Regular" panose="020B0504020203020204" pitchFamily="34" charset="0"/>
                        <a:ea typeface="+mn-ea"/>
                        <a:cs typeface="Arial" panose="020B0604020202020204" pitchFamily="34" charset="0"/>
                      </a:endParaRP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i="0" dirty="0">
                          <a:solidFill>
                            <a:schemeClr val="bg1"/>
                          </a:solidFill>
                          <a:effectLst/>
                          <a:latin typeface="RN House Sans Regular" panose="020B0504020203020204" pitchFamily="34" charset="0"/>
                        </a:rPr>
                        <a:t>Uses a known/good Infrastructure configuration ?</a:t>
                      </a:r>
                      <a:endParaRPr lang="en-GB" sz="900" b="1" kern="1200" spc="0" dirty="0">
                        <a:solidFill>
                          <a:schemeClr val="bg1"/>
                        </a:solidFill>
                        <a:latin typeface="RN House Sans Regular" panose="020B0504020203020204" pitchFamily="34" charset="0"/>
                        <a:ea typeface="+mn-ea"/>
                        <a:cs typeface="Arial" panose="020B0604020202020204" pitchFamily="34" charset="0"/>
                      </a:endParaRP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i="0" dirty="0">
                          <a:solidFill>
                            <a:schemeClr val="bg1"/>
                          </a:solidFill>
                          <a:effectLst/>
                          <a:latin typeface="RN House Sans Regular" panose="020B0504020203020204" pitchFamily="34" charset="0"/>
                        </a:rPr>
                        <a:t>Uses existing/supported Infrastructure products ?</a:t>
                      </a:r>
                      <a:endParaRPr lang="en-GB" sz="900" b="1" kern="1200" spc="0" dirty="0">
                        <a:solidFill>
                          <a:schemeClr val="bg1"/>
                        </a:solidFill>
                        <a:latin typeface="RN House Sans Regular" panose="020B0504020203020204" pitchFamily="34" charset="0"/>
                        <a:ea typeface="+mn-ea"/>
                        <a:cs typeface="Arial" panose="020B0604020202020204" pitchFamily="34" charset="0"/>
                      </a:endParaRP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18782446"/>
                  </a:ext>
                </a:extLst>
              </a:tr>
              <a:tr h="282148">
                <a:tc>
                  <a:txBody>
                    <a:bodyPr/>
                    <a:lstStyle/>
                    <a:p>
                      <a:pPr>
                        <a:spcAft>
                          <a:spcPts val="0"/>
                        </a:spcAft>
                      </a:pPr>
                      <a:r>
                        <a:rPr lang="en-GB" sz="900" b="0" i="1" kern="1200" baseline="0" dirty="0">
                          <a:solidFill>
                            <a:schemeClr val="bg1">
                              <a:lumMod val="50000"/>
                            </a:schemeClr>
                          </a:solidFill>
                          <a:latin typeface="RN House Sans Regular" panose="020B0504020203020204" pitchFamily="34" charset="0"/>
                          <a:ea typeface="+mn-ea"/>
                          <a:cs typeface="+mn-cs"/>
                        </a:rPr>
                        <a:t>Leveraging existing &amp; Proven eForms platform provided by Enterprise Engineering</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IN" sz="900" kern="1200" baseline="0" dirty="0">
                          <a:solidFill>
                            <a:schemeClr val="tx2"/>
                          </a:solidFill>
                          <a:latin typeface="RN House Sans Regular" panose="020B0504020203020204" pitchFamily="34" charset="0"/>
                          <a:ea typeface="+mn-ea"/>
                          <a:cs typeface="+mn-cs"/>
                        </a:rPr>
                        <a:t>Yes</a:t>
                      </a:r>
                      <a:endParaRPr lang="en-GB" sz="900" kern="1200" baseline="0" dirty="0">
                        <a:solidFill>
                          <a:schemeClr val="tx2"/>
                        </a:solidFill>
                        <a:latin typeface="RN House Sans Regular" panose="020B0504020203020204" pitchFamily="34" charset="0"/>
                        <a:ea typeface="+mn-ea"/>
                        <a:cs typeface="+mn-cs"/>
                      </a:endParaRP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900" kern="1200" baseline="0" dirty="0">
                          <a:solidFill>
                            <a:schemeClr val="tx2"/>
                          </a:solidFill>
                          <a:latin typeface="RN House Sans Regular" panose="020B0504020203020204" pitchFamily="34" charset="0"/>
                          <a:ea typeface="+mn-ea"/>
                          <a:cs typeface="+mn-cs"/>
                        </a:rPr>
                        <a:t> Yes</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900" kern="1200" baseline="0" dirty="0">
                          <a:solidFill>
                            <a:schemeClr val="tx2"/>
                          </a:solidFill>
                          <a:latin typeface="RN House Sans Regular" panose="020B0504020203020204" pitchFamily="34" charset="0"/>
                          <a:ea typeface="+mn-ea"/>
                          <a:cs typeface="+mn-cs"/>
                        </a:rPr>
                        <a:t> Yes</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8795670"/>
                  </a:ext>
                </a:extLst>
              </a:tr>
            </a:tbl>
          </a:graphicData>
        </a:graphic>
      </p:graphicFrame>
      <p:graphicFrame>
        <p:nvGraphicFramePr>
          <p:cNvPr id="10" name="Table 9">
            <a:extLst>
              <a:ext uri="{FF2B5EF4-FFF2-40B4-BE49-F238E27FC236}">
                <a16:creationId xmlns:a16="http://schemas.microsoft.com/office/drawing/2014/main" id="{73ED785F-4A82-4EF7-8C62-A0959D99E1EA}"/>
              </a:ext>
            </a:extLst>
          </p:cNvPr>
          <p:cNvGraphicFramePr>
            <a:graphicFrameLocks noGrp="1"/>
          </p:cNvGraphicFramePr>
          <p:nvPr>
            <p:extLst>
              <p:ext uri="{D42A27DB-BD31-4B8C-83A1-F6EECF244321}">
                <p14:modId xmlns:p14="http://schemas.microsoft.com/office/powerpoint/2010/main" val="2797274867"/>
              </p:ext>
            </p:extLst>
          </p:nvPr>
        </p:nvGraphicFramePr>
        <p:xfrm>
          <a:off x="485999" y="2627611"/>
          <a:ext cx="9445625" cy="756589"/>
        </p:xfrm>
        <a:graphic>
          <a:graphicData uri="http://schemas.openxmlformats.org/drawingml/2006/table">
            <a:tbl>
              <a:tblPr firstRow="1" firstCol="1" bandRow="1">
                <a:tableStyleId>{BC89EF96-8CEA-46FF-86C4-4CE0E7609802}</a:tableStyleId>
              </a:tblPr>
              <a:tblGrid>
                <a:gridCol w="2361262">
                  <a:extLst>
                    <a:ext uri="{9D8B030D-6E8A-4147-A177-3AD203B41FA5}">
                      <a16:colId xmlns:a16="http://schemas.microsoft.com/office/drawing/2014/main" val="2710468580"/>
                    </a:ext>
                  </a:extLst>
                </a:gridCol>
                <a:gridCol w="2361262">
                  <a:extLst>
                    <a:ext uri="{9D8B030D-6E8A-4147-A177-3AD203B41FA5}">
                      <a16:colId xmlns:a16="http://schemas.microsoft.com/office/drawing/2014/main" val="3030156258"/>
                    </a:ext>
                  </a:extLst>
                </a:gridCol>
                <a:gridCol w="2292611">
                  <a:extLst>
                    <a:ext uri="{9D8B030D-6E8A-4147-A177-3AD203B41FA5}">
                      <a16:colId xmlns:a16="http://schemas.microsoft.com/office/drawing/2014/main" val="4102445307"/>
                    </a:ext>
                  </a:extLst>
                </a:gridCol>
                <a:gridCol w="2430490">
                  <a:extLst>
                    <a:ext uri="{9D8B030D-6E8A-4147-A177-3AD203B41FA5}">
                      <a16:colId xmlns:a16="http://schemas.microsoft.com/office/drawing/2014/main" val="3767537142"/>
                    </a:ext>
                  </a:extLst>
                </a:gridCol>
              </a:tblGrid>
              <a:tr h="270780">
                <a:tc>
                  <a:txBody>
                    <a:bodyPr/>
                    <a:lstStyle/>
                    <a:p>
                      <a:pPr marL="0" algn="ctr" defTabSz="914400" rtl="0" eaLnBrk="1" latinLnBrk="0" hangingPunct="1">
                        <a:lnSpc>
                          <a:spcPts val="1200"/>
                        </a:lnSpc>
                        <a:spcBef>
                          <a:spcPts val="200"/>
                        </a:spcBef>
                        <a:spcAft>
                          <a:spcPts val="100"/>
                        </a:spcAft>
                      </a:pPr>
                      <a:r>
                        <a:rPr lang="en-GB" sz="900" b="1" kern="1200" spc="0" dirty="0">
                          <a:solidFill>
                            <a:schemeClr val="bg1">
                              <a:lumMod val="95000"/>
                            </a:schemeClr>
                          </a:solidFill>
                          <a:latin typeface="RN House Sans Regular" panose="020B0504020203020204" pitchFamily="34" charset="0"/>
                          <a:ea typeface="+mn-ea"/>
                          <a:cs typeface="Arial" panose="020B0604020202020204" pitchFamily="34" charset="0"/>
                        </a:rPr>
                        <a:t>WPDT Analysis Outcome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kern="1200" spc="0" dirty="0">
                          <a:solidFill>
                            <a:schemeClr val="bg1">
                              <a:lumMod val="95000"/>
                            </a:schemeClr>
                          </a:solidFill>
                          <a:latin typeface="RN House Sans Regular" panose="020B0504020203020204" pitchFamily="34" charset="0"/>
                          <a:ea typeface="+mn-ea"/>
                          <a:cs typeface="Arial" panose="020B0604020202020204" pitchFamily="34" charset="0"/>
                        </a:rPr>
                        <a:t>WPDT reference number</a:t>
                      </a: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kern="1200" spc="0" dirty="0">
                          <a:solidFill>
                            <a:schemeClr val="bg1">
                              <a:lumMod val="95000"/>
                            </a:schemeClr>
                          </a:solidFill>
                          <a:latin typeface="RN House Sans Regular" panose="020B0504020203020204" pitchFamily="34" charset="0"/>
                          <a:ea typeface="+mn-ea"/>
                          <a:cs typeface="Arial" panose="020B0604020202020204" pitchFamily="34" charset="0"/>
                        </a:rPr>
                        <a:t>Approved at CTO RB</a:t>
                      </a: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200"/>
                        </a:lnSpc>
                        <a:spcBef>
                          <a:spcPts val="200"/>
                        </a:spcBef>
                        <a:spcAft>
                          <a:spcPts val="100"/>
                        </a:spcAft>
                      </a:pPr>
                      <a:r>
                        <a:rPr lang="en-GB" sz="900" b="1" kern="1200" spc="0" dirty="0">
                          <a:solidFill>
                            <a:schemeClr val="bg1">
                              <a:lumMod val="95000"/>
                            </a:schemeClr>
                          </a:solidFill>
                          <a:latin typeface="RN House Sans Regular" panose="020B0504020203020204" pitchFamily="34" charset="0"/>
                          <a:ea typeface="+mn-ea"/>
                          <a:cs typeface="Arial" panose="020B0604020202020204" pitchFamily="34" charset="0"/>
                        </a:rPr>
                        <a:t>Approved at WPA</a:t>
                      </a:r>
                    </a:p>
                  </a:txBody>
                  <a:tcPr marL="83074" marR="83074" marT="41543" marB="415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618782446"/>
                  </a:ext>
                </a:extLst>
              </a:tr>
              <a:tr h="485809">
                <a:tc>
                  <a:txBody>
                    <a:bodyPr/>
                    <a:lstStyle/>
                    <a:p>
                      <a:pPr>
                        <a:spcAft>
                          <a:spcPts val="0"/>
                        </a:spcAft>
                      </a:pPr>
                      <a:r>
                        <a:rPr lang="en-GB" sz="900" kern="1200" baseline="0" dirty="0">
                          <a:solidFill>
                            <a:schemeClr val="tx2"/>
                          </a:solidFill>
                          <a:latin typeface="RN House Sans Regular" panose="020B0504020203020204" pitchFamily="34" charset="0"/>
                          <a:ea typeface="+mn-ea"/>
                          <a:cs typeface="+mn-cs"/>
                        </a:rPr>
                        <a:t>Provide a brief summary of outcome.</a:t>
                      </a:r>
                    </a:p>
                    <a:p>
                      <a:pPr>
                        <a:spcAft>
                          <a:spcPts val="0"/>
                        </a:spcAft>
                      </a:pPr>
                      <a:r>
                        <a:rPr lang="en-GB" sz="900" b="0" kern="1200" baseline="0" dirty="0">
                          <a:solidFill>
                            <a:schemeClr val="tx2"/>
                          </a:solidFill>
                          <a:latin typeface="RN House Sans Regular" panose="020B0504020203020204" pitchFamily="34" charset="0"/>
                          <a:ea typeface="+mn-ea"/>
                          <a:cs typeface="+mn-cs"/>
                        </a:rPr>
                        <a:t>Note: If deployment is internal only, then all other fields in the table are “Not Applicable”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Aft>
                          <a:spcPts val="0"/>
                        </a:spcAft>
                      </a:pPr>
                      <a:r>
                        <a:rPr lang="en-GB" sz="900" kern="1200" baseline="0" dirty="0">
                          <a:solidFill>
                            <a:schemeClr val="tx2"/>
                          </a:solidFill>
                          <a:latin typeface="RN House Sans Regular" panose="020B0504020203020204" pitchFamily="34" charset="0"/>
                          <a:ea typeface="+mn-ea"/>
                          <a:cs typeface="+mn-cs"/>
                        </a:rPr>
                        <a:t>Not Applicable (Existing Kafka Cluster on AWS (K4) will be leveraged)</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Aft>
                          <a:spcPts val="0"/>
                        </a:spcAft>
                      </a:pPr>
                      <a:r>
                        <a:rPr lang="en-GB" sz="900" kern="1200" baseline="0" dirty="0">
                          <a:solidFill>
                            <a:schemeClr val="tx2"/>
                          </a:solidFill>
                          <a:latin typeface="RN House Sans Regular" panose="020B0504020203020204" pitchFamily="34" charset="0"/>
                          <a:ea typeface="+mn-ea"/>
                          <a:cs typeface="+mn-cs"/>
                        </a:rPr>
                        <a:t>Not Applicable (Existing Kafka Cluster on AWS (K4) will be leveraged)</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Aft>
                          <a:spcPts val="0"/>
                        </a:spcAft>
                      </a:pPr>
                      <a:r>
                        <a:rPr lang="en-GB" sz="900" kern="1200" baseline="0" dirty="0">
                          <a:solidFill>
                            <a:schemeClr val="tx2"/>
                          </a:solidFill>
                          <a:latin typeface="RN House Sans Regular" panose="020B0504020203020204" pitchFamily="34" charset="0"/>
                          <a:ea typeface="+mn-ea"/>
                          <a:cs typeface="+mn-cs"/>
                        </a:rPr>
                        <a:t>Not Applicable (Existing Kafka Cluster on AWS (K4) will be leveraged)</a:t>
                      </a:r>
                    </a:p>
                  </a:txBody>
                  <a:tcPr marL="83074" marR="83074" marT="41543" marB="415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8795670"/>
                  </a:ext>
                </a:extLst>
              </a:tr>
            </a:tbl>
          </a:graphicData>
        </a:graphic>
      </p:graphicFrame>
    </p:spTree>
    <p:extLst>
      <p:ext uri="{BB962C8B-B14F-4D97-AF65-F5344CB8AC3E}">
        <p14:creationId xmlns:p14="http://schemas.microsoft.com/office/powerpoint/2010/main" val="6783191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838C5C-EB4A-42E7-A3DE-8FE06EBF14D8}"/>
              </a:ext>
            </a:extLst>
          </p:cNvPr>
          <p:cNvSpPr>
            <a:spLocks noGrp="1"/>
          </p:cNvSpPr>
          <p:nvPr>
            <p:ph type="sldNum" sz="quarter" idx="10"/>
          </p:nvPr>
        </p:nvSpPr>
        <p:spPr/>
        <p:txBody>
          <a:bodyPr/>
          <a:lstStyle/>
          <a:p>
            <a:fld id="{08BDDC8D-36E9-467E-8CF1-750845950A7F}" type="slidenum">
              <a:rPr lang="en-GB" smtClean="0"/>
              <a:pPr/>
              <a:t>55</a:t>
            </a:fld>
            <a:endParaRPr lang="en-GB"/>
          </a:p>
        </p:txBody>
      </p:sp>
      <p:sp>
        <p:nvSpPr>
          <p:cNvPr id="10" name="Content Placeholder 1">
            <a:extLst>
              <a:ext uri="{FF2B5EF4-FFF2-40B4-BE49-F238E27FC236}">
                <a16:creationId xmlns:a16="http://schemas.microsoft.com/office/drawing/2014/main" id="{6DD2AAEC-F0E0-8AEA-78EF-FA982C570BCC}"/>
              </a:ext>
            </a:extLst>
          </p:cNvPr>
          <p:cNvSpPr>
            <a:spLocks noGrp="1"/>
          </p:cNvSpPr>
          <p:nvPr>
            <p:ph sz="quarter" idx="11"/>
          </p:nvPr>
        </p:nvSpPr>
        <p:spPr>
          <a:xfrm>
            <a:off x="486000" y="1360967"/>
            <a:ext cx="9720000" cy="5704996"/>
          </a:xfrm>
        </p:spPr>
        <p:txBody>
          <a:bodyPr/>
          <a:lstStyle/>
          <a:p>
            <a:r>
              <a:rPr lang="en-GB" dirty="0"/>
              <a:t>This is not PoC or Pilot. However, delivery of this platform will enable decommissioning of legacy web forms platform like OLAF, WAIF, ELA forms etc. one migration is complete through multiple phases of project delivery.</a:t>
            </a:r>
          </a:p>
          <a:p>
            <a:endParaRPr lang="en-GB" dirty="0"/>
          </a:p>
        </p:txBody>
      </p:sp>
      <p:sp>
        <p:nvSpPr>
          <p:cNvPr id="11" name="Slide Number Placeholder 2">
            <a:extLst>
              <a:ext uri="{FF2B5EF4-FFF2-40B4-BE49-F238E27FC236}">
                <a16:creationId xmlns:a16="http://schemas.microsoft.com/office/drawing/2014/main" id="{D572F7F8-0D73-27E9-3AF5-85AC7CAC46E6}"/>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55</a:t>
            </a:fld>
            <a:endParaRPr lang="en-GB"/>
          </a:p>
        </p:txBody>
      </p:sp>
      <p:sp>
        <p:nvSpPr>
          <p:cNvPr id="12" name="Title 3">
            <a:extLst>
              <a:ext uri="{FF2B5EF4-FFF2-40B4-BE49-F238E27FC236}">
                <a16:creationId xmlns:a16="http://schemas.microsoft.com/office/drawing/2014/main" id="{6DA11FB5-5549-D7C7-D406-A0437E2612EB}"/>
              </a:ext>
            </a:extLst>
          </p:cNvPr>
          <p:cNvSpPr>
            <a:spLocks noGrp="1"/>
          </p:cNvSpPr>
          <p:nvPr>
            <p:ph type="title"/>
          </p:nvPr>
        </p:nvSpPr>
        <p:spPr>
          <a:xfrm>
            <a:off x="486000" y="495300"/>
            <a:ext cx="8568000" cy="536058"/>
          </a:xfrm>
        </p:spPr>
        <p:txBody>
          <a:bodyPr/>
          <a:lstStyle/>
          <a:p>
            <a:r>
              <a:rPr lang="en-GB" altLang="en-US" dirty="0"/>
              <a:t>Design: Decommissioning Design </a:t>
            </a:r>
            <a:r>
              <a:rPr lang="en-GB" altLang="en-US" sz="2000" dirty="0" err="1"/>
              <a:t>incl</a:t>
            </a:r>
            <a:r>
              <a:rPr lang="en-GB" altLang="en-US" sz="2000" dirty="0"/>
              <a:t> for Pilot or </a:t>
            </a:r>
            <a:r>
              <a:rPr lang="en-GB" altLang="en-US" sz="2000" dirty="0" err="1"/>
              <a:t>PoC</a:t>
            </a:r>
            <a:r>
              <a:rPr lang="en-GB" altLang="en-US" sz="2000" dirty="0"/>
              <a:t> Designs</a:t>
            </a:r>
            <a:endParaRPr lang="en-GB" dirty="0"/>
          </a:p>
        </p:txBody>
      </p:sp>
    </p:spTree>
    <p:extLst>
      <p:ext uri="{BB962C8B-B14F-4D97-AF65-F5344CB8AC3E}">
        <p14:creationId xmlns:p14="http://schemas.microsoft.com/office/powerpoint/2010/main" val="7815328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A286E7-54EF-41FA-88F8-60750B49B4D3}"/>
              </a:ext>
            </a:extLst>
          </p:cNvPr>
          <p:cNvSpPr>
            <a:spLocks noGrp="1"/>
          </p:cNvSpPr>
          <p:nvPr>
            <p:ph type="sldNum" sz="quarter" idx="10"/>
          </p:nvPr>
        </p:nvSpPr>
        <p:spPr/>
        <p:txBody>
          <a:bodyPr/>
          <a:lstStyle/>
          <a:p>
            <a:fld id="{08BDDC8D-36E9-467E-8CF1-750845950A7F}" type="slidenum">
              <a:rPr lang="en-GB" smtClean="0"/>
              <a:pPr/>
              <a:t>56</a:t>
            </a:fld>
            <a:endParaRPr lang="en-GB"/>
          </a:p>
        </p:txBody>
      </p:sp>
      <p:sp>
        <p:nvSpPr>
          <p:cNvPr id="11" name="Content Placeholder 1">
            <a:extLst>
              <a:ext uri="{FF2B5EF4-FFF2-40B4-BE49-F238E27FC236}">
                <a16:creationId xmlns:a16="http://schemas.microsoft.com/office/drawing/2014/main" id="{11021051-0183-0586-F570-EA477E0A1E5C}"/>
              </a:ext>
            </a:extLst>
          </p:cNvPr>
          <p:cNvSpPr>
            <a:spLocks noGrp="1"/>
          </p:cNvSpPr>
          <p:nvPr>
            <p:ph sz="quarter" idx="11"/>
          </p:nvPr>
        </p:nvSpPr>
        <p:spPr>
          <a:xfrm>
            <a:off x="486000" y="1360967"/>
            <a:ext cx="9720000" cy="292469"/>
          </a:xfrm>
        </p:spPr>
        <p:txBody>
          <a:bodyPr/>
          <a:lstStyle/>
          <a:p>
            <a:pPr marL="0" lvl="1" indent="0">
              <a:buNone/>
            </a:pPr>
            <a:r>
              <a:rPr lang="en-GB" altLang="en-US" dirty="0"/>
              <a:t>Describe any key design decisions made for this Solution</a:t>
            </a:r>
            <a:br>
              <a:rPr lang="en-GB" altLang="en-US" dirty="0"/>
            </a:br>
            <a:endParaRPr lang="en-GB" altLang="en-US" dirty="0"/>
          </a:p>
          <a:p>
            <a:pPr lvl="3"/>
            <a:endParaRPr lang="en-GB" altLang="en-US" dirty="0"/>
          </a:p>
          <a:p>
            <a:pPr marL="0" algn="ctr" rtl="0" eaLnBrk="1" fontAlgn="t" latinLnBrk="0" hangingPunct="1">
              <a:spcBef>
                <a:spcPts val="0"/>
              </a:spcBef>
              <a:spcAft>
                <a:spcPts val="0"/>
              </a:spcAft>
            </a:pPr>
            <a:r>
              <a:rPr lang="en-GB" sz="1800" b="1" i="0" u="none" strike="noStrike" kern="1200" dirty="0">
                <a:solidFill>
                  <a:srgbClr val="FFFFFF"/>
                </a:solidFill>
                <a:effectLst/>
                <a:latin typeface="Arial" panose="020B0604020202020204" pitchFamily="34" charset="0"/>
              </a:rPr>
              <a:t>No</a:t>
            </a:r>
            <a:endParaRPr lang="en-GB" sz="1800" b="0" i="0" u="none" strike="noStrike" dirty="0">
              <a:effectLst/>
              <a:latin typeface="Arial" panose="020B0604020202020204" pitchFamily="34" charset="0"/>
            </a:endParaRPr>
          </a:p>
          <a:p>
            <a:endParaRPr lang="en-GB" dirty="0"/>
          </a:p>
        </p:txBody>
      </p:sp>
      <p:sp>
        <p:nvSpPr>
          <p:cNvPr id="12" name="Slide Number Placeholder 2">
            <a:extLst>
              <a:ext uri="{FF2B5EF4-FFF2-40B4-BE49-F238E27FC236}">
                <a16:creationId xmlns:a16="http://schemas.microsoft.com/office/drawing/2014/main" id="{9F94571A-C7D3-871B-7A26-22E2488DB3C2}"/>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56</a:t>
            </a:fld>
            <a:endParaRPr lang="en-GB"/>
          </a:p>
        </p:txBody>
      </p:sp>
      <p:sp>
        <p:nvSpPr>
          <p:cNvPr id="13" name="Title 3">
            <a:extLst>
              <a:ext uri="{FF2B5EF4-FFF2-40B4-BE49-F238E27FC236}">
                <a16:creationId xmlns:a16="http://schemas.microsoft.com/office/drawing/2014/main" id="{B7F3FAAA-244C-2A7C-7A45-14065B5D03E3}"/>
              </a:ext>
            </a:extLst>
          </p:cNvPr>
          <p:cNvSpPr>
            <a:spLocks noGrp="1"/>
          </p:cNvSpPr>
          <p:nvPr>
            <p:ph type="title"/>
          </p:nvPr>
        </p:nvSpPr>
        <p:spPr>
          <a:xfrm>
            <a:off x="486000" y="495300"/>
            <a:ext cx="8568000" cy="536058"/>
          </a:xfrm>
        </p:spPr>
        <p:txBody>
          <a:bodyPr/>
          <a:lstStyle/>
          <a:p>
            <a:r>
              <a:rPr lang="en-GB" altLang="en-US" dirty="0"/>
              <a:t>Design Inputs: Design Decisions Made</a:t>
            </a:r>
            <a:endParaRPr lang="en-GB" dirty="0"/>
          </a:p>
        </p:txBody>
      </p:sp>
      <p:graphicFrame>
        <p:nvGraphicFramePr>
          <p:cNvPr id="14" name="Table 13">
            <a:extLst>
              <a:ext uri="{FF2B5EF4-FFF2-40B4-BE49-F238E27FC236}">
                <a16:creationId xmlns:a16="http://schemas.microsoft.com/office/drawing/2014/main" id="{E4E7628E-A13E-CE1F-444D-477EE906C289}"/>
              </a:ext>
            </a:extLst>
          </p:cNvPr>
          <p:cNvGraphicFramePr>
            <a:graphicFrameLocks noGrp="1"/>
          </p:cNvGraphicFramePr>
          <p:nvPr>
            <p:extLst>
              <p:ext uri="{D42A27DB-BD31-4B8C-83A1-F6EECF244321}">
                <p14:modId xmlns:p14="http://schemas.microsoft.com/office/powerpoint/2010/main" val="896059752"/>
              </p:ext>
            </p:extLst>
          </p:nvPr>
        </p:nvGraphicFramePr>
        <p:xfrm>
          <a:off x="325677" y="1702696"/>
          <a:ext cx="10032238" cy="5087159"/>
        </p:xfrm>
        <a:graphic>
          <a:graphicData uri="http://schemas.openxmlformats.org/drawingml/2006/table">
            <a:tbl>
              <a:tblPr firstRow="1" bandRow="1">
                <a:tableStyleId>{5C22544A-7EE6-4342-B048-85BDC9FD1C3A}</a:tableStyleId>
              </a:tblPr>
              <a:tblGrid>
                <a:gridCol w="488515">
                  <a:extLst>
                    <a:ext uri="{9D8B030D-6E8A-4147-A177-3AD203B41FA5}">
                      <a16:colId xmlns:a16="http://schemas.microsoft.com/office/drawing/2014/main" val="2466752676"/>
                    </a:ext>
                  </a:extLst>
                </a:gridCol>
                <a:gridCol w="1325292">
                  <a:extLst>
                    <a:ext uri="{9D8B030D-6E8A-4147-A177-3AD203B41FA5}">
                      <a16:colId xmlns:a16="http://schemas.microsoft.com/office/drawing/2014/main" val="3250913336"/>
                    </a:ext>
                  </a:extLst>
                </a:gridCol>
                <a:gridCol w="3515082">
                  <a:extLst>
                    <a:ext uri="{9D8B030D-6E8A-4147-A177-3AD203B41FA5}">
                      <a16:colId xmlns:a16="http://schemas.microsoft.com/office/drawing/2014/main" val="4070008530"/>
                    </a:ext>
                  </a:extLst>
                </a:gridCol>
                <a:gridCol w="4703349">
                  <a:extLst>
                    <a:ext uri="{9D8B030D-6E8A-4147-A177-3AD203B41FA5}">
                      <a16:colId xmlns:a16="http://schemas.microsoft.com/office/drawing/2014/main" val="2502538819"/>
                    </a:ext>
                  </a:extLst>
                </a:gridCol>
              </a:tblGrid>
              <a:tr h="843345">
                <a:tc>
                  <a:txBody>
                    <a:bodyPr/>
                    <a:lstStyle/>
                    <a:p>
                      <a:pPr algn="ctr"/>
                      <a:r>
                        <a:rPr lang="en-GB" sz="1300" dirty="0">
                          <a:solidFill>
                            <a:schemeClr val="bg1"/>
                          </a:solidFill>
                        </a:rPr>
                        <a:t>No</a:t>
                      </a:r>
                    </a:p>
                  </a:txBody>
                  <a:tcPr marL="36004" marR="36004" marT="45618" marB="45618"/>
                </a:tc>
                <a:tc>
                  <a:txBody>
                    <a:bodyPr/>
                    <a:lstStyle/>
                    <a:p>
                      <a:pPr algn="ctr"/>
                      <a:r>
                        <a:rPr lang="en-US" sz="1300" dirty="0">
                          <a:solidFill>
                            <a:schemeClr val="bg1"/>
                          </a:solidFill>
                        </a:rPr>
                        <a:t>Decision</a:t>
                      </a:r>
                      <a:endParaRPr lang="en-GB" sz="1300" dirty="0">
                        <a:solidFill>
                          <a:schemeClr val="bg1"/>
                        </a:solidFill>
                      </a:endParaRPr>
                    </a:p>
                  </a:txBody>
                  <a:tcPr marL="36004" marR="36004" marT="45618" marB="45618"/>
                </a:tc>
                <a:tc>
                  <a:txBody>
                    <a:bodyPr/>
                    <a:lstStyle/>
                    <a:p>
                      <a:pPr algn="ctr"/>
                      <a:r>
                        <a:rPr lang="en-GB" sz="1300" dirty="0">
                          <a:solidFill>
                            <a:schemeClr val="bg1"/>
                          </a:solidFill>
                        </a:rPr>
                        <a:t>Rationale</a:t>
                      </a:r>
                    </a:p>
                  </a:txBody>
                  <a:tcPr marL="36004" marR="36004" marT="45618" marB="45618"/>
                </a:tc>
                <a:tc>
                  <a:txBody>
                    <a:bodyPr/>
                    <a:lstStyle/>
                    <a:p>
                      <a:pPr algn="ctr"/>
                      <a:r>
                        <a:rPr lang="en-GB" sz="1300" dirty="0">
                          <a:solidFill>
                            <a:schemeClr val="bg1"/>
                          </a:solidFill>
                        </a:rPr>
                        <a:t>Alternatives</a:t>
                      </a:r>
                    </a:p>
                  </a:txBody>
                  <a:tcPr marL="36004" marR="36004" marT="45618" marB="45618"/>
                </a:tc>
                <a:extLst>
                  <a:ext uri="{0D108BD9-81ED-4DB2-BD59-A6C34878D82A}">
                    <a16:rowId xmlns:a16="http://schemas.microsoft.com/office/drawing/2014/main" val="3827315069"/>
                  </a:ext>
                </a:extLst>
              </a:tr>
              <a:tr h="1623828">
                <a:tc>
                  <a:txBody>
                    <a:bodyPr/>
                    <a:lstStyle/>
                    <a:p>
                      <a:pPr marL="0" marR="0" indent="0" algn="l" defTabSz="914400" rtl="0" eaLnBrk="1" fontAlgn="auto" latinLnBrk="0" hangingPunct="1">
                        <a:lnSpc>
                          <a:spcPct val="100000"/>
                        </a:lnSpc>
                        <a:spcBef>
                          <a:spcPts val="600"/>
                        </a:spcBef>
                        <a:spcAft>
                          <a:spcPts val="0"/>
                        </a:spcAft>
                        <a:buClrTx/>
                        <a:buSzTx/>
                        <a:buFont typeface="+mj-lt"/>
                        <a:buNone/>
                        <a:tabLst/>
                        <a:defRPr/>
                      </a:pPr>
                      <a:r>
                        <a:rPr lang="en-US" sz="1200" kern="1200" baseline="0" dirty="0">
                          <a:solidFill>
                            <a:schemeClr val="tx1"/>
                          </a:solidFill>
                          <a:latin typeface="RN House Sans Regular" panose="020B0504020203020204" pitchFamily="34" charset="0"/>
                          <a:ea typeface="+mn-ea"/>
                          <a:cs typeface="+mn-cs"/>
                        </a:rPr>
                        <a:t>1</a:t>
                      </a:r>
                      <a:endParaRPr lang="en-GB" sz="1200" kern="1200" baseline="0" dirty="0">
                        <a:solidFill>
                          <a:schemeClr val="tx1"/>
                        </a:solidFill>
                        <a:latin typeface="RN House Sans Regular" panose="020B0504020203020204" pitchFamily="34" charset="0"/>
                        <a:ea typeface="+mn-ea"/>
                        <a:cs typeface="+mn-cs"/>
                      </a:endParaRPr>
                    </a:p>
                  </a:txBody>
                  <a:tcPr marL="91451" marR="91451" marT="45618" marB="45618"/>
                </a:tc>
                <a:tc>
                  <a:txBody>
                    <a:bodyPr/>
                    <a:lstStyle/>
                    <a:p>
                      <a:r>
                        <a:rPr lang="en-GB" sz="1000" kern="1200" baseline="0" dirty="0">
                          <a:solidFill>
                            <a:schemeClr val="tx2"/>
                          </a:solidFill>
                          <a:latin typeface="RN House Sans Regular" panose="020B0504020203020204" pitchFamily="34" charset="0"/>
                          <a:ea typeface="+mn-ea"/>
                          <a:cs typeface="+mn-cs"/>
                        </a:rPr>
                        <a:t>eFroms as Web  Forms creation services</a:t>
                      </a:r>
                    </a:p>
                    <a:p>
                      <a:endParaRPr lang="en-GB" sz="1000" kern="1200" baseline="0" dirty="0">
                        <a:solidFill>
                          <a:schemeClr val="tx2"/>
                        </a:solidFill>
                        <a:latin typeface="RN House Sans Regular" panose="020B0504020203020204" pitchFamily="34" charset="0"/>
                        <a:ea typeface="+mn-ea"/>
                        <a:cs typeface="+mn-cs"/>
                      </a:endParaRPr>
                    </a:p>
                  </a:txBody>
                  <a:tcPr marL="91451" marR="91451" marT="45618" marB="456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dirty="0">
                          <a:solidFill>
                            <a:schemeClr val="tx2"/>
                          </a:solidFill>
                          <a:latin typeface="RN House Sans Regular" panose="020B0504020203020204" pitchFamily="34" charset="0"/>
                          <a:ea typeface="+mn-ea"/>
                          <a:cs typeface="+mn-cs"/>
                        </a:rPr>
                        <a:t>The Internally built eForms platform will provide cost, UI customization and integration benefits over other alternative considered.</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000" kern="1200" baseline="0" dirty="0">
                        <a:solidFill>
                          <a:schemeClr val="tx2"/>
                        </a:solidFill>
                        <a:latin typeface="RN House Sans Regular" panose="020B0504020203020204" pitchFamily="34" charset="0"/>
                        <a:ea typeface="+mn-ea"/>
                        <a:cs typeface="+mn-cs"/>
                      </a:endParaRPr>
                    </a:p>
                    <a:p>
                      <a:pPr marL="0" marR="0" lvl="0" indent="0" algn="l" defTabSz="1034701" rtl="0" eaLnBrk="1" fontAlgn="auto" latinLnBrk="0" hangingPunct="1">
                        <a:lnSpc>
                          <a:spcPct val="100000"/>
                        </a:lnSpc>
                        <a:spcBef>
                          <a:spcPts val="0"/>
                        </a:spcBef>
                        <a:spcAft>
                          <a:spcPts val="0"/>
                        </a:spcAft>
                        <a:buClrTx/>
                        <a:buSzTx/>
                        <a:buFontTx/>
                        <a:buNone/>
                        <a:tabLst/>
                        <a:defRPr/>
                      </a:pPr>
                      <a:r>
                        <a:rPr lang="en-GB" sz="1000" kern="1200" baseline="0" dirty="0">
                          <a:solidFill>
                            <a:schemeClr val="tx2"/>
                          </a:solidFill>
                          <a:latin typeface="RN House Sans Regular" panose="020B0504020203020204" pitchFamily="34" charset="0"/>
                          <a:ea typeface="+mn-ea"/>
                          <a:cs typeface="+mn-cs"/>
                          <a:hlinkClick r:id="rId2"/>
                        </a:rPr>
                        <a:t>https://confluence.dts.fm.rbsgrp.net/display/EFORMS/28+-+Design+Inputs%3A+Design+Decisions+Made</a:t>
                      </a:r>
                      <a:endParaRPr lang="en-GB" sz="1000" kern="1200" baseline="0" dirty="0">
                        <a:solidFill>
                          <a:schemeClr val="tx2"/>
                        </a:solidFill>
                        <a:latin typeface="RN House Sans Regular" panose="020B0504020203020204" pitchFamily="34" charset="0"/>
                        <a:ea typeface="+mn-ea"/>
                        <a:cs typeface="+mn-cs"/>
                      </a:endParaRPr>
                    </a:p>
                  </a:txBody>
                  <a:tcPr marL="91451" marR="91451" marT="45618" marB="45618"/>
                </a:tc>
                <a:tc>
                  <a:txBody>
                    <a:bodyPr/>
                    <a:lstStyle/>
                    <a:p>
                      <a:r>
                        <a:rPr lang="en-GB" sz="1000" kern="1200" baseline="0" dirty="0">
                          <a:solidFill>
                            <a:schemeClr val="tx2"/>
                          </a:solidFill>
                          <a:latin typeface="RN House Sans Regular" panose="020B0504020203020204" pitchFamily="34" charset="0"/>
                          <a:ea typeface="+mn-ea"/>
                          <a:cs typeface="+mn-cs"/>
                        </a:rPr>
                        <a:t>Option a. Fujitsu's Kitachi solution - Not recommended as it was not holistic enough</a:t>
                      </a:r>
                    </a:p>
                    <a:p>
                      <a:endParaRPr lang="en-GB" sz="1000" kern="1200" baseline="0" dirty="0">
                        <a:solidFill>
                          <a:schemeClr val="tx2"/>
                        </a:solidFill>
                        <a:latin typeface="RN House Sans Regular" panose="020B0504020203020204" pitchFamily="34" charset="0"/>
                        <a:ea typeface="+mn-ea"/>
                        <a:cs typeface="+mn-cs"/>
                      </a:endParaRPr>
                    </a:p>
                    <a:p>
                      <a:r>
                        <a:rPr lang="en-GB" sz="1000" kern="1200" baseline="0" dirty="0">
                          <a:solidFill>
                            <a:schemeClr val="tx2"/>
                          </a:solidFill>
                          <a:latin typeface="RN House Sans Regular" panose="020B0504020203020204" pitchFamily="34" charset="0"/>
                          <a:ea typeface="+mn-ea"/>
                          <a:cs typeface="+mn-cs"/>
                        </a:rPr>
                        <a:t>Option b. Adobe forms -Not recommended as it was very costly for the volumes considered for the implementation</a:t>
                      </a:r>
                    </a:p>
                    <a:p>
                      <a:endParaRPr lang="en-GB" sz="1000" kern="1200" baseline="0" dirty="0">
                        <a:solidFill>
                          <a:schemeClr val="tx2"/>
                        </a:solidFill>
                        <a:latin typeface="RN House Sans Regular" panose="020B0504020203020204" pitchFamily="34" charset="0"/>
                        <a:ea typeface="+mn-ea"/>
                        <a:cs typeface="+mn-cs"/>
                      </a:endParaRPr>
                    </a:p>
                    <a:p>
                      <a:r>
                        <a:rPr lang="en-GB" sz="1000" kern="1200" baseline="0" dirty="0">
                          <a:solidFill>
                            <a:schemeClr val="tx2"/>
                          </a:solidFill>
                          <a:latin typeface="RN House Sans Regular" panose="020B0504020203020204" pitchFamily="34" charset="0"/>
                          <a:ea typeface="+mn-ea"/>
                          <a:cs typeface="+mn-cs"/>
                        </a:rPr>
                        <a:t>Option c. Microsoft forms - Not recommended as it was not holistic enough</a:t>
                      </a:r>
                    </a:p>
                  </a:txBody>
                  <a:tcPr marL="91451" marR="91451" marT="45618" marB="45618"/>
                </a:tc>
                <a:extLst>
                  <a:ext uri="{0D108BD9-81ED-4DB2-BD59-A6C34878D82A}">
                    <a16:rowId xmlns:a16="http://schemas.microsoft.com/office/drawing/2014/main" val="257694656"/>
                  </a:ext>
                </a:extLst>
              </a:tr>
              <a:tr h="1187222">
                <a:tc>
                  <a:txBody>
                    <a:bodyPr/>
                    <a:lstStyle/>
                    <a:p>
                      <a:pPr marL="0" marR="0" indent="0" algn="l" defTabSz="914400" rtl="0" eaLnBrk="1" fontAlgn="auto" latinLnBrk="0" hangingPunct="1">
                        <a:lnSpc>
                          <a:spcPct val="100000"/>
                        </a:lnSpc>
                        <a:spcBef>
                          <a:spcPts val="600"/>
                        </a:spcBef>
                        <a:spcAft>
                          <a:spcPts val="0"/>
                        </a:spcAft>
                        <a:buClrTx/>
                        <a:buSzTx/>
                        <a:buFont typeface="+mj-lt"/>
                        <a:buNone/>
                        <a:tabLst/>
                        <a:defRPr/>
                      </a:pPr>
                      <a:r>
                        <a:rPr lang="en-US" sz="1200" kern="1200" baseline="0" dirty="0">
                          <a:solidFill>
                            <a:schemeClr val="tx2"/>
                          </a:solidFill>
                          <a:latin typeface="RN House Sans Regular" panose="020B0504020203020204" pitchFamily="34" charset="0"/>
                          <a:ea typeface="+mn-ea"/>
                          <a:cs typeface="+mn-cs"/>
                        </a:rPr>
                        <a:t>2</a:t>
                      </a:r>
                      <a:endParaRPr lang="en-GB" sz="1200" kern="1200" baseline="0" dirty="0">
                        <a:solidFill>
                          <a:schemeClr val="tx2"/>
                        </a:solidFill>
                        <a:latin typeface="RN House Sans Regular" panose="020B0504020203020204" pitchFamily="34" charset="0"/>
                        <a:ea typeface="+mn-ea"/>
                        <a:cs typeface="+mn-cs"/>
                      </a:endParaRPr>
                    </a:p>
                  </a:txBody>
                  <a:tcPr marL="91451" marR="91451" marT="45618" marB="45618"/>
                </a:tc>
                <a:tc>
                  <a:txBody>
                    <a:bodyPr/>
                    <a:lstStyle/>
                    <a:p>
                      <a:r>
                        <a:rPr lang="en-US" sz="1000" kern="1200" baseline="0" dirty="0">
                          <a:solidFill>
                            <a:schemeClr val="tx2"/>
                          </a:solidFill>
                          <a:latin typeface="RN House Sans Regular" panose="020B0504020203020204" pitchFamily="34" charset="0"/>
                          <a:ea typeface="+mn-ea"/>
                          <a:cs typeface="+mn-cs"/>
                        </a:rPr>
                        <a:t>Dedicated Retail Banking eforms Infrastructure</a:t>
                      </a:r>
                      <a:endParaRPr lang="en-GB" sz="1000" kern="1200" baseline="0" dirty="0">
                        <a:solidFill>
                          <a:schemeClr val="tx2"/>
                        </a:solidFill>
                        <a:latin typeface="RN House Sans Regular" panose="020B0504020203020204" pitchFamily="34" charset="0"/>
                        <a:ea typeface="+mn-ea"/>
                        <a:cs typeface="+mn-cs"/>
                      </a:endParaRPr>
                    </a:p>
                  </a:txBody>
                  <a:tcPr marL="91451" marR="91451" marT="45618" marB="456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1000" kern="1200" baseline="0" dirty="0">
                          <a:solidFill>
                            <a:schemeClr val="tx2"/>
                          </a:solidFill>
                          <a:latin typeface="RN House Sans Regular" panose="020B0504020203020204" pitchFamily="34" charset="0"/>
                          <a:ea typeface="+mn-ea"/>
                          <a:cs typeface="+mn-cs"/>
                        </a:rPr>
                        <a:t>The dedicated retail infrastructure ( i.e. PCF Org and MongoDB Schema)  was recommended for required autonomy, flexibility and capacity requirements in line with other franchises.</a:t>
                      </a:r>
                      <a:endParaRPr lang="en-GB" sz="1000" kern="1200" baseline="0" dirty="0">
                        <a:solidFill>
                          <a:schemeClr val="tx2"/>
                        </a:solidFill>
                        <a:latin typeface="RN House Sans Regular" panose="020B0504020203020204" pitchFamily="34" charset="0"/>
                        <a:ea typeface="+mn-ea"/>
                        <a:cs typeface="+mn-cs"/>
                      </a:endParaRPr>
                    </a:p>
                  </a:txBody>
                  <a:tcPr marL="91451" marR="91451" marT="45618" marB="45618"/>
                </a:tc>
                <a:tc>
                  <a:txBody>
                    <a:bodyPr/>
                    <a:lstStyle/>
                    <a:p>
                      <a:r>
                        <a:rPr lang="en-GB" sz="1000" kern="1200" baseline="0" dirty="0">
                          <a:solidFill>
                            <a:schemeClr val="tx2"/>
                          </a:solidFill>
                          <a:latin typeface="RN House Sans Regular" panose="020B0504020203020204" pitchFamily="34" charset="0"/>
                          <a:ea typeface="+mn-ea"/>
                          <a:cs typeface="+mn-cs"/>
                        </a:rPr>
                        <a:t>Option a - Retail Using SS Infra  - Not recommended due to capacity constraints, dependency, retail specific integration requirements and keeping SS instance open for other franchise use cases.</a:t>
                      </a:r>
                    </a:p>
                    <a:p>
                      <a:r>
                        <a:rPr lang="en-GB" sz="1000" kern="1200" baseline="0" dirty="0">
                          <a:solidFill>
                            <a:schemeClr val="tx2"/>
                          </a:solidFill>
                          <a:latin typeface="RN House Sans Regular" panose="020B0504020203020204" pitchFamily="34" charset="0"/>
                          <a:ea typeface="+mn-ea"/>
                          <a:cs typeface="+mn-cs"/>
                        </a:rPr>
                        <a:t>Option b - Retail and SS sharing PCF Org – Not recommended due to low benefits cost/timeline against the complexity/dependency.</a:t>
                      </a:r>
                    </a:p>
                  </a:txBody>
                  <a:tcPr marL="91451" marR="91451" marT="45618" marB="45618"/>
                </a:tc>
                <a:extLst>
                  <a:ext uri="{0D108BD9-81ED-4DB2-BD59-A6C34878D82A}">
                    <a16:rowId xmlns:a16="http://schemas.microsoft.com/office/drawing/2014/main" val="4097643331"/>
                  </a:ext>
                </a:extLst>
              </a:tr>
              <a:tr h="1432764">
                <a:tc>
                  <a:txBody>
                    <a:bodyPr/>
                    <a:lstStyle/>
                    <a:p>
                      <a:pPr marL="0" marR="0" indent="0" algn="l" defTabSz="914400" rtl="0" eaLnBrk="1" fontAlgn="auto" latinLnBrk="0" hangingPunct="1">
                        <a:lnSpc>
                          <a:spcPct val="100000"/>
                        </a:lnSpc>
                        <a:spcBef>
                          <a:spcPts val="600"/>
                        </a:spcBef>
                        <a:spcAft>
                          <a:spcPts val="0"/>
                        </a:spcAft>
                        <a:buClrTx/>
                        <a:buSzTx/>
                        <a:buFont typeface="+mj-lt"/>
                        <a:buNone/>
                        <a:tabLst/>
                        <a:defRPr/>
                      </a:pPr>
                      <a:r>
                        <a:rPr lang="en-GB" sz="1200" kern="1200" baseline="0" dirty="0">
                          <a:solidFill>
                            <a:schemeClr val="tx2"/>
                          </a:solidFill>
                          <a:latin typeface="RN House Sans Regular" panose="020B0504020203020204" pitchFamily="34" charset="0"/>
                          <a:ea typeface="+mn-ea"/>
                          <a:cs typeface="+mn-cs"/>
                        </a:rPr>
                        <a:t>3</a:t>
                      </a:r>
                    </a:p>
                  </a:txBody>
                  <a:tcPr marL="91451" marR="91451" marT="45618" marB="45618"/>
                </a:tc>
                <a:tc>
                  <a:txBody>
                    <a:bodyPr/>
                    <a:lstStyle/>
                    <a:p>
                      <a:r>
                        <a:rPr lang="en-GB" sz="1000" kern="1200" baseline="0" dirty="0">
                          <a:solidFill>
                            <a:schemeClr val="tx2"/>
                          </a:solidFill>
                          <a:latin typeface="RN House Sans Regular" panose="020B0504020203020204" pitchFamily="34" charset="0"/>
                          <a:ea typeface="+mn-ea"/>
                          <a:cs typeface="+mn-cs"/>
                        </a:rPr>
                        <a:t>Kafka Integration Services</a:t>
                      </a:r>
                    </a:p>
                  </a:txBody>
                  <a:tcPr marL="91451" marR="91451" marT="45618" marB="45618"/>
                </a:tc>
                <a:tc>
                  <a:txBody>
                    <a:bodyPr/>
                    <a:lstStyle/>
                    <a:p>
                      <a:pPr marL="0" marR="0" lvl="0" indent="0" algn="just" defTabSz="1034701" rtl="0" eaLnBrk="1" fontAlgn="auto" latinLnBrk="0" hangingPunct="1">
                        <a:lnSpc>
                          <a:spcPct val="100000"/>
                        </a:lnSpc>
                        <a:spcBef>
                          <a:spcPts val="0"/>
                        </a:spcBef>
                        <a:spcAft>
                          <a:spcPts val="0"/>
                        </a:spcAft>
                        <a:buClrTx/>
                        <a:buSzTx/>
                        <a:buFontTx/>
                        <a:buNone/>
                        <a:tabLst/>
                        <a:defRPr/>
                      </a:pPr>
                      <a:r>
                        <a:rPr lang="en-GB" sz="1000" kern="1200" baseline="0" dirty="0">
                          <a:solidFill>
                            <a:schemeClr val="tx2"/>
                          </a:solidFill>
                          <a:latin typeface="RN House Sans Regular" panose="020B0504020203020204" pitchFamily="34" charset="0"/>
                          <a:ea typeface="+mn-ea"/>
                          <a:cs typeface="+mn-cs"/>
                        </a:rPr>
                        <a:t>The Current customer forms data will be passed to downstream applications via email integration service which is non strategic integration approach as there are many risks associated with data sending via email (Like data loss, data privacy etc.)</a:t>
                      </a:r>
                    </a:p>
                    <a:p>
                      <a:pPr marL="0" marR="0" lvl="0" indent="0" algn="just" defTabSz="1034701" rtl="0" eaLnBrk="1" fontAlgn="auto" latinLnBrk="0" hangingPunct="1">
                        <a:lnSpc>
                          <a:spcPct val="100000"/>
                        </a:lnSpc>
                        <a:spcBef>
                          <a:spcPts val="0"/>
                        </a:spcBef>
                        <a:spcAft>
                          <a:spcPts val="0"/>
                        </a:spcAft>
                        <a:buClrTx/>
                        <a:buSzTx/>
                        <a:buFontTx/>
                        <a:buNone/>
                        <a:tabLst/>
                        <a:defRPr/>
                      </a:pPr>
                      <a:endParaRPr lang="en-GB" sz="1000" kern="1200" baseline="0" dirty="0">
                        <a:solidFill>
                          <a:schemeClr val="tx2"/>
                        </a:solidFill>
                        <a:latin typeface="RN House Sans Regular" panose="020B0504020203020204" pitchFamily="34" charset="0"/>
                        <a:ea typeface="+mn-ea"/>
                        <a:cs typeface="+mn-cs"/>
                      </a:endParaRPr>
                    </a:p>
                  </a:txBody>
                  <a:tcPr marL="91451" marR="91451" marT="45618" marB="45618"/>
                </a:tc>
                <a:tc>
                  <a:txBody>
                    <a:bodyPr/>
                    <a:lstStyle/>
                    <a:p>
                      <a:pPr marL="0" marR="0" lvl="0" indent="0" algn="just" defTabSz="1034701" rtl="0" eaLnBrk="1" fontAlgn="auto" latinLnBrk="0" hangingPunct="1">
                        <a:lnSpc>
                          <a:spcPct val="100000"/>
                        </a:lnSpc>
                        <a:spcBef>
                          <a:spcPts val="0"/>
                        </a:spcBef>
                        <a:spcAft>
                          <a:spcPts val="0"/>
                        </a:spcAft>
                        <a:buClrTx/>
                        <a:buSzTx/>
                        <a:buFontTx/>
                        <a:buNone/>
                        <a:tabLst/>
                        <a:defRPr/>
                      </a:pPr>
                      <a:r>
                        <a:rPr lang="en-GB" sz="1000" dirty="0"/>
                        <a:t>eForms platform already provides Kafka integration capability. Retail will leverage this Kafka integration for integration of </a:t>
                      </a:r>
                      <a:r>
                        <a:rPr lang="en-GB" sz="1000" dirty="0" err="1"/>
                        <a:t>eforms</a:t>
                      </a:r>
                      <a:r>
                        <a:rPr lang="en-GB" sz="1000" dirty="0"/>
                        <a:t> with down streams. Current consumer pattern only recommend lifecycle event without data followed by API call for fetching form data. This pattern  is not suitable doesn’t align to EDA hence Retail will publish form data as part of event payload without any transformation in the raw form data.   </a:t>
                      </a:r>
                    </a:p>
                    <a:p>
                      <a:pPr marL="0" marR="0" lvl="0" indent="0" algn="just" defTabSz="1034701" rtl="0" eaLnBrk="1" fontAlgn="auto" latinLnBrk="0" hangingPunct="1">
                        <a:lnSpc>
                          <a:spcPct val="100000"/>
                        </a:lnSpc>
                        <a:spcBef>
                          <a:spcPts val="0"/>
                        </a:spcBef>
                        <a:spcAft>
                          <a:spcPts val="0"/>
                        </a:spcAft>
                        <a:buClrTx/>
                        <a:buSzTx/>
                        <a:buFontTx/>
                        <a:buNone/>
                        <a:tabLst/>
                        <a:defRPr/>
                      </a:pPr>
                      <a:r>
                        <a:rPr lang="en-GB" sz="1000" dirty="0"/>
                        <a:t>   Kafka integration will be a default consumer pattern of all the new Business events.                                                               </a:t>
                      </a:r>
                      <a:endParaRPr lang="en-GB" sz="1000" kern="1200" baseline="0" dirty="0">
                        <a:solidFill>
                          <a:schemeClr val="tx2"/>
                        </a:solidFill>
                        <a:latin typeface="RN House Sans Regular" panose="020B0504020203020204" pitchFamily="34" charset="0"/>
                        <a:ea typeface="+mn-ea"/>
                        <a:cs typeface="+mn-cs"/>
                      </a:endParaRPr>
                    </a:p>
                  </a:txBody>
                  <a:tcPr marL="91451" marR="91451" marT="45618" marB="45618"/>
                </a:tc>
                <a:extLst>
                  <a:ext uri="{0D108BD9-81ED-4DB2-BD59-A6C34878D82A}">
                    <a16:rowId xmlns:a16="http://schemas.microsoft.com/office/drawing/2014/main" val="454844647"/>
                  </a:ext>
                </a:extLst>
              </a:tr>
            </a:tbl>
          </a:graphicData>
        </a:graphic>
      </p:graphicFrame>
      <p:graphicFrame>
        <p:nvGraphicFramePr>
          <p:cNvPr id="15" name="Object 14">
            <a:extLst>
              <a:ext uri="{FF2B5EF4-FFF2-40B4-BE49-F238E27FC236}">
                <a16:creationId xmlns:a16="http://schemas.microsoft.com/office/drawing/2014/main" id="{74262705-9513-C3E2-E4C4-CF48AA4FFA12}"/>
              </a:ext>
            </a:extLst>
          </p:cNvPr>
          <p:cNvGraphicFramePr>
            <a:graphicFrameLocks noChangeAspect="1"/>
          </p:cNvGraphicFramePr>
          <p:nvPr>
            <p:extLst>
              <p:ext uri="{D42A27DB-BD31-4B8C-83A1-F6EECF244321}">
                <p14:modId xmlns:p14="http://schemas.microsoft.com/office/powerpoint/2010/main" val="3711587468"/>
              </p:ext>
            </p:extLst>
          </p:nvPr>
        </p:nvGraphicFramePr>
        <p:xfrm>
          <a:off x="9443515" y="4729161"/>
          <a:ext cx="914400" cy="771525"/>
        </p:xfrm>
        <a:graphic>
          <a:graphicData uri="http://schemas.openxmlformats.org/presentationml/2006/ole">
            <mc:AlternateContent xmlns:mc="http://schemas.openxmlformats.org/markup-compatibility/2006">
              <mc:Choice xmlns:v="urn:schemas-microsoft-com:vml" Requires="v">
                <p:oleObj name="Worksheet" showAsIcon="1" r:id="rId3" imgW="914400" imgH="771480" progId="Excel.Sheet.12">
                  <p:embed/>
                </p:oleObj>
              </mc:Choice>
              <mc:Fallback>
                <p:oleObj name="Worksheet" showAsIcon="1" r:id="rId3" imgW="914400" imgH="771480" progId="Excel.Sheet.12">
                  <p:embed/>
                  <p:pic>
                    <p:nvPicPr>
                      <p:cNvPr id="15" name="Object 14">
                        <a:extLst>
                          <a:ext uri="{FF2B5EF4-FFF2-40B4-BE49-F238E27FC236}">
                            <a16:creationId xmlns:a16="http://schemas.microsoft.com/office/drawing/2014/main" id="{74262705-9513-C3E2-E4C4-CF48AA4FFA12}"/>
                          </a:ext>
                        </a:extLst>
                      </p:cNvPr>
                      <p:cNvPicPr/>
                      <p:nvPr/>
                    </p:nvPicPr>
                    <p:blipFill>
                      <a:blip r:embed="rId4"/>
                      <a:stretch>
                        <a:fillRect/>
                      </a:stretch>
                    </p:blipFill>
                    <p:spPr>
                      <a:xfrm>
                        <a:off x="9443515" y="4729161"/>
                        <a:ext cx="914400" cy="771525"/>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ACE47014-510D-588E-B8DF-388D8B21A249}"/>
              </a:ext>
            </a:extLst>
          </p:cNvPr>
          <p:cNvGraphicFramePr>
            <a:graphicFrameLocks noChangeAspect="1"/>
          </p:cNvGraphicFramePr>
          <p:nvPr>
            <p:extLst>
              <p:ext uri="{D42A27DB-BD31-4B8C-83A1-F6EECF244321}">
                <p14:modId xmlns:p14="http://schemas.microsoft.com/office/powerpoint/2010/main" val="104575123"/>
              </p:ext>
            </p:extLst>
          </p:nvPr>
        </p:nvGraphicFramePr>
        <p:xfrm>
          <a:off x="9453323" y="6453352"/>
          <a:ext cx="914400" cy="771525"/>
        </p:xfrm>
        <a:graphic>
          <a:graphicData uri="http://schemas.openxmlformats.org/presentationml/2006/ole">
            <mc:AlternateContent xmlns:mc="http://schemas.openxmlformats.org/markup-compatibility/2006">
              <mc:Choice xmlns:v="urn:schemas-microsoft-com:vml" Requires="v">
                <p:oleObj name="Packager Shell Object" showAsIcon="1" r:id="rId5" imgW="914400" imgH="771480" progId="Package">
                  <p:embed/>
                </p:oleObj>
              </mc:Choice>
              <mc:Fallback>
                <p:oleObj name="Packager Shell Object" showAsIcon="1" r:id="rId5" imgW="914400" imgH="771480" progId="Package">
                  <p:embed/>
                  <p:pic>
                    <p:nvPicPr>
                      <p:cNvPr id="2" name="Object 1">
                        <a:extLst>
                          <a:ext uri="{FF2B5EF4-FFF2-40B4-BE49-F238E27FC236}">
                            <a16:creationId xmlns:a16="http://schemas.microsoft.com/office/drawing/2014/main" id="{ACE47014-510D-588E-B8DF-388D8B21A249}"/>
                          </a:ext>
                        </a:extLst>
                      </p:cNvPr>
                      <p:cNvPicPr/>
                      <p:nvPr/>
                    </p:nvPicPr>
                    <p:blipFill>
                      <a:blip r:embed="rId6"/>
                      <a:stretch>
                        <a:fillRect/>
                      </a:stretch>
                    </p:blipFill>
                    <p:spPr>
                      <a:xfrm>
                        <a:off x="9453323" y="6453352"/>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3239370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A286E7-54EF-41FA-88F8-60750B49B4D3}"/>
              </a:ext>
            </a:extLst>
          </p:cNvPr>
          <p:cNvSpPr>
            <a:spLocks noGrp="1"/>
          </p:cNvSpPr>
          <p:nvPr>
            <p:ph type="sldNum" sz="quarter" idx="10"/>
          </p:nvPr>
        </p:nvSpPr>
        <p:spPr/>
        <p:txBody>
          <a:bodyPr/>
          <a:lstStyle/>
          <a:p>
            <a:fld id="{08BDDC8D-36E9-467E-8CF1-750845950A7F}" type="slidenum">
              <a:rPr lang="en-GB" smtClean="0"/>
              <a:pPr/>
              <a:t>57</a:t>
            </a:fld>
            <a:endParaRPr lang="en-GB"/>
          </a:p>
        </p:txBody>
      </p:sp>
      <p:sp>
        <p:nvSpPr>
          <p:cNvPr id="11" name="Content Placeholder 1">
            <a:extLst>
              <a:ext uri="{FF2B5EF4-FFF2-40B4-BE49-F238E27FC236}">
                <a16:creationId xmlns:a16="http://schemas.microsoft.com/office/drawing/2014/main" id="{11021051-0183-0586-F570-EA477E0A1E5C}"/>
              </a:ext>
            </a:extLst>
          </p:cNvPr>
          <p:cNvSpPr>
            <a:spLocks noGrp="1"/>
          </p:cNvSpPr>
          <p:nvPr>
            <p:ph sz="quarter" idx="11"/>
          </p:nvPr>
        </p:nvSpPr>
        <p:spPr>
          <a:xfrm>
            <a:off x="486000" y="1360967"/>
            <a:ext cx="9720000" cy="292469"/>
          </a:xfrm>
        </p:spPr>
        <p:txBody>
          <a:bodyPr/>
          <a:lstStyle/>
          <a:p>
            <a:pPr marL="0" lvl="1" indent="0">
              <a:buNone/>
            </a:pPr>
            <a:r>
              <a:rPr lang="en-GB" altLang="en-US" dirty="0"/>
              <a:t>Describe any key design decisions made for this Solution</a:t>
            </a:r>
            <a:br>
              <a:rPr lang="en-GB" altLang="en-US" dirty="0"/>
            </a:br>
            <a:endParaRPr lang="en-GB" altLang="en-US" dirty="0"/>
          </a:p>
          <a:p>
            <a:pPr lvl="3"/>
            <a:endParaRPr lang="en-GB" altLang="en-US" dirty="0"/>
          </a:p>
          <a:p>
            <a:pPr marL="0" algn="ctr" rtl="0" eaLnBrk="1" fontAlgn="t" latinLnBrk="0" hangingPunct="1">
              <a:spcBef>
                <a:spcPts val="0"/>
              </a:spcBef>
              <a:spcAft>
                <a:spcPts val="0"/>
              </a:spcAft>
            </a:pPr>
            <a:r>
              <a:rPr lang="en-GB" sz="1800" b="1" i="0" u="none" strike="noStrike" kern="1200" dirty="0">
                <a:solidFill>
                  <a:srgbClr val="FFFFFF"/>
                </a:solidFill>
                <a:effectLst/>
                <a:latin typeface="Arial" panose="020B0604020202020204" pitchFamily="34" charset="0"/>
              </a:rPr>
              <a:t>No</a:t>
            </a:r>
            <a:endParaRPr lang="en-GB" sz="1800" b="0" i="0" u="none" strike="noStrike" dirty="0">
              <a:effectLst/>
              <a:latin typeface="Arial" panose="020B0604020202020204" pitchFamily="34" charset="0"/>
            </a:endParaRPr>
          </a:p>
          <a:p>
            <a:endParaRPr lang="en-GB" dirty="0"/>
          </a:p>
        </p:txBody>
      </p:sp>
      <p:sp>
        <p:nvSpPr>
          <p:cNvPr id="12" name="Slide Number Placeholder 2">
            <a:extLst>
              <a:ext uri="{FF2B5EF4-FFF2-40B4-BE49-F238E27FC236}">
                <a16:creationId xmlns:a16="http://schemas.microsoft.com/office/drawing/2014/main" id="{9F94571A-C7D3-871B-7A26-22E2488DB3C2}"/>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57</a:t>
            </a:fld>
            <a:endParaRPr lang="en-GB"/>
          </a:p>
        </p:txBody>
      </p:sp>
      <p:sp>
        <p:nvSpPr>
          <p:cNvPr id="13" name="Title 3">
            <a:extLst>
              <a:ext uri="{FF2B5EF4-FFF2-40B4-BE49-F238E27FC236}">
                <a16:creationId xmlns:a16="http://schemas.microsoft.com/office/drawing/2014/main" id="{B7F3FAAA-244C-2A7C-7A45-14065B5D03E3}"/>
              </a:ext>
            </a:extLst>
          </p:cNvPr>
          <p:cNvSpPr>
            <a:spLocks noGrp="1"/>
          </p:cNvSpPr>
          <p:nvPr>
            <p:ph type="title"/>
          </p:nvPr>
        </p:nvSpPr>
        <p:spPr>
          <a:xfrm>
            <a:off x="486000" y="495300"/>
            <a:ext cx="8568000" cy="536058"/>
          </a:xfrm>
        </p:spPr>
        <p:txBody>
          <a:bodyPr/>
          <a:lstStyle/>
          <a:p>
            <a:r>
              <a:rPr lang="en-GB" altLang="en-US" dirty="0"/>
              <a:t>Design Inputs: Design Decisions Made</a:t>
            </a:r>
            <a:endParaRPr lang="en-GB" dirty="0"/>
          </a:p>
        </p:txBody>
      </p:sp>
      <p:graphicFrame>
        <p:nvGraphicFramePr>
          <p:cNvPr id="14" name="Table 13">
            <a:extLst>
              <a:ext uri="{FF2B5EF4-FFF2-40B4-BE49-F238E27FC236}">
                <a16:creationId xmlns:a16="http://schemas.microsoft.com/office/drawing/2014/main" id="{E4E7628E-A13E-CE1F-444D-477EE906C289}"/>
              </a:ext>
            </a:extLst>
          </p:cNvPr>
          <p:cNvGraphicFramePr>
            <a:graphicFrameLocks noGrp="1"/>
          </p:cNvGraphicFramePr>
          <p:nvPr>
            <p:extLst>
              <p:ext uri="{D42A27DB-BD31-4B8C-83A1-F6EECF244321}">
                <p14:modId xmlns:p14="http://schemas.microsoft.com/office/powerpoint/2010/main" val="4275728785"/>
              </p:ext>
            </p:extLst>
          </p:nvPr>
        </p:nvGraphicFramePr>
        <p:xfrm>
          <a:off x="325677" y="1702696"/>
          <a:ext cx="10032238" cy="5124287"/>
        </p:xfrm>
        <a:graphic>
          <a:graphicData uri="http://schemas.openxmlformats.org/drawingml/2006/table">
            <a:tbl>
              <a:tblPr firstRow="1" bandRow="1">
                <a:tableStyleId>{5C22544A-7EE6-4342-B048-85BDC9FD1C3A}</a:tableStyleId>
              </a:tblPr>
              <a:tblGrid>
                <a:gridCol w="488515">
                  <a:extLst>
                    <a:ext uri="{9D8B030D-6E8A-4147-A177-3AD203B41FA5}">
                      <a16:colId xmlns:a16="http://schemas.microsoft.com/office/drawing/2014/main" val="2466752676"/>
                    </a:ext>
                  </a:extLst>
                </a:gridCol>
                <a:gridCol w="1325292">
                  <a:extLst>
                    <a:ext uri="{9D8B030D-6E8A-4147-A177-3AD203B41FA5}">
                      <a16:colId xmlns:a16="http://schemas.microsoft.com/office/drawing/2014/main" val="3250913336"/>
                    </a:ext>
                  </a:extLst>
                </a:gridCol>
                <a:gridCol w="3515082">
                  <a:extLst>
                    <a:ext uri="{9D8B030D-6E8A-4147-A177-3AD203B41FA5}">
                      <a16:colId xmlns:a16="http://schemas.microsoft.com/office/drawing/2014/main" val="4070008530"/>
                    </a:ext>
                  </a:extLst>
                </a:gridCol>
                <a:gridCol w="4703349">
                  <a:extLst>
                    <a:ext uri="{9D8B030D-6E8A-4147-A177-3AD203B41FA5}">
                      <a16:colId xmlns:a16="http://schemas.microsoft.com/office/drawing/2014/main" val="2502538819"/>
                    </a:ext>
                  </a:extLst>
                </a:gridCol>
              </a:tblGrid>
              <a:tr h="843345">
                <a:tc>
                  <a:txBody>
                    <a:bodyPr/>
                    <a:lstStyle/>
                    <a:p>
                      <a:pPr algn="ctr"/>
                      <a:r>
                        <a:rPr lang="en-GB" sz="1300" dirty="0">
                          <a:solidFill>
                            <a:schemeClr val="bg1"/>
                          </a:solidFill>
                        </a:rPr>
                        <a:t>No</a:t>
                      </a:r>
                    </a:p>
                  </a:txBody>
                  <a:tcPr marL="36004" marR="36004" marT="45618" marB="45618"/>
                </a:tc>
                <a:tc>
                  <a:txBody>
                    <a:bodyPr/>
                    <a:lstStyle/>
                    <a:p>
                      <a:pPr algn="ctr"/>
                      <a:r>
                        <a:rPr lang="en-US" sz="1300" dirty="0">
                          <a:solidFill>
                            <a:schemeClr val="bg1"/>
                          </a:solidFill>
                        </a:rPr>
                        <a:t>Decision</a:t>
                      </a:r>
                      <a:endParaRPr lang="en-GB" sz="1300" dirty="0">
                        <a:solidFill>
                          <a:schemeClr val="bg1"/>
                        </a:solidFill>
                      </a:endParaRPr>
                    </a:p>
                  </a:txBody>
                  <a:tcPr marL="36004" marR="36004" marT="45618" marB="45618"/>
                </a:tc>
                <a:tc>
                  <a:txBody>
                    <a:bodyPr/>
                    <a:lstStyle/>
                    <a:p>
                      <a:pPr algn="ctr"/>
                      <a:r>
                        <a:rPr lang="en-GB" sz="1300" dirty="0">
                          <a:solidFill>
                            <a:schemeClr val="bg1"/>
                          </a:solidFill>
                        </a:rPr>
                        <a:t>Rationale</a:t>
                      </a:r>
                    </a:p>
                  </a:txBody>
                  <a:tcPr marL="36004" marR="36004" marT="45618" marB="45618"/>
                </a:tc>
                <a:tc>
                  <a:txBody>
                    <a:bodyPr/>
                    <a:lstStyle/>
                    <a:p>
                      <a:pPr algn="ctr"/>
                      <a:r>
                        <a:rPr lang="en-GB" sz="1300" dirty="0">
                          <a:solidFill>
                            <a:schemeClr val="bg1"/>
                          </a:solidFill>
                        </a:rPr>
                        <a:t>Alternatives</a:t>
                      </a:r>
                    </a:p>
                  </a:txBody>
                  <a:tcPr marL="36004" marR="36004" marT="45618" marB="45618"/>
                </a:tc>
                <a:extLst>
                  <a:ext uri="{0D108BD9-81ED-4DB2-BD59-A6C34878D82A}">
                    <a16:rowId xmlns:a16="http://schemas.microsoft.com/office/drawing/2014/main" val="3827315069"/>
                  </a:ext>
                </a:extLst>
              </a:tr>
              <a:tr h="854384">
                <a:tc>
                  <a:txBody>
                    <a:bodyPr/>
                    <a:lstStyle/>
                    <a:p>
                      <a:pPr marL="0" marR="0" indent="0" algn="l" defTabSz="914400" rtl="0" eaLnBrk="1" fontAlgn="auto" latinLnBrk="0" hangingPunct="1">
                        <a:lnSpc>
                          <a:spcPct val="100000"/>
                        </a:lnSpc>
                        <a:spcBef>
                          <a:spcPts val="600"/>
                        </a:spcBef>
                        <a:spcAft>
                          <a:spcPts val="0"/>
                        </a:spcAft>
                        <a:buClrTx/>
                        <a:buSzTx/>
                        <a:buFont typeface="+mj-lt"/>
                        <a:buNone/>
                        <a:tabLst/>
                        <a:defRPr/>
                      </a:pPr>
                      <a:r>
                        <a:rPr lang="en-US" sz="1200" kern="1200" baseline="0" dirty="0">
                          <a:solidFill>
                            <a:schemeClr val="tx1"/>
                          </a:solidFill>
                          <a:latin typeface="RN House Sans Regular" panose="020B0504020203020204" pitchFamily="34" charset="0"/>
                          <a:ea typeface="+mn-ea"/>
                          <a:cs typeface="+mn-cs"/>
                        </a:rPr>
                        <a:t>1</a:t>
                      </a:r>
                      <a:endParaRPr lang="en-GB" sz="1200" kern="1200" baseline="0" dirty="0">
                        <a:solidFill>
                          <a:schemeClr val="tx1"/>
                        </a:solidFill>
                        <a:latin typeface="RN House Sans Regular" panose="020B0504020203020204" pitchFamily="34" charset="0"/>
                        <a:ea typeface="+mn-ea"/>
                        <a:cs typeface="+mn-cs"/>
                      </a:endParaRPr>
                    </a:p>
                  </a:txBody>
                  <a:tcPr marL="91451" marR="91451" marT="45618" marB="456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100" b="1" i="0" kern="1200" dirty="0">
                          <a:solidFill>
                            <a:schemeClr val="dk1"/>
                          </a:solidFill>
                          <a:effectLst/>
                          <a:highlight>
                            <a:srgbClr val="FFFF00"/>
                          </a:highlight>
                          <a:latin typeface="+mn-lt"/>
                          <a:ea typeface="+mn-ea"/>
                          <a:cs typeface="+mn-cs"/>
                        </a:rPr>
                        <a:t>Customer Authentication Routes</a:t>
                      </a:r>
                      <a:endParaRPr lang="en-GB" sz="1100" b="0" i="0" kern="1200" dirty="0">
                        <a:solidFill>
                          <a:schemeClr val="dk1"/>
                        </a:solidFill>
                        <a:effectLst/>
                        <a:highlight>
                          <a:srgbClr val="FFFF00"/>
                        </a:highlight>
                        <a:latin typeface="+mn-lt"/>
                        <a:ea typeface="+mn-ea"/>
                        <a:cs typeface="+mn-cs"/>
                      </a:endParaRPr>
                    </a:p>
                    <a:p>
                      <a:endParaRPr lang="en-GB" sz="1000" kern="1200" baseline="0" dirty="0">
                        <a:solidFill>
                          <a:schemeClr val="tx2"/>
                        </a:solidFill>
                        <a:highlight>
                          <a:srgbClr val="FFFF00"/>
                        </a:highlight>
                        <a:latin typeface="RN House Sans Regular" panose="020B0504020203020204" pitchFamily="34" charset="0"/>
                        <a:ea typeface="+mn-ea"/>
                        <a:cs typeface="+mn-cs"/>
                      </a:endParaRPr>
                    </a:p>
                    <a:p>
                      <a:r>
                        <a:rPr lang="en-GB" sz="1000" kern="1200" baseline="0" dirty="0">
                          <a:solidFill>
                            <a:schemeClr val="tx2"/>
                          </a:solidFill>
                          <a:highlight>
                            <a:srgbClr val="FFFF00"/>
                          </a:highlight>
                          <a:latin typeface="RN House Sans Regular" panose="020B0504020203020204" pitchFamily="34" charset="0"/>
                          <a:ea typeface="+mn-ea"/>
                          <a:cs typeface="+mn-cs"/>
                        </a:rPr>
                        <a:t>Undifferentiated network routes:</a:t>
                      </a:r>
                    </a:p>
                    <a:p>
                      <a:r>
                        <a:rPr lang="en-GB" sz="1000" kern="1200" baseline="0" dirty="0">
                          <a:solidFill>
                            <a:schemeClr val="tx2"/>
                          </a:solidFill>
                          <a:highlight>
                            <a:srgbClr val="FFFF00"/>
                          </a:highlight>
                          <a:latin typeface="RN House Sans Regular" panose="020B0504020203020204" pitchFamily="34" charset="0"/>
                          <a:ea typeface="+mn-ea"/>
                          <a:cs typeface="+mn-cs"/>
                        </a:rPr>
                        <a:t>(URLS will not differ for secured and unsecured, it will be same)</a:t>
                      </a:r>
                    </a:p>
                  </a:txBody>
                  <a:tcPr marL="91451" marR="91451" marT="45618" marB="45618"/>
                </a:tc>
                <a:tc>
                  <a:txBody>
                    <a:bodyPr/>
                    <a:lstStyle/>
                    <a:p>
                      <a:pPr marL="0" marR="0" lvl="0" indent="0" algn="just" defTabSz="1034701" rtl="0" eaLnBrk="1" fontAlgn="auto" latinLnBrk="0" hangingPunct="1">
                        <a:lnSpc>
                          <a:spcPct val="100000"/>
                        </a:lnSpc>
                        <a:spcBef>
                          <a:spcPts val="0"/>
                        </a:spcBef>
                        <a:spcAft>
                          <a:spcPts val="0"/>
                        </a:spcAft>
                        <a:buClrTx/>
                        <a:buSzTx/>
                        <a:buFontTx/>
                        <a:buNone/>
                        <a:tabLst/>
                        <a:defRPr/>
                      </a:pPr>
                      <a:r>
                        <a:rPr lang="en-GB" sz="1000" kern="1200" baseline="0" dirty="0">
                          <a:solidFill>
                            <a:schemeClr val="tx2"/>
                          </a:solidFill>
                          <a:highlight>
                            <a:srgbClr val="FFFF00"/>
                          </a:highlight>
                          <a:latin typeface="RN House Sans Regular" panose="020B0504020203020204" pitchFamily="34" charset="0"/>
                          <a:ea typeface="+mn-ea"/>
                          <a:cs typeface="+mn-cs"/>
                        </a:rPr>
                        <a:t>Recommend Option A(undifferentiated routes ):</a:t>
                      </a:r>
                    </a:p>
                    <a:p>
                      <a:pPr marL="0" marR="0" lvl="0" indent="0" algn="just" defTabSz="1034701" rtl="0" eaLnBrk="1" fontAlgn="auto" latinLnBrk="0" hangingPunct="1">
                        <a:lnSpc>
                          <a:spcPct val="100000"/>
                        </a:lnSpc>
                        <a:spcBef>
                          <a:spcPts val="0"/>
                        </a:spcBef>
                        <a:spcAft>
                          <a:spcPts val="0"/>
                        </a:spcAft>
                        <a:buClrTx/>
                        <a:buSzTx/>
                        <a:buFontTx/>
                        <a:buNone/>
                        <a:tabLst/>
                        <a:defRPr/>
                      </a:pPr>
                      <a:r>
                        <a:rPr lang="en-GB" sz="1000" kern="1200" baseline="0" dirty="0">
                          <a:solidFill>
                            <a:schemeClr val="tx2"/>
                          </a:solidFill>
                          <a:highlight>
                            <a:srgbClr val="FFFF00"/>
                          </a:highlight>
                          <a:latin typeface="RN House Sans Regular" panose="020B0504020203020204" pitchFamily="34" charset="0"/>
                          <a:ea typeface="+mn-ea"/>
                          <a:cs typeface="+mn-cs"/>
                        </a:rPr>
                        <a:t>The advantage of maintaining undifferentiated routes is simpler set of network deployment actions per form and form type.  Any given </a:t>
                      </a:r>
                      <a:r>
                        <a:rPr lang="en-GB" sz="1000" kern="1200" baseline="0" dirty="0" err="1">
                          <a:solidFill>
                            <a:schemeClr val="tx2"/>
                          </a:solidFill>
                          <a:highlight>
                            <a:srgbClr val="FFFF00"/>
                          </a:highlight>
                          <a:latin typeface="RN House Sans Regular" panose="020B0504020203020204" pitchFamily="34" charset="0"/>
                          <a:ea typeface="+mn-ea"/>
                          <a:cs typeface="+mn-cs"/>
                        </a:rPr>
                        <a:t>eForm</a:t>
                      </a:r>
                      <a:r>
                        <a:rPr lang="en-GB" sz="1000" kern="1200" baseline="0" dirty="0">
                          <a:solidFill>
                            <a:schemeClr val="tx2"/>
                          </a:solidFill>
                          <a:highlight>
                            <a:srgbClr val="FFFF00"/>
                          </a:highlight>
                          <a:latin typeface="RN House Sans Regular" panose="020B0504020203020204" pitchFamily="34" charset="0"/>
                          <a:ea typeface="+mn-ea"/>
                          <a:cs typeface="+mn-cs"/>
                        </a:rPr>
                        <a:t> is deployed to a single </a:t>
                      </a:r>
                      <a:r>
                        <a:rPr lang="en-GB" sz="1000" kern="1200" baseline="0" dirty="0" err="1">
                          <a:solidFill>
                            <a:schemeClr val="tx2"/>
                          </a:solidFill>
                          <a:highlight>
                            <a:srgbClr val="FFFF00"/>
                          </a:highlight>
                          <a:latin typeface="RN House Sans Regular" panose="020B0504020203020204" pitchFamily="34" charset="0"/>
                          <a:ea typeface="+mn-ea"/>
                          <a:cs typeface="+mn-cs"/>
                        </a:rPr>
                        <a:t>url</a:t>
                      </a:r>
                      <a:r>
                        <a:rPr lang="en-GB" sz="1000" kern="1200" baseline="0" dirty="0">
                          <a:solidFill>
                            <a:schemeClr val="tx2"/>
                          </a:solidFill>
                          <a:highlight>
                            <a:srgbClr val="FFFF00"/>
                          </a:highlight>
                          <a:latin typeface="RN House Sans Regular" panose="020B0504020203020204" pitchFamily="34" charset="0"/>
                          <a:ea typeface="+mn-ea"/>
                          <a:cs typeface="+mn-cs"/>
                        </a:rPr>
                        <a:t> (per brand/franchise/lob), and the conditional logic and configuration for authentication is made by the eForms back end code and configuration data. This implies a potentially smaller application footprint (see note) and simpler deployment and ops support processes.</a:t>
                      </a:r>
                    </a:p>
                  </a:txBody>
                  <a:tcPr marL="91451" marR="91451" marT="45618" marB="45618"/>
                </a:tc>
                <a:tc>
                  <a:txBody>
                    <a:bodyPr/>
                    <a:lstStyle/>
                    <a:p>
                      <a:pPr marL="0" marR="0" lvl="0" indent="0" algn="just" defTabSz="1034701" rtl="0" eaLnBrk="1" fontAlgn="auto" latinLnBrk="0" hangingPunct="1">
                        <a:lnSpc>
                          <a:spcPct val="100000"/>
                        </a:lnSpc>
                        <a:spcBef>
                          <a:spcPts val="0"/>
                        </a:spcBef>
                        <a:spcAft>
                          <a:spcPts val="0"/>
                        </a:spcAft>
                        <a:buClrTx/>
                        <a:buSzTx/>
                        <a:buFontTx/>
                        <a:buNone/>
                        <a:tabLst/>
                        <a:defRPr/>
                      </a:pPr>
                      <a:r>
                        <a:rPr lang="en-GB" sz="1000" kern="1200" baseline="0" dirty="0">
                          <a:solidFill>
                            <a:schemeClr val="tx2"/>
                          </a:solidFill>
                          <a:highlight>
                            <a:srgbClr val="FFFF00"/>
                          </a:highlight>
                          <a:latin typeface="RN House Sans Regular" panose="020B0504020203020204" pitchFamily="34" charset="0"/>
                          <a:ea typeface="+mn-ea"/>
                          <a:cs typeface="+mn-cs"/>
                        </a:rPr>
                        <a:t>Under Customer Authentication routes decision , there were two options .Both Option A and Option B is explained in the attached pdf document.</a:t>
                      </a:r>
                    </a:p>
                    <a:p>
                      <a:pPr marL="0" marR="0" lvl="0" indent="0" algn="just" defTabSz="1034701" rtl="0" eaLnBrk="1" fontAlgn="auto" latinLnBrk="0" hangingPunct="1">
                        <a:lnSpc>
                          <a:spcPct val="100000"/>
                        </a:lnSpc>
                        <a:spcBef>
                          <a:spcPts val="0"/>
                        </a:spcBef>
                        <a:spcAft>
                          <a:spcPts val="0"/>
                        </a:spcAft>
                        <a:buClrTx/>
                        <a:buSzTx/>
                        <a:buFontTx/>
                        <a:buNone/>
                        <a:tabLst/>
                        <a:defRPr/>
                      </a:pPr>
                      <a:r>
                        <a:rPr lang="en-GB" sz="1000" kern="1200" baseline="0" dirty="0">
                          <a:solidFill>
                            <a:schemeClr val="tx2"/>
                          </a:solidFill>
                          <a:highlight>
                            <a:srgbClr val="FFFF00"/>
                          </a:highlight>
                          <a:latin typeface="RN House Sans Regular" panose="020B0504020203020204" pitchFamily="34" charset="0"/>
                          <a:ea typeface="+mn-ea"/>
                          <a:cs typeface="+mn-cs"/>
                        </a:rPr>
                        <a:t>(Please refer only the “Decision Template : Customer Authentication Routes”)</a:t>
                      </a:r>
                    </a:p>
                  </a:txBody>
                  <a:tcPr marL="91451" marR="91451" marT="45618" marB="45618"/>
                </a:tc>
                <a:extLst>
                  <a:ext uri="{0D108BD9-81ED-4DB2-BD59-A6C34878D82A}">
                    <a16:rowId xmlns:a16="http://schemas.microsoft.com/office/drawing/2014/main" val="257694656"/>
                  </a:ext>
                </a:extLst>
              </a:tr>
              <a:tr h="1187222">
                <a:tc>
                  <a:txBody>
                    <a:bodyPr/>
                    <a:lstStyle/>
                    <a:p>
                      <a:pPr marL="0" marR="0" indent="0" algn="l" defTabSz="914400" rtl="0" eaLnBrk="1" fontAlgn="auto" latinLnBrk="0" hangingPunct="1">
                        <a:lnSpc>
                          <a:spcPct val="100000"/>
                        </a:lnSpc>
                        <a:spcBef>
                          <a:spcPts val="600"/>
                        </a:spcBef>
                        <a:spcAft>
                          <a:spcPts val="0"/>
                        </a:spcAft>
                        <a:buClrTx/>
                        <a:buSzTx/>
                        <a:buFont typeface="+mj-lt"/>
                        <a:buNone/>
                        <a:tabLst/>
                        <a:defRPr/>
                      </a:pPr>
                      <a:r>
                        <a:rPr lang="en-GB" sz="1200" kern="1200" baseline="0" dirty="0">
                          <a:solidFill>
                            <a:schemeClr val="tx2"/>
                          </a:solidFill>
                          <a:latin typeface="RN House Sans Regular" panose="020B0504020203020204" pitchFamily="34" charset="0"/>
                          <a:ea typeface="+mn-ea"/>
                          <a:cs typeface="+mn-cs"/>
                        </a:rPr>
                        <a:t>2</a:t>
                      </a:r>
                    </a:p>
                  </a:txBody>
                  <a:tcPr marL="91451" marR="91451" marT="45618" marB="45618"/>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endParaRPr lang="en-GB" sz="1000" kern="1200" baseline="0" dirty="0">
                        <a:solidFill>
                          <a:schemeClr val="tx2"/>
                        </a:solidFill>
                        <a:highlight>
                          <a:srgbClr val="FFFF00"/>
                        </a:highlight>
                        <a:latin typeface="RN House Sans Regular" panose="020B0504020203020204" pitchFamily="34" charset="0"/>
                        <a:ea typeface="+mn-ea"/>
                        <a:cs typeface="+mn-cs"/>
                      </a:endParaRPr>
                    </a:p>
                  </a:txBody>
                  <a:tcPr marL="91451" marR="91451" marT="45618" marB="45618"/>
                </a:tc>
                <a:tc>
                  <a:txBody>
                    <a:bodyPr/>
                    <a:lstStyle/>
                    <a:p>
                      <a:pPr marL="0" marR="0" lvl="0" indent="0" algn="just" defTabSz="1034701" rtl="0" eaLnBrk="1" fontAlgn="auto" latinLnBrk="0" hangingPunct="1">
                        <a:lnSpc>
                          <a:spcPct val="100000"/>
                        </a:lnSpc>
                        <a:spcBef>
                          <a:spcPts val="0"/>
                        </a:spcBef>
                        <a:spcAft>
                          <a:spcPts val="0"/>
                        </a:spcAft>
                        <a:buClrTx/>
                        <a:buSzTx/>
                        <a:buFontTx/>
                        <a:buNone/>
                        <a:tabLst/>
                        <a:defRPr/>
                      </a:pPr>
                      <a:endParaRPr lang="en-GB" sz="1000" kern="1200" baseline="0" dirty="0">
                        <a:solidFill>
                          <a:schemeClr val="tx2"/>
                        </a:solidFill>
                        <a:highlight>
                          <a:srgbClr val="FFFF00"/>
                        </a:highlight>
                        <a:latin typeface="RN House Sans Regular" panose="020B0504020203020204" pitchFamily="34" charset="0"/>
                        <a:ea typeface="+mn-ea"/>
                        <a:cs typeface="+mn-cs"/>
                      </a:endParaRPr>
                    </a:p>
                  </a:txBody>
                  <a:tcPr marL="91451" marR="91451" marT="45618" marB="45618"/>
                </a:tc>
                <a:tc>
                  <a:txBody>
                    <a:bodyPr/>
                    <a:lstStyle/>
                    <a:p>
                      <a:pPr marL="0" marR="0" lvl="0" indent="0" algn="just" defTabSz="1034701" rtl="0" eaLnBrk="1" fontAlgn="auto" latinLnBrk="0" hangingPunct="1">
                        <a:lnSpc>
                          <a:spcPct val="100000"/>
                        </a:lnSpc>
                        <a:spcBef>
                          <a:spcPts val="0"/>
                        </a:spcBef>
                        <a:spcAft>
                          <a:spcPts val="0"/>
                        </a:spcAft>
                        <a:buClrTx/>
                        <a:buSzTx/>
                        <a:buFontTx/>
                        <a:buNone/>
                        <a:tabLst/>
                        <a:defRPr/>
                      </a:pPr>
                      <a:endParaRPr lang="en-GB" sz="1000" kern="1200" baseline="0" dirty="0">
                        <a:solidFill>
                          <a:schemeClr val="tx2"/>
                        </a:solidFill>
                        <a:highlight>
                          <a:srgbClr val="FFFF00"/>
                        </a:highlight>
                        <a:latin typeface="RN House Sans Regular" panose="020B0504020203020204" pitchFamily="34" charset="0"/>
                        <a:ea typeface="+mn-ea"/>
                        <a:cs typeface="+mn-cs"/>
                      </a:endParaRPr>
                    </a:p>
                  </a:txBody>
                  <a:tcPr marL="91451" marR="91451" marT="45618" marB="45618"/>
                </a:tc>
                <a:extLst>
                  <a:ext uri="{0D108BD9-81ED-4DB2-BD59-A6C34878D82A}">
                    <a16:rowId xmlns:a16="http://schemas.microsoft.com/office/drawing/2014/main" val="4097643331"/>
                  </a:ext>
                </a:extLst>
              </a:tr>
              <a:tr h="1432764">
                <a:tc>
                  <a:txBody>
                    <a:bodyPr/>
                    <a:lstStyle/>
                    <a:p>
                      <a:pPr marL="0" marR="0" indent="0" algn="l" defTabSz="914400" rtl="0" eaLnBrk="1" fontAlgn="auto" latinLnBrk="0" hangingPunct="1">
                        <a:lnSpc>
                          <a:spcPct val="100000"/>
                        </a:lnSpc>
                        <a:spcBef>
                          <a:spcPts val="600"/>
                        </a:spcBef>
                        <a:spcAft>
                          <a:spcPts val="0"/>
                        </a:spcAft>
                        <a:buClrTx/>
                        <a:buSzTx/>
                        <a:buFont typeface="+mj-lt"/>
                        <a:buNone/>
                        <a:tabLst/>
                        <a:defRPr/>
                      </a:pPr>
                      <a:r>
                        <a:rPr lang="en-GB" sz="1200" kern="1200" baseline="0" dirty="0">
                          <a:solidFill>
                            <a:schemeClr val="tx2"/>
                          </a:solidFill>
                          <a:latin typeface="RN House Sans Regular" panose="020B0504020203020204" pitchFamily="34" charset="0"/>
                          <a:ea typeface="+mn-ea"/>
                          <a:cs typeface="+mn-cs"/>
                        </a:rPr>
                        <a:t>3</a:t>
                      </a:r>
                    </a:p>
                  </a:txBody>
                  <a:tcPr marL="91451" marR="91451" marT="45618" marB="45618"/>
                </a:tc>
                <a:tc>
                  <a:txBody>
                    <a:bodyPr/>
                    <a:lstStyle/>
                    <a:p>
                      <a:endParaRPr lang="en-GB" sz="1000" kern="1200" baseline="0" dirty="0">
                        <a:solidFill>
                          <a:schemeClr val="tx2"/>
                        </a:solidFill>
                        <a:highlight>
                          <a:srgbClr val="FFFF00"/>
                        </a:highlight>
                        <a:latin typeface="RN House Sans Regular" panose="020B0504020203020204" pitchFamily="34" charset="0"/>
                        <a:ea typeface="+mn-ea"/>
                        <a:cs typeface="+mn-cs"/>
                      </a:endParaRPr>
                    </a:p>
                  </a:txBody>
                  <a:tcPr marL="91451" marR="91451" marT="45618" marB="45618"/>
                </a:tc>
                <a:tc>
                  <a:txBody>
                    <a:bodyPr/>
                    <a:lstStyle/>
                    <a:p>
                      <a:pPr marL="0" marR="0" lvl="0" indent="0" algn="just" defTabSz="1034701" rtl="0" eaLnBrk="1" fontAlgn="auto" latinLnBrk="0" hangingPunct="1">
                        <a:lnSpc>
                          <a:spcPct val="100000"/>
                        </a:lnSpc>
                        <a:spcBef>
                          <a:spcPts val="0"/>
                        </a:spcBef>
                        <a:spcAft>
                          <a:spcPts val="0"/>
                        </a:spcAft>
                        <a:buClrTx/>
                        <a:buSzTx/>
                        <a:buFontTx/>
                        <a:buNone/>
                        <a:tabLst/>
                        <a:defRPr/>
                      </a:pPr>
                      <a:endParaRPr lang="en-GB" sz="1000" kern="1200" baseline="0" dirty="0">
                        <a:solidFill>
                          <a:schemeClr val="tx2"/>
                        </a:solidFill>
                        <a:highlight>
                          <a:srgbClr val="FFFF00"/>
                        </a:highlight>
                        <a:latin typeface="RN House Sans Regular" panose="020B0504020203020204" pitchFamily="34" charset="0"/>
                        <a:ea typeface="+mn-ea"/>
                        <a:cs typeface="+mn-cs"/>
                      </a:endParaRPr>
                    </a:p>
                  </a:txBody>
                  <a:tcPr marL="91451" marR="91451" marT="45618" marB="45618"/>
                </a:tc>
                <a:tc>
                  <a:txBody>
                    <a:bodyPr/>
                    <a:lstStyle/>
                    <a:p>
                      <a:pPr marL="0" marR="0" lvl="0" indent="0" algn="just" defTabSz="1034701" rtl="0" eaLnBrk="1" fontAlgn="auto" latinLnBrk="0" hangingPunct="1">
                        <a:lnSpc>
                          <a:spcPct val="100000"/>
                        </a:lnSpc>
                        <a:spcBef>
                          <a:spcPts val="0"/>
                        </a:spcBef>
                        <a:spcAft>
                          <a:spcPts val="0"/>
                        </a:spcAft>
                        <a:buClrTx/>
                        <a:buSzTx/>
                        <a:buFontTx/>
                        <a:buNone/>
                        <a:tabLst/>
                        <a:defRPr/>
                      </a:pPr>
                      <a:endParaRPr lang="en-GB" sz="1000" kern="1200" baseline="0" dirty="0">
                        <a:solidFill>
                          <a:schemeClr val="tx2"/>
                        </a:solidFill>
                        <a:highlight>
                          <a:srgbClr val="FFFF00"/>
                        </a:highlight>
                        <a:latin typeface="RN House Sans Regular" panose="020B0504020203020204" pitchFamily="34" charset="0"/>
                        <a:ea typeface="+mn-ea"/>
                        <a:cs typeface="+mn-cs"/>
                      </a:endParaRPr>
                    </a:p>
                  </a:txBody>
                  <a:tcPr marL="91451" marR="91451" marT="45618" marB="45618"/>
                </a:tc>
                <a:extLst>
                  <a:ext uri="{0D108BD9-81ED-4DB2-BD59-A6C34878D82A}">
                    <a16:rowId xmlns:a16="http://schemas.microsoft.com/office/drawing/2014/main" val="454844647"/>
                  </a:ext>
                </a:extLst>
              </a:tr>
            </a:tbl>
          </a:graphicData>
        </a:graphic>
      </p:graphicFrame>
      <p:graphicFrame>
        <p:nvGraphicFramePr>
          <p:cNvPr id="4" name="Object 3">
            <a:extLst>
              <a:ext uri="{FF2B5EF4-FFF2-40B4-BE49-F238E27FC236}">
                <a16:creationId xmlns:a16="http://schemas.microsoft.com/office/drawing/2014/main" id="{40B16256-EBA0-86A3-BEB2-54EBC9D79BE2}"/>
              </a:ext>
            </a:extLst>
          </p:cNvPr>
          <p:cNvGraphicFramePr>
            <a:graphicFrameLocks noChangeAspect="1"/>
          </p:cNvGraphicFramePr>
          <p:nvPr>
            <p:extLst>
              <p:ext uri="{D42A27DB-BD31-4B8C-83A1-F6EECF244321}">
                <p14:modId xmlns:p14="http://schemas.microsoft.com/office/powerpoint/2010/main" val="463624440"/>
              </p:ext>
            </p:extLst>
          </p:nvPr>
        </p:nvGraphicFramePr>
        <p:xfrm>
          <a:off x="5753014" y="3493314"/>
          <a:ext cx="914400" cy="771525"/>
        </p:xfrm>
        <a:graphic>
          <a:graphicData uri="http://schemas.openxmlformats.org/presentationml/2006/ole">
            <mc:AlternateContent xmlns:mc="http://schemas.openxmlformats.org/markup-compatibility/2006">
              <mc:Choice xmlns:v="urn:schemas-microsoft-com:vml" Requires="v">
                <p:oleObj name="Acrobat Document" showAsIcon="1" r:id="rId2" imgW="914400" imgH="771480" progId="AcroExch.Document.DC">
                  <p:embed/>
                </p:oleObj>
              </mc:Choice>
              <mc:Fallback>
                <p:oleObj name="Acrobat Document" showAsIcon="1" r:id="rId2" imgW="914400" imgH="771480" progId="AcroExch.Document.DC">
                  <p:embed/>
                  <p:pic>
                    <p:nvPicPr>
                      <p:cNvPr id="0" name=""/>
                      <p:cNvPicPr/>
                      <p:nvPr/>
                    </p:nvPicPr>
                    <p:blipFill>
                      <a:blip r:embed="rId3"/>
                      <a:stretch>
                        <a:fillRect/>
                      </a:stretch>
                    </p:blipFill>
                    <p:spPr>
                      <a:xfrm>
                        <a:off x="5753014" y="3493314"/>
                        <a:ext cx="914400" cy="77152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4966643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C007C6B-3559-4465-8AC1-3F430E68D187}"/>
              </a:ext>
            </a:extLst>
          </p:cNvPr>
          <p:cNvSpPr>
            <a:spLocks noGrp="1"/>
          </p:cNvSpPr>
          <p:nvPr>
            <p:ph type="sldNum" sz="quarter" idx="10"/>
          </p:nvPr>
        </p:nvSpPr>
        <p:spPr/>
        <p:txBody>
          <a:bodyPr/>
          <a:lstStyle/>
          <a:p>
            <a:fld id="{08BDDC8D-36E9-467E-8CF1-750845950A7F}" type="slidenum">
              <a:rPr lang="en-GB" smtClean="0"/>
              <a:pPr/>
              <a:t>58</a:t>
            </a:fld>
            <a:endParaRPr lang="en-GB"/>
          </a:p>
        </p:txBody>
      </p:sp>
      <p:sp>
        <p:nvSpPr>
          <p:cNvPr id="10" name="Content Placeholder 1">
            <a:extLst>
              <a:ext uri="{FF2B5EF4-FFF2-40B4-BE49-F238E27FC236}">
                <a16:creationId xmlns:a16="http://schemas.microsoft.com/office/drawing/2014/main" id="{10924AD0-78D8-E239-7EA0-644E1F01BDD4}"/>
              </a:ext>
            </a:extLst>
          </p:cNvPr>
          <p:cNvSpPr>
            <a:spLocks noGrp="1"/>
          </p:cNvSpPr>
          <p:nvPr>
            <p:ph sz="quarter" idx="11"/>
          </p:nvPr>
        </p:nvSpPr>
        <p:spPr>
          <a:xfrm>
            <a:off x="486000" y="1360967"/>
            <a:ext cx="9720000" cy="5704996"/>
          </a:xfrm>
        </p:spPr>
        <p:txBody>
          <a:bodyPr/>
          <a:lstStyle/>
          <a:p>
            <a:r>
              <a:rPr lang="en-GB" dirty="0"/>
              <a:t>This slide should demonstrate how the solution aligns with the Bank’s strategic SOA direction and explain any deviations from this strategy.</a:t>
            </a:r>
          </a:p>
          <a:p>
            <a:pPr marL="285750" indent="-285750">
              <a:buFont typeface="Arial" panose="020B0604020202020204" pitchFamily="34" charset="0"/>
              <a:buChar char="•"/>
            </a:pPr>
            <a:r>
              <a:rPr lang="en-GB" sz="1400" dirty="0"/>
              <a:t>The </a:t>
            </a:r>
            <a:r>
              <a:rPr lang="en-GB" sz="1400" dirty="0" err="1"/>
              <a:t>eForm</a:t>
            </a:r>
            <a:r>
              <a:rPr lang="en-GB" sz="1400" dirty="0"/>
              <a:t> core platform will be run as an open-source project within EE. Cross franchise cross brand deployments &amp; upgrades will be supported by the core platform teams. </a:t>
            </a:r>
          </a:p>
          <a:p>
            <a:pPr marL="285750" indent="-285750">
              <a:buFont typeface="Arial" panose="020B0604020202020204" pitchFamily="34" charset="0"/>
              <a:buChar char="•"/>
            </a:pPr>
            <a:r>
              <a:rPr lang="en-GB" sz="1400" dirty="0"/>
              <a:t>Franchise environments will be managed and supported within each franchise. Retail Banking instance eFroms(Retail) will be managed and supported with Intelligent Automation platform in SEDT domain.</a:t>
            </a:r>
          </a:p>
          <a:p>
            <a:pPr marL="285750" indent="-285750">
              <a:buFont typeface="Arial" panose="020B0604020202020204" pitchFamily="34" charset="0"/>
              <a:buChar char="•"/>
            </a:pPr>
            <a:r>
              <a:rPr lang="en-GB" sz="1400" dirty="0"/>
              <a:t>The eFroms platform will be contributing to RB Digitech/SEDT OKR for End-to-end Digital Customer Journeys and decommission legacy forms platform.</a:t>
            </a:r>
          </a:p>
          <a:p>
            <a:endParaRPr lang="en-GB" dirty="0"/>
          </a:p>
          <a:p>
            <a:r>
              <a:rPr lang="en-GB" dirty="0"/>
              <a:t>What patterns (architectural, integration patterns) is solution using?</a:t>
            </a:r>
          </a:p>
          <a:p>
            <a:pPr marL="285750" indent="-285750">
              <a:buFont typeface="Arial" panose="020B0604020202020204" pitchFamily="34" charset="0"/>
              <a:buChar char="•"/>
            </a:pPr>
            <a:r>
              <a:rPr lang="en-GB" sz="1400" dirty="0"/>
              <a:t>EForms leverages the WebSDK and contributes standard widgets and component</a:t>
            </a:r>
          </a:p>
          <a:p>
            <a:pPr marL="285750" indent="-285750">
              <a:buFont typeface="Arial" panose="020B0604020202020204" pitchFamily="34" charset="0"/>
              <a:buChar char="•"/>
            </a:pPr>
            <a:endParaRPr lang="en-GB" sz="1400" dirty="0"/>
          </a:p>
          <a:p>
            <a:r>
              <a:rPr lang="en-GB" dirty="0"/>
              <a:t>Does your solution deviate from roadmaps?</a:t>
            </a:r>
          </a:p>
          <a:p>
            <a:pPr marL="285750" indent="-285750">
              <a:buFont typeface="Arial" panose="020B0604020202020204" pitchFamily="34" charset="0"/>
              <a:buChar char="•"/>
            </a:pPr>
            <a:r>
              <a:rPr lang="en-GB" sz="1400" dirty="0"/>
              <a:t>None</a:t>
            </a:r>
          </a:p>
          <a:p>
            <a:endParaRPr lang="en-GB" dirty="0"/>
          </a:p>
          <a:p>
            <a:endParaRPr lang="en-GB" sz="1400" dirty="0"/>
          </a:p>
        </p:txBody>
      </p:sp>
      <p:sp>
        <p:nvSpPr>
          <p:cNvPr id="11" name="Slide Number Placeholder 2">
            <a:extLst>
              <a:ext uri="{FF2B5EF4-FFF2-40B4-BE49-F238E27FC236}">
                <a16:creationId xmlns:a16="http://schemas.microsoft.com/office/drawing/2014/main" id="{D1658126-5FF6-7B18-62FE-1A8BBF81A446}"/>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58</a:t>
            </a:fld>
            <a:endParaRPr lang="en-GB"/>
          </a:p>
        </p:txBody>
      </p:sp>
      <p:sp>
        <p:nvSpPr>
          <p:cNvPr id="12" name="Title 3">
            <a:extLst>
              <a:ext uri="{FF2B5EF4-FFF2-40B4-BE49-F238E27FC236}">
                <a16:creationId xmlns:a16="http://schemas.microsoft.com/office/drawing/2014/main" id="{434DE116-0869-3B0F-E1F8-8E0867031C26}"/>
              </a:ext>
            </a:extLst>
          </p:cNvPr>
          <p:cNvSpPr>
            <a:spLocks noGrp="1"/>
          </p:cNvSpPr>
          <p:nvPr>
            <p:ph type="title"/>
          </p:nvPr>
        </p:nvSpPr>
        <p:spPr>
          <a:xfrm>
            <a:off x="486000" y="495300"/>
            <a:ext cx="8568000" cy="536058"/>
          </a:xfrm>
        </p:spPr>
        <p:txBody>
          <a:bodyPr/>
          <a:lstStyle/>
          <a:p>
            <a:r>
              <a:rPr lang="en-GB" altLang="en-US" dirty="0"/>
              <a:t>Design Inputs: Roadmaps and Strategic Direction</a:t>
            </a:r>
            <a:endParaRPr lang="en-GB" dirty="0"/>
          </a:p>
        </p:txBody>
      </p:sp>
    </p:spTree>
    <p:extLst>
      <p:ext uri="{BB962C8B-B14F-4D97-AF65-F5344CB8AC3E}">
        <p14:creationId xmlns:p14="http://schemas.microsoft.com/office/powerpoint/2010/main" val="30424891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613A7-A331-4079-AB58-852B61273866}"/>
              </a:ext>
            </a:extLst>
          </p:cNvPr>
          <p:cNvSpPr>
            <a:spLocks noGrp="1"/>
          </p:cNvSpPr>
          <p:nvPr>
            <p:ph type="sldNum" sz="quarter" idx="10"/>
          </p:nvPr>
        </p:nvSpPr>
        <p:spPr/>
        <p:txBody>
          <a:bodyPr/>
          <a:lstStyle/>
          <a:p>
            <a:fld id="{08BDDC8D-36E9-467E-8CF1-750845950A7F}" type="slidenum">
              <a:rPr lang="en-GB" smtClean="0"/>
              <a:pPr/>
              <a:t>59</a:t>
            </a:fld>
            <a:endParaRPr lang="en-GB"/>
          </a:p>
        </p:txBody>
      </p:sp>
      <p:sp>
        <p:nvSpPr>
          <p:cNvPr id="10" name="Content Placeholder 1">
            <a:extLst>
              <a:ext uri="{FF2B5EF4-FFF2-40B4-BE49-F238E27FC236}">
                <a16:creationId xmlns:a16="http://schemas.microsoft.com/office/drawing/2014/main" id="{4D3CD13E-4D0B-416B-6B88-1A957424A521}"/>
              </a:ext>
            </a:extLst>
          </p:cNvPr>
          <p:cNvSpPr>
            <a:spLocks noGrp="1"/>
          </p:cNvSpPr>
          <p:nvPr>
            <p:ph sz="quarter" idx="11"/>
          </p:nvPr>
        </p:nvSpPr>
        <p:spPr>
          <a:xfrm>
            <a:off x="486000" y="1493931"/>
            <a:ext cx="9720000" cy="5572031"/>
          </a:xfrm>
        </p:spPr>
        <p:txBody>
          <a:bodyPr/>
          <a:lstStyle/>
          <a:p>
            <a:r>
              <a:rPr lang="en-GB" dirty="0"/>
              <a:t>What are the Technology Constraints that have impacted the Design? </a:t>
            </a:r>
          </a:p>
          <a:p>
            <a:endParaRPr lang="en-GB" dirty="0"/>
          </a:p>
          <a:p>
            <a:pPr lvl="1"/>
            <a:r>
              <a:rPr lang="en-GB" dirty="0"/>
              <a:t>The eForms does not have feature or component to delete form data from MongoDB. This feature will be developed by EE eFoms platform in future release. The deletion of data from MongoDB will be done through MongoDB support team under a change process till feature is in place.</a:t>
            </a:r>
          </a:p>
          <a:p>
            <a:pPr lvl="1"/>
            <a:r>
              <a:rPr lang="en-GB" dirty="0"/>
              <a:t>Out of Box Integration services by eFroms, currently uses mongo change stream event listeners to react to </a:t>
            </a:r>
            <a:r>
              <a:rPr lang="en-GB" dirty="0" err="1"/>
              <a:t>eForm</a:t>
            </a:r>
            <a:r>
              <a:rPr lang="en-GB" dirty="0"/>
              <a:t> state transitions, Kafka events are being considered for such use cases in future.</a:t>
            </a:r>
          </a:p>
          <a:p>
            <a:pPr marL="0" lvl="1" indent="0">
              <a:buNone/>
            </a:pPr>
            <a:endParaRPr lang="en-GB" sz="1600" dirty="0"/>
          </a:p>
          <a:p>
            <a:r>
              <a:rPr lang="en-GB" dirty="0"/>
              <a:t>What are the other non-Technology Constraints that have impacted the Design?</a:t>
            </a:r>
          </a:p>
          <a:p>
            <a:pPr marL="285750" indent="-285750">
              <a:buFont typeface="Arial" panose="020B0604020202020204" pitchFamily="34" charset="0"/>
              <a:buChar char="•"/>
            </a:pPr>
            <a:r>
              <a:rPr lang="en-GB" sz="1400" dirty="0"/>
              <a:t>There is dependency on central/EE eFroms platform to deliver functional or technical features required for retail requirements.  </a:t>
            </a:r>
          </a:p>
          <a:p>
            <a:pPr marL="285750" indent="-285750">
              <a:buFont typeface="Arial" panose="020B0604020202020204" pitchFamily="34" charset="0"/>
              <a:buChar char="•"/>
            </a:pPr>
            <a:endParaRPr lang="en-GB" dirty="0"/>
          </a:p>
          <a:p>
            <a:r>
              <a:rPr lang="en-GB" dirty="0"/>
              <a:t>What Assumptions have underpinned your design?</a:t>
            </a:r>
          </a:p>
          <a:p>
            <a:pPr marL="285750" indent="-285750">
              <a:buFont typeface="Arial" panose="020B0604020202020204" pitchFamily="34" charset="0"/>
              <a:buChar char="•"/>
            </a:pPr>
            <a:r>
              <a:rPr lang="en-GB" sz="1400" dirty="0"/>
              <a:t>During migration of exiting forms to eForms, automated end-to-end journey will be considered over like-to-like migration. </a:t>
            </a:r>
          </a:p>
          <a:p>
            <a:pPr marL="285750" indent="-285750">
              <a:buFont typeface="Arial" panose="020B0604020202020204" pitchFamily="34" charset="0"/>
              <a:buChar char="•"/>
            </a:pPr>
            <a:r>
              <a:rPr lang="en-GB" sz="1400" dirty="0"/>
              <a:t>Tech Support is currently constrained to UK office hours for Intelligent Automation and </a:t>
            </a:r>
            <a:r>
              <a:rPr lang="en-GB" sz="1400" dirty="0" err="1"/>
              <a:t>Tyk</a:t>
            </a:r>
            <a:r>
              <a:rPr lang="en-GB" sz="1400" dirty="0"/>
              <a:t> team. This will be enhanced to 24x7 in future.  </a:t>
            </a:r>
          </a:p>
          <a:p>
            <a:pPr marL="285750" indent="-285750">
              <a:buFont typeface="Arial" panose="020B0604020202020204" pitchFamily="34" charset="0"/>
              <a:buChar char="•"/>
            </a:pPr>
            <a:endParaRPr lang="en-GB" dirty="0">
              <a:solidFill>
                <a:schemeClr val="tx1"/>
              </a:solidFill>
            </a:endParaRPr>
          </a:p>
          <a:p>
            <a:endParaRPr lang="en-GB" dirty="0"/>
          </a:p>
          <a:p>
            <a:endParaRPr lang="en-GB" dirty="0"/>
          </a:p>
        </p:txBody>
      </p:sp>
      <p:sp>
        <p:nvSpPr>
          <p:cNvPr id="11" name="Slide Number Placeholder 2">
            <a:extLst>
              <a:ext uri="{FF2B5EF4-FFF2-40B4-BE49-F238E27FC236}">
                <a16:creationId xmlns:a16="http://schemas.microsoft.com/office/drawing/2014/main" id="{24E2CA95-EE86-1EA8-082B-1579409B99CD}"/>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59</a:t>
            </a:fld>
            <a:endParaRPr lang="en-GB"/>
          </a:p>
        </p:txBody>
      </p:sp>
      <p:sp>
        <p:nvSpPr>
          <p:cNvPr id="12" name="Title 3">
            <a:extLst>
              <a:ext uri="{FF2B5EF4-FFF2-40B4-BE49-F238E27FC236}">
                <a16:creationId xmlns:a16="http://schemas.microsoft.com/office/drawing/2014/main" id="{BAC62DCC-8646-3850-A252-900D07492158}"/>
              </a:ext>
            </a:extLst>
          </p:cNvPr>
          <p:cNvSpPr>
            <a:spLocks noGrp="1"/>
          </p:cNvSpPr>
          <p:nvPr>
            <p:ph type="title"/>
          </p:nvPr>
        </p:nvSpPr>
        <p:spPr>
          <a:xfrm>
            <a:off x="486000" y="495300"/>
            <a:ext cx="8568000" cy="536058"/>
          </a:xfrm>
        </p:spPr>
        <p:txBody>
          <a:bodyPr/>
          <a:lstStyle/>
          <a:p>
            <a:r>
              <a:rPr lang="en-GB" altLang="en-US" dirty="0"/>
              <a:t>Design Inputs: Assumptions &amp; Constraints</a:t>
            </a:r>
            <a:endParaRPr lang="en-GB" dirty="0"/>
          </a:p>
        </p:txBody>
      </p:sp>
      <p:sp>
        <p:nvSpPr>
          <p:cNvPr id="13" name="Content Placeholder 1">
            <a:extLst>
              <a:ext uri="{FF2B5EF4-FFF2-40B4-BE49-F238E27FC236}">
                <a16:creationId xmlns:a16="http://schemas.microsoft.com/office/drawing/2014/main" id="{A5B97079-B30A-42BB-55A1-1F6F20493875}"/>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dirty="0"/>
              <a:t>Please ensure that any assumptions are recorded in Planview where appropriate</a:t>
            </a:r>
          </a:p>
        </p:txBody>
      </p:sp>
    </p:spTree>
    <p:extLst>
      <p:ext uri="{BB962C8B-B14F-4D97-AF65-F5344CB8AC3E}">
        <p14:creationId xmlns:p14="http://schemas.microsoft.com/office/powerpoint/2010/main" val="698341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80A8D-C148-4B02-9843-C4C25F18C5EC}"/>
              </a:ext>
            </a:extLst>
          </p:cNvPr>
          <p:cNvSpPr>
            <a:spLocks noGrp="1"/>
          </p:cNvSpPr>
          <p:nvPr>
            <p:ph type="sldNum" sz="quarter" idx="10"/>
          </p:nvPr>
        </p:nvSpPr>
        <p:spPr/>
        <p:txBody>
          <a:bodyPr/>
          <a:lstStyle/>
          <a:p>
            <a:fld id="{08BDDC8D-36E9-467E-8CF1-750845950A7F}" type="slidenum">
              <a:rPr lang="en-GB" smtClean="0"/>
              <a:pPr/>
              <a:t>6</a:t>
            </a:fld>
            <a:endParaRPr lang="en-GB"/>
          </a:p>
        </p:txBody>
      </p:sp>
      <p:sp>
        <p:nvSpPr>
          <p:cNvPr id="4" name="Title 3">
            <a:extLst>
              <a:ext uri="{FF2B5EF4-FFF2-40B4-BE49-F238E27FC236}">
                <a16:creationId xmlns:a16="http://schemas.microsoft.com/office/drawing/2014/main" id="{DA5566CF-8A87-44CD-BC7C-1DA9FC88FE55}"/>
              </a:ext>
            </a:extLst>
          </p:cNvPr>
          <p:cNvSpPr>
            <a:spLocks noGrp="1"/>
          </p:cNvSpPr>
          <p:nvPr>
            <p:ph type="title"/>
          </p:nvPr>
        </p:nvSpPr>
        <p:spPr/>
        <p:txBody>
          <a:bodyPr/>
          <a:lstStyle/>
          <a:p>
            <a:r>
              <a:rPr lang="en-GB" altLang="en-US" dirty="0"/>
              <a:t>Glossary</a:t>
            </a:r>
            <a:endParaRPr lang="en-GB" dirty="0"/>
          </a:p>
        </p:txBody>
      </p:sp>
      <p:graphicFrame>
        <p:nvGraphicFramePr>
          <p:cNvPr id="5" name="Table 4">
            <a:extLst>
              <a:ext uri="{FF2B5EF4-FFF2-40B4-BE49-F238E27FC236}">
                <a16:creationId xmlns:a16="http://schemas.microsoft.com/office/drawing/2014/main" id="{E32BB21D-ABF1-311C-3335-91A179777296}"/>
              </a:ext>
            </a:extLst>
          </p:cNvPr>
          <p:cNvGraphicFramePr>
            <a:graphicFrameLocks noGrp="1"/>
          </p:cNvGraphicFramePr>
          <p:nvPr>
            <p:extLst>
              <p:ext uri="{D42A27DB-BD31-4B8C-83A1-F6EECF244321}">
                <p14:modId xmlns:p14="http://schemas.microsoft.com/office/powerpoint/2010/main" val="1067869571"/>
              </p:ext>
            </p:extLst>
          </p:nvPr>
        </p:nvGraphicFramePr>
        <p:xfrm>
          <a:off x="485774" y="1471960"/>
          <a:ext cx="9331324" cy="5919005"/>
        </p:xfrm>
        <a:graphic>
          <a:graphicData uri="http://schemas.openxmlformats.org/drawingml/2006/table">
            <a:tbl>
              <a:tblPr firstRow="1" bandRow="1">
                <a:tableStyleId>{5C22544A-7EE6-4342-B048-85BDC9FD1C3A}</a:tableStyleId>
              </a:tblPr>
              <a:tblGrid>
                <a:gridCol w="905496">
                  <a:extLst>
                    <a:ext uri="{9D8B030D-6E8A-4147-A177-3AD203B41FA5}">
                      <a16:colId xmlns:a16="http://schemas.microsoft.com/office/drawing/2014/main" val="3697400820"/>
                    </a:ext>
                  </a:extLst>
                </a:gridCol>
                <a:gridCol w="3495130">
                  <a:extLst>
                    <a:ext uri="{9D8B030D-6E8A-4147-A177-3AD203B41FA5}">
                      <a16:colId xmlns:a16="http://schemas.microsoft.com/office/drawing/2014/main" val="1095582957"/>
                    </a:ext>
                  </a:extLst>
                </a:gridCol>
                <a:gridCol w="249028">
                  <a:extLst>
                    <a:ext uri="{9D8B030D-6E8A-4147-A177-3AD203B41FA5}">
                      <a16:colId xmlns:a16="http://schemas.microsoft.com/office/drawing/2014/main" val="2630611097"/>
                    </a:ext>
                  </a:extLst>
                </a:gridCol>
                <a:gridCol w="1206652">
                  <a:extLst>
                    <a:ext uri="{9D8B030D-6E8A-4147-A177-3AD203B41FA5}">
                      <a16:colId xmlns:a16="http://schemas.microsoft.com/office/drawing/2014/main" val="2169744261"/>
                    </a:ext>
                  </a:extLst>
                </a:gridCol>
                <a:gridCol w="3475018">
                  <a:extLst>
                    <a:ext uri="{9D8B030D-6E8A-4147-A177-3AD203B41FA5}">
                      <a16:colId xmlns:a16="http://schemas.microsoft.com/office/drawing/2014/main" val="2520489903"/>
                    </a:ext>
                  </a:extLst>
                </a:gridCol>
              </a:tblGrid>
              <a:tr h="401565">
                <a:tc>
                  <a:txBody>
                    <a:bodyPr/>
                    <a:lstStyle/>
                    <a:p>
                      <a:r>
                        <a:rPr lang="en-GB" sz="1600" dirty="0"/>
                        <a:t>Term</a:t>
                      </a:r>
                    </a:p>
                  </a:txBody>
                  <a:tcPr marT="45724" marB="45724"/>
                </a:tc>
                <a:tc>
                  <a:txBody>
                    <a:bodyPr/>
                    <a:lstStyle/>
                    <a:p>
                      <a:r>
                        <a:rPr lang="en-GB" sz="1600" dirty="0"/>
                        <a:t>Definition</a:t>
                      </a:r>
                    </a:p>
                  </a:txBody>
                  <a:tcPr marT="45724" marB="45724"/>
                </a:tc>
                <a:tc>
                  <a:txBody>
                    <a:bodyPr/>
                    <a:lstStyle/>
                    <a:p>
                      <a:endParaRPr lang="en-GB" sz="1600" dirty="0"/>
                    </a:p>
                  </a:txBody>
                  <a:tcPr marT="45724" marB="45724">
                    <a:solidFill>
                      <a:schemeClr val="bg1"/>
                    </a:solidFill>
                  </a:tcPr>
                </a:tc>
                <a:tc>
                  <a:txBody>
                    <a:bodyPr/>
                    <a:lstStyle/>
                    <a:p>
                      <a:r>
                        <a:rPr lang="en-GB" sz="1600" dirty="0"/>
                        <a:t>Term</a:t>
                      </a:r>
                    </a:p>
                  </a:txBody>
                  <a:tcPr marT="45724" marB="45724"/>
                </a:tc>
                <a:tc>
                  <a:txBody>
                    <a:bodyPr/>
                    <a:lstStyle/>
                    <a:p>
                      <a:r>
                        <a:rPr lang="en-GB" sz="1600" dirty="0"/>
                        <a:t>Definition</a:t>
                      </a:r>
                    </a:p>
                  </a:txBody>
                  <a:tcPr marT="45724" marB="45724"/>
                </a:tc>
                <a:extLst>
                  <a:ext uri="{0D108BD9-81ED-4DB2-BD59-A6C34878D82A}">
                    <a16:rowId xmlns:a16="http://schemas.microsoft.com/office/drawing/2014/main" val="1281527698"/>
                  </a:ext>
                </a:extLst>
              </a:tr>
              <a:tr h="496788">
                <a:tc>
                  <a:txBody>
                    <a:bodyPr/>
                    <a:lstStyle/>
                    <a:p>
                      <a:r>
                        <a:rPr lang="en-GB" sz="1200" kern="1200" dirty="0">
                          <a:solidFill>
                            <a:schemeClr val="dk1"/>
                          </a:solidFill>
                          <a:latin typeface="+mn-lt"/>
                          <a:ea typeface="+mn-ea"/>
                          <a:cs typeface="+mn-cs"/>
                        </a:rPr>
                        <a:t>HTTPS</a:t>
                      </a:r>
                    </a:p>
                  </a:txBody>
                  <a:tcPr marL="114952" marR="114952" marT="57481" marB="57481"/>
                </a:tc>
                <a:tc>
                  <a:txBody>
                    <a:bodyPr/>
                    <a:lstStyle/>
                    <a:p>
                      <a:r>
                        <a:rPr lang="en-GB" sz="1200" kern="1200" dirty="0">
                          <a:solidFill>
                            <a:schemeClr val="dk1"/>
                          </a:solidFill>
                          <a:latin typeface="+mn-lt"/>
                          <a:ea typeface="+mn-ea"/>
                          <a:cs typeface="+mn-cs"/>
                        </a:rPr>
                        <a:t>Hypertext Transfer Protocol Secure</a:t>
                      </a:r>
                    </a:p>
                  </a:txBody>
                  <a:tcPr marL="114952" marR="114952" marT="57481" marB="57481" anchor="ctr"/>
                </a:tc>
                <a:tc>
                  <a:txBody>
                    <a:bodyPr/>
                    <a:lstStyle/>
                    <a:p>
                      <a:endParaRPr lang="en-GB" sz="700" dirty="0"/>
                    </a:p>
                  </a:txBody>
                  <a:tcPr marT="45724" marB="45724">
                    <a:solidFill>
                      <a:schemeClr val="bg1"/>
                    </a:solidFill>
                  </a:tcPr>
                </a:tc>
                <a:tc>
                  <a:txBody>
                    <a:bodyPr/>
                    <a:lstStyle/>
                    <a:p>
                      <a:r>
                        <a:rPr lang="en-US" sz="1200" dirty="0"/>
                        <a:t>OLAF</a:t>
                      </a:r>
                      <a:endParaRPr lang="en-GB" sz="1200" dirty="0"/>
                    </a:p>
                  </a:txBody>
                  <a:tcPr marT="45724" marB="45724"/>
                </a:tc>
                <a:tc>
                  <a:txBody>
                    <a:bodyPr/>
                    <a:lstStyle/>
                    <a:p>
                      <a:r>
                        <a:rPr lang="en-GB" sz="1200" dirty="0"/>
                        <a:t> On Line Application Forms, internet-based web forms for users</a:t>
                      </a:r>
                    </a:p>
                  </a:txBody>
                  <a:tcPr marT="45724" marB="45724" anchor="ctr"/>
                </a:tc>
                <a:extLst>
                  <a:ext uri="{0D108BD9-81ED-4DB2-BD59-A6C34878D82A}">
                    <a16:rowId xmlns:a16="http://schemas.microsoft.com/office/drawing/2014/main" val="3122105779"/>
                  </a:ext>
                </a:extLst>
              </a:tr>
              <a:tr h="496788">
                <a:tc>
                  <a:txBody>
                    <a:bodyPr/>
                    <a:lstStyle/>
                    <a:p>
                      <a:r>
                        <a:rPr lang="en-GB" sz="1200" kern="1200" dirty="0">
                          <a:solidFill>
                            <a:schemeClr val="dk1"/>
                          </a:solidFill>
                          <a:latin typeface="+mn-lt"/>
                          <a:ea typeface="+mn-ea"/>
                          <a:cs typeface="+mn-cs"/>
                        </a:rPr>
                        <a:t>JSON</a:t>
                      </a:r>
                    </a:p>
                  </a:txBody>
                  <a:tcPr marL="114952" marR="114952" marT="57481" marB="57481"/>
                </a:tc>
                <a:tc>
                  <a:txBody>
                    <a:bodyPr/>
                    <a:lstStyle/>
                    <a:p>
                      <a:r>
                        <a:rPr lang="en-GB" sz="1200" kern="1200" dirty="0">
                          <a:solidFill>
                            <a:schemeClr val="dk1"/>
                          </a:solidFill>
                          <a:latin typeface="+mn-lt"/>
                          <a:ea typeface="+mn-ea"/>
                          <a:cs typeface="+mn-cs"/>
                        </a:rPr>
                        <a:t>JavaScript Object Notation</a:t>
                      </a:r>
                    </a:p>
                  </a:txBody>
                  <a:tcPr marL="114952" marR="114952" marT="57481" marB="57481" anchor="ctr"/>
                </a:tc>
                <a:tc>
                  <a:txBody>
                    <a:bodyPr/>
                    <a:lstStyle/>
                    <a:p>
                      <a:endParaRPr lang="en-GB" sz="700" dirty="0"/>
                    </a:p>
                  </a:txBody>
                  <a:tcPr marT="45724" marB="45724">
                    <a:solidFill>
                      <a:schemeClr val="bg1"/>
                    </a:solidFill>
                  </a:tcPr>
                </a:tc>
                <a:tc>
                  <a:txBody>
                    <a:bodyPr/>
                    <a:lstStyle/>
                    <a:p>
                      <a:r>
                        <a:rPr lang="en-US" sz="1200" dirty="0"/>
                        <a:t>WAIF</a:t>
                      </a:r>
                      <a:endParaRPr lang="en-GB" sz="1200" dirty="0"/>
                    </a:p>
                  </a:txBody>
                  <a:tcPr marT="45724" marB="45724"/>
                </a:tc>
                <a:tc>
                  <a:txBody>
                    <a:bodyPr/>
                    <a:lstStyle/>
                    <a:p>
                      <a:r>
                        <a:rPr lang="en-GB" sz="1200" dirty="0"/>
                        <a:t>Web Application Internal Forms, intranet-based web forms. It is clone of OLAF.</a:t>
                      </a:r>
                    </a:p>
                  </a:txBody>
                  <a:tcPr marT="45724" marB="45724" anchor="ctr"/>
                </a:tc>
                <a:extLst>
                  <a:ext uri="{0D108BD9-81ED-4DB2-BD59-A6C34878D82A}">
                    <a16:rowId xmlns:a16="http://schemas.microsoft.com/office/drawing/2014/main" val="262441328"/>
                  </a:ext>
                </a:extLst>
              </a:tr>
              <a:tr h="401565">
                <a:tc>
                  <a:txBody>
                    <a:bodyPr/>
                    <a:lstStyle/>
                    <a:p>
                      <a:r>
                        <a:rPr lang="en-GB" sz="1200" kern="1200" dirty="0">
                          <a:solidFill>
                            <a:schemeClr val="dk1"/>
                          </a:solidFill>
                          <a:latin typeface="+mn-lt"/>
                          <a:ea typeface="+mn-ea"/>
                          <a:cs typeface="+mn-cs"/>
                        </a:rPr>
                        <a:t>TLS</a:t>
                      </a:r>
                    </a:p>
                  </a:txBody>
                  <a:tcPr marL="114952" marR="114952" marT="57481" marB="57481"/>
                </a:tc>
                <a:tc>
                  <a:txBody>
                    <a:bodyPr/>
                    <a:lstStyle/>
                    <a:p>
                      <a:r>
                        <a:rPr lang="en-GB" sz="1200" kern="1200" dirty="0">
                          <a:solidFill>
                            <a:schemeClr val="dk1"/>
                          </a:solidFill>
                          <a:latin typeface="+mn-lt"/>
                          <a:ea typeface="+mn-ea"/>
                          <a:cs typeface="+mn-cs"/>
                        </a:rPr>
                        <a:t>Transport Layer Security</a:t>
                      </a:r>
                    </a:p>
                  </a:txBody>
                  <a:tcPr marL="114952" marR="114952" marT="57481" marB="57481" anchor="ctr"/>
                </a:tc>
                <a:tc>
                  <a:txBody>
                    <a:bodyPr/>
                    <a:lstStyle/>
                    <a:p>
                      <a:endParaRPr lang="en-GB" sz="700" dirty="0"/>
                    </a:p>
                  </a:txBody>
                  <a:tcPr marT="45724" marB="45724">
                    <a:solidFill>
                      <a:schemeClr val="bg1"/>
                    </a:solidFill>
                  </a:tcPr>
                </a:tc>
                <a:tc>
                  <a:txBody>
                    <a:bodyPr/>
                    <a:lstStyle/>
                    <a:p>
                      <a:r>
                        <a:rPr lang="en-IN" sz="1200" dirty="0"/>
                        <a:t>PBBA </a:t>
                      </a:r>
                      <a:endParaRPr lang="en-GB" sz="1200" dirty="0"/>
                    </a:p>
                  </a:txBody>
                  <a:tcPr marT="45724" marB="45724"/>
                </a:tc>
                <a:tc>
                  <a:txBody>
                    <a:bodyPr/>
                    <a:lstStyle/>
                    <a:p>
                      <a:r>
                        <a:rPr lang="en-IN" sz="1050" dirty="0"/>
                        <a:t>Pay by Bank App</a:t>
                      </a:r>
                      <a:endParaRPr lang="en-GB" sz="1050" dirty="0"/>
                    </a:p>
                  </a:txBody>
                  <a:tcPr marT="45724" marB="45724" anchor="ctr"/>
                </a:tc>
                <a:extLst>
                  <a:ext uri="{0D108BD9-81ED-4DB2-BD59-A6C34878D82A}">
                    <a16:rowId xmlns:a16="http://schemas.microsoft.com/office/drawing/2014/main" val="2372515218"/>
                  </a:ext>
                </a:extLst>
              </a:tr>
              <a:tr h="401565">
                <a:tc>
                  <a:txBody>
                    <a:bodyPr/>
                    <a:lstStyle/>
                    <a:p>
                      <a:r>
                        <a:rPr lang="en-GB" sz="1200" kern="1200" dirty="0">
                          <a:solidFill>
                            <a:schemeClr val="dk1"/>
                          </a:solidFill>
                          <a:latin typeface="+mn-lt"/>
                          <a:ea typeface="+mn-ea"/>
                          <a:cs typeface="+mn-cs"/>
                        </a:rPr>
                        <a:t>MVP </a:t>
                      </a:r>
                    </a:p>
                  </a:txBody>
                  <a:tcPr marT="45724" marB="45724"/>
                </a:tc>
                <a:tc>
                  <a:txBody>
                    <a:bodyPr/>
                    <a:lstStyle/>
                    <a:p>
                      <a:r>
                        <a:rPr lang="en-GB" sz="1200" kern="1200" dirty="0">
                          <a:solidFill>
                            <a:schemeClr val="dk1"/>
                          </a:solidFill>
                          <a:latin typeface="+mn-lt"/>
                          <a:ea typeface="+mn-ea"/>
                          <a:cs typeface="+mn-cs"/>
                        </a:rPr>
                        <a:t>Minimum Viable Product</a:t>
                      </a:r>
                    </a:p>
                  </a:txBody>
                  <a:tcPr marT="45724" marB="45724" anchor="ctr"/>
                </a:tc>
                <a:tc>
                  <a:txBody>
                    <a:bodyPr/>
                    <a:lstStyle/>
                    <a:p>
                      <a:endParaRPr lang="en-GB" sz="700" dirty="0"/>
                    </a:p>
                  </a:txBody>
                  <a:tcPr marT="45724" marB="45724">
                    <a:solidFill>
                      <a:schemeClr val="bg1"/>
                    </a:solidFill>
                  </a:tcPr>
                </a:tc>
                <a:tc>
                  <a:txBody>
                    <a:bodyPr/>
                    <a:lstStyle/>
                    <a:p>
                      <a:r>
                        <a:rPr lang="en-IN" sz="1200" dirty="0"/>
                        <a:t>VRP</a:t>
                      </a:r>
                      <a:endParaRPr lang="en-GB" sz="1200" dirty="0"/>
                    </a:p>
                  </a:txBody>
                  <a:tcPr marT="45724" marB="45724"/>
                </a:tc>
                <a:tc>
                  <a:txBody>
                    <a:bodyPr/>
                    <a:lstStyle/>
                    <a:p>
                      <a:r>
                        <a:rPr lang="en-GB" sz="1050" dirty="0"/>
                        <a:t>Variable Recurring Payments</a:t>
                      </a:r>
                    </a:p>
                  </a:txBody>
                  <a:tcPr marT="45724" marB="45724" anchor="ctr"/>
                </a:tc>
                <a:extLst>
                  <a:ext uri="{0D108BD9-81ED-4DB2-BD59-A6C34878D82A}">
                    <a16:rowId xmlns:a16="http://schemas.microsoft.com/office/drawing/2014/main" val="1165008447"/>
                  </a:ext>
                </a:extLst>
              </a:tr>
              <a:tr h="401565">
                <a:tc>
                  <a:txBody>
                    <a:bodyPr/>
                    <a:lstStyle/>
                    <a:p>
                      <a:r>
                        <a:rPr lang="en-GB" sz="1200" kern="1200" dirty="0">
                          <a:solidFill>
                            <a:schemeClr val="dk1"/>
                          </a:solidFill>
                          <a:latin typeface="+mn-lt"/>
                          <a:ea typeface="+mn-ea"/>
                          <a:cs typeface="+mn-cs"/>
                        </a:rPr>
                        <a:t>SPA</a:t>
                      </a:r>
                    </a:p>
                  </a:txBody>
                  <a:tcPr marT="45724" marB="45724"/>
                </a:tc>
                <a:tc>
                  <a:txBody>
                    <a:bodyPr/>
                    <a:lstStyle/>
                    <a:p>
                      <a:r>
                        <a:rPr lang="en-GB" sz="1200" kern="1200" dirty="0">
                          <a:solidFill>
                            <a:schemeClr val="dk1"/>
                          </a:solidFill>
                          <a:latin typeface="+mn-lt"/>
                          <a:ea typeface="+mn-ea"/>
                          <a:cs typeface="+mn-cs"/>
                        </a:rPr>
                        <a:t>Single Page Application</a:t>
                      </a:r>
                    </a:p>
                  </a:txBody>
                  <a:tcPr marT="45724" marB="45724" anchor="ctr"/>
                </a:tc>
                <a:tc>
                  <a:txBody>
                    <a:bodyPr/>
                    <a:lstStyle/>
                    <a:p>
                      <a:endParaRPr lang="en-GB" sz="700" dirty="0"/>
                    </a:p>
                  </a:txBody>
                  <a:tcPr marT="45724" marB="45724">
                    <a:solidFill>
                      <a:schemeClr val="bg1"/>
                    </a:solidFill>
                  </a:tcPr>
                </a:tc>
                <a:tc>
                  <a:txBody>
                    <a:bodyPr/>
                    <a:lstStyle/>
                    <a:p>
                      <a:r>
                        <a:rPr lang="en-GB" sz="1200" dirty="0">
                          <a:highlight>
                            <a:srgbClr val="FFFF00"/>
                          </a:highlight>
                        </a:rPr>
                        <a:t>JWE</a:t>
                      </a:r>
                    </a:p>
                  </a:txBody>
                  <a:tcPr marT="45724" marB="45724"/>
                </a:tc>
                <a:tc>
                  <a:txBody>
                    <a:bodyPr/>
                    <a:lstStyle/>
                    <a:p>
                      <a:r>
                        <a:rPr lang="en-GB" sz="1050" dirty="0">
                          <a:highlight>
                            <a:srgbClr val="FFFF00"/>
                          </a:highlight>
                        </a:rPr>
                        <a:t>Encrypted JWT</a:t>
                      </a:r>
                    </a:p>
                  </a:txBody>
                  <a:tcPr marT="45724" marB="45724" anchor="ctr"/>
                </a:tc>
                <a:extLst>
                  <a:ext uri="{0D108BD9-81ED-4DB2-BD59-A6C34878D82A}">
                    <a16:rowId xmlns:a16="http://schemas.microsoft.com/office/drawing/2014/main" val="1743914924"/>
                  </a:ext>
                </a:extLst>
              </a:tr>
              <a:tr h="401565">
                <a:tc>
                  <a:txBody>
                    <a:bodyPr/>
                    <a:lstStyle/>
                    <a:p>
                      <a:r>
                        <a:rPr lang="en-GB" sz="1200" kern="1200" dirty="0">
                          <a:solidFill>
                            <a:schemeClr val="dk1"/>
                          </a:solidFill>
                          <a:latin typeface="+mn-lt"/>
                          <a:ea typeface="+mn-ea"/>
                          <a:cs typeface="+mn-cs"/>
                        </a:rPr>
                        <a:t>RT SPA </a:t>
                      </a:r>
                    </a:p>
                  </a:txBody>
                  <a:tcPr marT="45724" marB="45724"/>
                </a:tc>
                <a:tc>
                  <a:txBody>
                    <a:bodyPr/>
                    <a:lstStyle/>
                    <a:p>
                      <a:r>
                        <a:rPr lang="en-GB" sz="1200" kern="1200" dirty="0">
                          <a:solidFill>
                            <a:schemeClr val="dk1"/>
                          </a:solidFill>
                          <a:latin typeface="+mn-lt"/>
                          <a:ea typeface="+mn-ea"/>
                          <a:cs typeface="+mn-cs"/>
                        </a:rPr>
                        <a:t>Runtime Single Page Application</a:t>
                      </a:r>
                    </a:p>
                  </a:txBody>
                  <a:tcPr marT="45724" marB="45724" anchor="ctr"/>
                </a:tc>
                <a:tc>
                  <a:txBody>
                    <a:bodyPr/>
                    <a:lstStyle/>
                    <a:p>
                      <a:endParaRPr lang="en-GB" sz="700" dirty="0"/>
                    </a:p>
                  </a:txBody>
                  <a:tcPr marT="45724" marB="45724">
                    <a:solidFill>
                      <a:schemeClr val="bg1"/>
                    </a:solidFill>
                  </a:tcPr>
                </a:tc>
                <a:tc>
                  <a:txBody>
                    <a:bodyPr/>
                    <a:lstStyle/>
                    <a:p>
                      <a:r>
                        <a:rPr lang="en-GB" sz="1200" dirty="0">
                          <a:highlight>
                            <a:srgbClr val="FFFF00"/>
                          </a:highlight>
                        </a:rPr>
                        <a:t>JWS</a:t>
                      </a:r>
                    </a:p>
                  </a:txBody>
                  <a:tcPr marT="45724" marB="45724"/>
                </a:tc>
                <a:tc>
                  <a:txBody>
                    <a:bodyPr/>
                    <a:lstStyle/>
                    <a:p>
                      <a:r>
                        <a:rPr lang="en-GB" sz="1050" dirty="0">
                          <a:highlight>
                            <a:srgbClr val="FFFF00"/>
                          </a:highlight>
                        </a:rPr>
                        <a:t>Signed JWT</a:t>
                      </a:r>
                    </a:p>
                  </a:txBody>
                  <a:tcPr marT="45724" marB="45724" anchor="ctr"/>
                </a:tc>
                <a:extLst>
                  <a:ext uri="{0D108BD9-81ED-4DB2-BD59-A6C34878D82A}">
                    <a16:rowId xmlns:a16="http://schemas.microsoft.com/office/drawing/2014/main" val="658564539"/>
                  </a:ext>
                </a:extLst>
              </a:tr>
              <a:tr h="508214">
                <a:tc>
                  <a:txBody>
                    <a:bodyPr/>
                    <a:lstStyle/>
                    <a:p>
                      <a:r>
                        <a:rPr lang="en-GB" sz="1200" kern="1200" dirty="0">
                          <a:solidFill>
                            <a:schemeClr val="dk1"/>
                          </a:solidFill>
                          <a:latin typeface="+mn-lt"/>
                          <a:ea typeface="+mn-ea"/>
                          <a:cs typeface="+mn-cs"/>
                        </a:rPr>
                        <a:t>DT SPA</a:t>
                      </a:r>
                    </a:p>
                  </a:txBody>
                  <a:tcPr marT="45724" marB="45724"/>
                </a:tc>
                <a:tc>
                  <a:txBody>
                    <a:bodyPr/>
                    <a:lstStyle/>
                    <a:p>
                      <a:pPr marL="0" algn="l" defTabSz="1034701" rtl="0" eaLnBrk="1" latinLnBrk="0" hangingPunct="1"/>
                      <a:r>
                        <a:rPr lang="en-GB" sz="1050" kern="1200" dirty="0">
                          <a:solidFill>
                            <a:schemeClr val="dk1"/>
                          </a:solidFill>
                          <a:latin typeface="+mn-lt"/>
                          <a:ea typeface="+mn-ea"/>
                          <a:cs typeface="+mn-cs"/>
                        </a:rPr>
                        <a:t>Design-time Single Page Application</a:t>
                      </a:r>
                    </a:p>
                  </a:txBody>
                  <a:tcPr marT="45724" marB="45724" anchor="ctr"/>
                </a:tc>
                <a:tc>
                  <a:txBody>
                    <a:bodyPr/>
                    <a:lstStyle/>
                    <a:p>
                      <a:endParaRPr lang="en-GB" sz="700" dirty="0"/>
                    </a:p>
                  </a:txBody>
                  <a:tcPr marT="45724" marB="45724">
                    <a:solidFill>
                      <a:schemeClr val="bg1"/>
                    </a:solidFill>
                  </a:tcPr>
                </a:tc>
                <a:tc>
                  <a:txBody>
                    <a:bodyPr/>
                    <a:lstStyle/>
                    <a:p>
                      <a:r>
                        <a:rPr lang="en-GB" sz="1200" dirty="0">
                          <a:highlight>
                            <a:srgbClr val="FFFF00"/>
                          </a:highlight>
                        </a:rPr>
                        <a:t>SSO</a:t>
                      </a:r>
                    </a:p>
                  </a:txBody>
                  <a:tcPr marT="45724" marB="45724"/>
                </a:tc>
                <a:tc>
                  <a:txBody>
                    <a:bodyPr/>
                    <a:lstStyle/>
                    <a:p>
                      <a:r>
                        <a:rPr lang="en-GB" sz="1100" dirty="0">
                          <a:highlight>
                            <a:srgbClr val="FFFF00"/>
                          </a:highlight>
                        </a:rPr>
                        <a:t>Single Sign on </a:t>
                      </a:r>
                    </a:p>
                  </a:txBody>
                  <a:tcPr marT="45724" marB="45724" anchor="ctr"/>
                </a:tc>
                <a:extLst>
                  <a:ext uri="{0D108BD9-81ED-4DB2-BD59-A6C34878D82A}">
                    <a16:rowId xmlns:a16="http://schemas.microsoft.com/office/drawing/2014/main" val="191580262"/>
                  </a:ext>
                </a:extLst>
              </a:tr>
              <a:tr h="401565">
                <a:tc>
                  <a:txBody>
                    <a:bodyPr/>
                    <a:lstStyle/>
                    <a:p>
                      <a:r>
                        <a:rPr lang="en-GB" sz="1200" kern="1200" dirty="0">
                          <a:solidFill>
                            <a:schemeClr val="dk1"/>
                          </a:solidFill>
                          <a:latin typeface="+mn-lt"/>
                          <a:ea typeface="+mn-ea"/>
                          <a:cs typeface="+mn-cs"/>
                        </a:rPr>
                        <a:t>ELA</a:t>
                      </a:r>
                    </a:p>
                  </a:txBody>
                  <a:tcPr marT="45724" marB="45724"/>
                </a:tc>
                <a:tc>
                  <a:txBody>
                    <a:bodyPr/>
                    <a:lstStyle/>
                    <a:p>
                      <a:r>
                        <a:rPr lang="en-GB" sz="1200" kern="1200" dirty="0">
                          <a:solidFill>
                            <a:schemeClr val="dk1"/>
                          </a:solidFill>
                          <a:latin typeface="+mn-lt"/>
                          <a:ea typeface="+mn-ea"/>
                          <a:cs typeface="+mn-cs"/>
                        </a:rPr>
                        <a:t>My Knowledge Learning Assistant</a:t>
                      </a:r>
                    </a:p>
                  </a:txBody>
                  <a:tcPr marT="45724" marB="45724" anchor="ctr"/>
                </a:tc>
                <a:tc>
                  <a:txBody>
                    <a:bodyPr/>
                    <a:lstStyle/>
                    <a:p>
                      <a:endParaRPr lang="en-GB" sz="700" dirty="0"/>
                    </a:p>
                  </a:txBody>
                  <a:tcPr marT="45724" marB="45724">
                    <a:solidFill>
                      <a:schemeClr val="bg1"/>
                    </a:solidFill>
                  </a:tcPr>
                </a:tc>
                <a:tc>
                  <a:txBody>
                    <a:bodyPr/>
                    <a:lstStyle/>
                    <a:p>
                      <a:r>
                        <a:rPr lang="en-GB" sz="1200" dirty="0">
                          <a:highlight>
                            <a:srgbClr val="FFFF00"/>
                          </a:highlight>
                        </a:rPr>
                        <a:t>JWT</a:t>
                      </a:r>
                    </a:p>
                  </a:txBody>
                  <a:tcPr marT="45724" marB="45724"/>
                </a:tc>
                <a:tc>
                  <a:txBody>
                    <a:bodyPr/>
                    <a:lstStyle/>
                    <a:p>
                      <a:r>
                        <a:rPr lang="en-GB" sz="1050" dirty="0">
                          <a:highlight>
                            <a:srgbClr val="FFFF00"/>
                          </a:highlight>
                        </a:rPr>
                        <a:t>JSON Web Token</a:t>
                      </a:r>
                    </a:p>
                  </a:txBody>
                  <a:tcPr marT="45724" marB="45724" anchor="ctr"/>
                </a:tc>
                <a:extLst>
                  <a:ext uri="{0D108BD9-81ED-4DB2-BD59-A6C34878D82A}">
                    <a16:rowId xmlns:a16="http://schemas.microsoft.com/office/drawing/2014/main" val="1528485916"/>
                  </a:ext>
                </a:extLst>
              </a:tr>
              <a:tr h="401565">
                <a:tc>
                  <a:txBody>
                    <a:bodyPr/>
                    <a:lstStyle/>
                    <a:p>
                      <a:r>
                        <a:rPr lang="en-GB" sz="1200" kern="1200" dirty="0">
                          <a:solidFill>
                            <a:schemeClr val="dk1"/>
                          </a:solidFill>
                          <a:highlight>
                            <a:srgbClr val="FFFF00"/>
                          </a:highlight>
                          <a:latin typeface="+mn-lt"/>
                          <a:ea typeface="+mn-ea"/>
                          <a:cs typeface="+mn-cs"/>
                        </a:rPr>
                        <a:t>PA</a:t>
                      </a:r>
                    </a:p>
                  </a:txBody>
                  <a:tcPr marT="45724" marB="45724"/>
                </a:tc>
                <a:tc>
                  <a:txBody>
                    <a:bodyPr/>
                    <a:lstStyle/>
                    <a:p>
                      <a:r>
                        <a:rPr lang="en-GB" sz="1200" kern="1200" dirty="0">
                          <a:solidFill>
                            <a:schemeClr val="dk1"/>
                          </a:solidFill>
                          <a:highlight>
                            <a:srgbClr val="FFFF00"/>
                          </a:highlight>
                          <a:latin typeface="+mn-lt"/>
                          <a:ea typeface="+mn-ea"/>
                          <a:cs typeface="+mn-cs"/>
                        </a:rPr>
                        <a:t>Ping Access</a:t>
                      </a:r>
                    </a:p>
                  </a:txBody>
                  <a:tcPr marT="45724" marB="45724" anchor="ctr"/>
                </a:tc>
                <a:tc>
                  <a:txBody>
                    <a:bodyPr/>
                    <a:lstStyle/>
                    <a:p>
                      <a:endParaRPr lang="en-GB" sz="700" dirty="0"/>
                    </a:p>
                  </a:txBody>
                  <a:tcPr marT="45724" marB="45724">
                    <a:solidFill>
                      <a:schemeClr val="bg1"/>
                    </a:solidFill>
                  </a:tcPr>
                </a:tc>
                <a:tc>
                  <a:txBody>
                    <a:bodyPr/>
                    <a:lstStyle/>
                    <a:p>
                      <a:r>
                        <a:rPr lang="en-GB" sz="1200" dirty="0">
                          <a:highlight>
                            <a:srgbClr val="FFFF00"/>
                          </a:highlight>
                        </a:rPr>
                        <a:t>IAM</a:t>
                      </a:r>
                    </a:p>
                  </a:txBody>
                  <a:tcPr marT="45724" marB="45724"/>
                </a:tc>
                <a:tc>
                  <a:txBody>
                    <a:bodyPr/>
                    <a:lstStyle/>
                    <a:p>
                      <a:r>
                        <a:rPr lang="en-GB" sz="1200" dirty="0">
                          <a:highlight>
                            <a:srgbClr val="FFFF00"/>
                          </a:highlight>
                        </a:rPr>
                        <a:t>Identity and Access Management </a:t>
                      </a:r>
                    </a:p>
                  </a:txBody>
                  <a:tcPr marT="45724" marB="45724" anchor="ctr"/>
                </a:tc>
                <a:extLst>
                  <a:ext uri="{0D108BD9-81ED-4DB2-BD59-A6C34878D82A}">
                    <a16:rowId xmlns:a16="http://schemas.microsoft.com/office/drawing/2014/main" val="1461282774"/>
                  </a:ext>
                </a:extLst>
              </a:tr>
              <a:tr h="401565">
                <a:tc>
                  <a:txBody>
                    <a:bodyPr/>
                    <a:lstStyle/>
                    <a:p>
                      <a:r>
                        <a:rPr lang="en-GB" sz="1200" kern="1200" dirty="0">
                          <a:solidFill>
                            <a:schemeClr val="dk1"/>
                          </a:solidFill>
                          <a:highlight>
                            <a:srgbClr val="FFFF00"/>
                          </a:highlight>
                          <a:latin typeface="+mn-lt"/>
                          <a:ea typeface="+mn-ea"/>
                          <a:cs typeface="+mn-cs"/>
                        </a:rPr>
                        <a:t>PF</a:t>
                      </a:r>
                    </a:p>
                  </a:txBody>
                  <a:tcPr marT="45724" marB="45724"/>
                </a:tc>
                <a:tc>
                  <a:txBody>
                    <a:bodyPr/>
                    <a:lstStyle/>
                    <a:p>
                      <a:r>
                        <a:rPr lang="en-GB" sz="1200" kern="1200" dirty="0">
                          <a:solidFill>
                            <a:schemeClr val="dk1"/>
                          </a:solidFill>
                          <a:highlight>
                            <a:srgbClr val="FFFF00"/>
                          </a:highlight>
                          <a:latin typeface="+mn-lt"/>
                          <a:ea typeface="+mn-ea"/>
                          <a:cs typeface="+mn-cs"/>
                        </a:rPr>
                        <a:t>Ping Federate</a:t>
                      </a:r>
                    </a:p>
                  </a:txBody>
                  <a:tcPr marT="45724" marB="45724" anchor="ctr"/>
                </a:tc>
                <a:tc>
                  <a:txBody>
                    <a:bodyPr/>
                    <a:lstStyle/>
                    <a:p>
                      <a:endParaRPr lang="en-GB" sz="700" dirty="0"/>
                    </a:p>
                  </a:txBody>
                  <a:tcPr marT="45724" marB="45724">
                    <a:solidFill>
                      <a:schemeClr val="bg1"/>
                    </a:solidFill>
                  </a:tcPr>
                </a:tc>
                <a:tc>
                  <a:txBody>
                    <a:bodyPr/>
                    <a:lstStyle/>
                    <a:p>
                      <a:r>
                        <a:rPr lang="en-GB" sz="1200" dirty="0">
                          <a:highlight>
                            <a:srgbClr val="FFFF00"/>
                          </a:highlight>
                        </a:rPr>
                        <a:t>APIGEE</a:t>
                      </a:r>
                    </a:p>
                  </a:txBody>
                  <a:tcPr marT="45724" marB="45724"/>
                </a:tc>
                <a:tc>
                  <a:txBody>
                    <a:bodyPr/>
                    <a:lstStyle/>
                    <a:p>
                      <a:r>
                        <a:rPr lang="en-GB" sz="1200" dirty="0">
                          <a:highlight>
                            <a:srgbClr val="FFFF00"/>
                          </a:highlight>
                        </a:rPr>
                        <a:t>API Gateway hosted in GCP</a:t>
                      </a:r>
                    </a:p>
                  </a:txBody>
                  <a:tcPr marT="45724" marB="45724" anchor="ctr"/>
                </a:tc>
                <a:extLst>
                  <a:ext uri="{0D108BD9-81ED-4DB2-BD59-A6C34878D82A}">
                    <a16:rowId xmlns:a16="http://schemas.microsoft.com/office/drawing/2014/main" val="2562169058"/>
                  </a:ext>
                </a:extLst>
              </a:tr>
              <a:tr h="401565">
                <a:tc>
                  <a:txBody>
                    <a:bodyPr/>
                    <a:lstStyle/>
                    <a:p>
                      <a:r>
                        <a:rPr lang="en-GB" sz="1200" kern="1200" dirty="0">
                          <a:solidFill>
                            <a:schemeClr val="dk1"/>
                          </a:solidFill>
                          <a:highlight>
                            <a:srgbClr val="FFFF00"/>
                          </a:highlight>
                          <a:latin typeface="+mn-lt"/>
                          <a:ea typeface="+mn-ea"/>
                          <a:cs typeface="+mn-cs"/>
                        </a:rPr>
                        <a:t>FSSO</a:t>
                      </a:r>
                    </a:p>
                  </a:txBody>
                  <a:tcPr marT="45724" marB="45724"/>
                </a:tc>
                <a:tc>
                  <a:txBody>
                    <a:bodyPr/>
                    <a:lstStyle/>
                    <a:p>
                      <a:r>
                        <a:rPr lang="en-GB" sz="1200" kern="1200" dirty="0">
                          <a:solidFill>
                            <a:schemeClr val="dk1"/>
                          </a:solidFill>
                          <a:highlight>
                            <a:srgbClr val="FFFF00"/>
                          </a:highlight>
                          <a:latin typeface="+mn-lt"/>
                          <a:ea typeface="+mn-ea"/>
                          <a:cs typeface="+mn-cs"/>
                        </a:rPr>
                        <a:t>Federated SSO</a:t>
                      </a:r>
                    </a:p>
                  </a:txBody>
                  <a:tcPr marT="45724" marB="45724" anchor="ctr"/>
                </a:tc>
                <a:tc>
                  <a:txBody>
                    <a:bodyPr/>
                    <a:lstStyle/>
                    <a:p>
                      <a:endParaRPr lang="en-GB" sz="700" dirty="0"/>
                    </a:p>
                  </a:txBody>
                  <a:tcPr marT="45724" marB="45724">
                    <a:solidFill>
                      <a:schemeClr val="bg1"/>
                    </a:solidFill>
                  </a:tcPr>
                </a:tc>
                <a:tc>
                  <a:txBody>
                    <a:bodyPr/>
                    <a:lstStyle/>
                    <a:p>
                      <a:r>
                        <a:rPr lang="en-GB" sz="1200" dirty="0">
                          <a:highlight>
                            <a:srgbClr val="FFFF00"/>
                          </a:highlight>
                        </a:rPr>
                        <a:t>AWS</a:t>
                      </a:r>
                    </a:p>
                  </a:txBody>
                  <a:tcPr marT="45724" marB="45724"/>
                </a:tc>
                <a:tc>
                  <a:txBody>
                    <a:bodyPr/>
                    <a:lstStyle/>
                    <a:p>
                      <a:r>
                        <a:rPr lang="en-GB" sz="1200" dirty="0">
                          <a:highlight>
                            <a:srgbClr val="FFFF00"/>
                          </a:highlight>
                        </a:rPr>
                        <a:t>Amazon Web Service</a:t>
                      </a:r>
                    </a:p>
                  </a:txBody>
                  <a:tcPr marT="45724" marB="45724" anchor="ctr"/>
                </a:tc>
                <a:extLst>
                  <a:ext uri="{0D108BD9-81ED-4DB2-BD59-A6C34878D82A}">
                    <a16:rowId xmlns:a16="http://schemas.microsoft.com/office/drawing/2014/main" val="3026296305"/>
                  </a:ext>
                </a:extLst>
              </a:tr>
              <a:tr h="401565">
                <a:tc>
                  <a:txBody>
                    <a:bodyPr/>
                    <a:lstStyle/>
                    <a:p>
                      <a:r>
                        <a:rPr lang="en-GB" sz="1200" kern="1200" dirty="0">
                          <a:solidFill>
                            <a:schemeClr val="dk1"/>
                          </a:solidFill>
                          <a:highlight>
                            <a:srgbClr val="FFFF00"/>
                          </a:highlight>
                          <a:latin typeface="+mn-lt"/>
                          <a:ea typeface="+mn-ea"/>
                          <a:cs typeface="+mn-cs"/>
                        </a:rPr>
                        <a:t>GCP</a:t>
                      </a:r>
                    </a:p>
                  </a:txBody>
                  <a:tcPr marT="45724" marB="45724"/>
                </a:tc>
                <a:tc>
                  <a:txBody>
                    <a:bodyPr/>
                    <a:lstStyle/>
                    <a:p>
                      <a:r>
                        <a:rPr lang="en-GB" sz="1200" kern="1200" dirty="0">
                          <a:solidFill>
                            <a:schemeClr val="dk1"/>
                          </a:solidFill>
                          <a:highlight>
                            <a:srgbClr val="FFFF00"/>
                          </a:highlight>
                          <a:latin typeface="+mn-lt"/>
                          <a:ea typeface="+mn-ea"/>
                          <a:cs typeface="+mn-cs"/>
                        </a:rPr>
                        <a:t>Google Cloud Platform</a:t>
                      </a:r>
                    </a:p>
                  </a:txBody>
                  <a:tcPr marT="45724" marB="45724" anchor="ctr"/>
                </a:tc>
                <a:tc>
                  <a:txBody>
                    <a:bodyPr/>
                    <a:lstStyle/>
                    <a:p>
                      <a:endParaRPr lang="en-GB" sz="700" dirty="0"/>
                    </a:p>
                  </a:txBody>
                  <a:tcPr marT="45724" marB="45724">
                    <a:solidFill>
                      <a:schemeClr val="bg1"/>
                    </a:solidFill>
                  </a:tcPr>
                </a:tc>
                <a:tc>
                  <a:txBody>
                    <a:bodyPr/>
                    <a:lstStyle/>
                    <a:p>
                      <a:endParaRPr lang="en-GB" sz="1200" dirty="0">
                        <a:highlight>
                          <a:srgbClr val="FFFF00"/>
                        </a:highlight>
                      </a:endParaRPr>
                    </a:p>
                  </a:txBody>
                  <a:tcPr marT="45724" marB="45724"/>
                </a:tc>
                <a:tc>
                  <a:txBody>
                    <a:bodyPr/>
                    <a:lstStyle/>
                    <a:p>
                      <a:endParaRPr lang="en-GB" sz="1200" dirty="0">
                        <a:highlight>
                          <a:srgbClr val="FFFF00"/>
                        </a:highlight>
                      </a:endParaRPr>
                    </a:p>
                  </a:txBody>
                  <a:tcPr marT="45724" marB="45724" anchor="ctr"/>
                </a:tc>
                <a:extLst>
                  <a:ext uri="{0D108BD9-81ED-4DB2-BD59-A6C34878D82A}">
                    <a16:rowId xmlns:a16="http://schemas.microsoft.com/office/drawing/2014/main" val="919161897"/>
                  </a:ext>
                </a:extLst>
              </a:tr>
              <a:tr h="401565">
                <a:tc>
                  <a:txBody>
                    <a:bodyPr/>
                    <a:lstStyle/>
                    <a:p>
                      <a:r>
                        <a:rPr lang="en-GB" sz="1200" kern="1200" dirty="0" err="1">
                          <a:solidFill>
                            <a:schemeClr val="dk1"/>
                          </a:solidFill>
                          <a:highlight>
                            <a:srgbClr val="FFFF00"/>
                          </a:highlight>
                          <a:latin typeface="+mn-lt"/>
                          <a:ea typeface="+mn-ea"/>
                          <a:cs typeface="+mn-cs"/>
                        </a:rPr>
                        <a:t>mPlatform</a:t>
                      </a:r>
                      <a:endParaRPr lang="en-GB" sz="1200" kern="1200" dirty="0">
                        <a:solidFill>
                          <a:schemeClr val="dk1"/>
                        </a:solidFill>
                        <a:highlight>
                          <a:srgbClr val="FFFF00"/>
                        </a:highlight>
                        <a:latin typeface="+mn-lt"/>
                        <a:ea typeface="+mn-ea"/>
                        <a:cs typeface="+mn-cs"/>
                      </a:endParaRPr>
                    </a:p>
                  </a:txBody>
                  <a:tcPr marT="45724" marB="45724"/>
                </a:tc>
                <a:tc>
                  <a:txBody>
                    <a:bodyPr/>
                    <a:lstStyle/>
                    <a:p>
                      <a:r>
                        <a:rPr lang="en-GB" sz="1200" kern="1200" dirty="0">
                          <a:solidFill>
                            <a:schemeClr val="dk1"/>
                          </a:solidFill>
                          <a:highlight>
                            <a:srgbClr val="FFFF00"/>
                          </a:highlight>
                          <a:latin typeface="+mn-lt"/>
                          <a:ea typeface="+mn-ea"/>
                          <a:cs typeface="+mn-cs"/>
                        </a:rPr>
                        <a:t>Platform to host mobile services</a:t>
                      </a:r>
                    </a:p>
                  </a:txBody>
                  <a:tcPr marT="45724" marB="45724" anchor="ctr"/>
                </a:tc>
                <a:tc>
                  <a:txBody>
                    <a:bodyPr/>
                    <a:lstStyle/>
                    <a:p>
                      <a:endParaRPr lang="en-GB" sz="700" dirty="0"/>
                    </a:p>
                  </a:txBody>
                  <a:tcPr marT="45724" marB="45724">
                    <a:solidFill>
                      <a:schemeClr val="bg1"/>
                    </a:solidFill>
                  </a:tcPr>
                </a:tc>
                <a:tc>
                  <a:txBody>
                    <a:bodyPr/>
                    <a:lstStyle/>
                    <a:p>
                      <a:endParaRPr lang="en-GB" sz="1200" dirty="0">
                        <a:highlight>
                          <a:srgbClr val="FFFF00"/>
                        </a:highlight>
                      </a:endParaRPr>
                    </a:p>
                  </a:txBody>
                  <a:tcPr marT="45724" marB="45724"/>
                </a:tc>
                <a:tc>
                  <a:txBody>
                    <a:bodyPr/>
                    <a:lstStyle/>
                    <a:p>
                      <a:endParaRPr lang="en-GB" sz="1200" dirty="0">
                        <a:highlight>
                          <a:srgbClr val="FFFF00"/>
                        </a:highlight>
                      </a:endParaRPr>
                    </a:p>
                  </a:txBody>
                  <a:tcPr marT="45724" marB="45724" anchor="ctr"/>
                </a:tc>
                <a:extLst>
                  <a:ext uri="{0D108BD9-81ED-4DB2-BD59-A6C34878D82A}">
                    <a16:rowId xmlns:a16="http://schemas.microsoft.com/office/drawing/2014/main" val="161377394"/>
                  </a:ext>
                </a:extLst>
              </a:tr>
            </a:tbl>
          </a:graphicData>
        </a:graphic>
      </p:graphicFrame>
    </p:spTree>
    <p:extLst>
      <p:ext uri="{BB962C8B-B14F-4D97-AF65-F5344CB8AC3E}">
        <p14:creationId xmlns:p14="http://schemas.microsoft.com/office/powerpoint/2010/main" val="41393895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1E7A30-9DC2-489D-B333-A0C003C27220}"/>
              </a:ext>
            </a:extLst>
          </p:cNvPr>
          <p:cNvSpPr>
            <a:spLocks noGrp="1"/>
          </p:cNvSpPr>
          <p:nvPr>
            <p:ph type="sldNum" sz="quarter" idx="10"/>
          </p:nvPr>
        </p:nvSpPr>
        <p:spPr/>
        <p:txBody>
          <a:bodyPr/>
          <a:lstStyle/>
          <a:p>
            <a:fld id="{08BDDC8D-36E9-467E-8CF1-750845950A7F}" type="slidenum">
              <a:rPr lang="en-GB" smtClean="0"/>
              <a:pPr/>
              <a:t>60</a:t>
            </a:fld>
            <a:endParaRPr lang="en-GB"/>
          </a:p>
        </p:txBody>
      </p:sp>
      <p:sp>
        <p:nvSpPr>
          <p:cNvPr id="10" name="Content Placeholder 1">
            <a:extLst>
              <a:ext uri="{FF2B5EF4-FFF2-40B4-BE49-F238E27FC236}">
                <a16:creationId xmlns:a16="http://schemas.microsoft.com/office/drawing/2014/main" id="{B4ACFA52-6DB0-EF0F-893A-A339A796E873}"/>
              </a:ext>
            </a:extLst>
          </p:cNvPr>
          <p:cNvSpPr>
            <a:spLocks noGrp="1"/>
          </p:cNvSpPr>
          <p:nvPr>
            <p:ph sz="quarter" idx="11"/>
          </p:nvPr>
        </p:nvSpPr>
        <p:spPr>
          <a:xfrm>
            <a:off x="486000" y="1360967"/>
            <a:ext cx="9720000" cy="2419664"/>
          </a:xfrm>
        </p:spPr>
        <p:txBody>
          <a:bodyPr/>
          <a:lstStyle/>
          <a:p>
            <a:r>
              <a:rPr lang="en-GB" dirty="0"/>
              <a:t>Design Challenges:</a:t>
            </a:r>
          </a:p>
          <a:p>
            <a:pPr lvl="1"/>
            <a:r>
              <a:rPr lang="en-GB" altLang="en-US" dirty="0"/>
              <a:t>The Eform architecture is not truly multi-tenant and hence franchise specific environments are being stood up.</a:t>
            </a:r>
          </a:p>
          <a:p>
            <a:pPr lvl="1"/>
            <a:r>
              <a:rPr lang="en-GB" altLang="en-US" dirty="0"/>
              <a:t>The eForms platform by design is brand specific i.e. one eForms instance and brand specific URL will be provided. It is challenge to create multi-brand/un-branded eForms. This is being looked by EE to create NWG group level brand.</a:t>
            </a:r>
          </a:p>
          <a:p>
            <a:pPr lvl="1"/>
            <a:r>
              <a:rPr lang="en-GB" dirty="0"/>
              <a:t>There is currently no retry mechanism for re-try events that were out of box integration services failed to process. There is risk that some of the events may not processed as desired e.g.  will not be delivered. Some automatic retry and  manual solution needs to be in place.  The EE platform team will consider building this functionality or provide alternate integration mechanism.</a:t>
            </a:r>
          </a:p>
          <a:p>
            <a:endParaRPr lang="en-GB" dirty="0"/>
          </a:p>
          <a:p>
            <a:r>
              <a:rPr lang="en-GB" dirty="0"/>
              <a:t>Design Risks:</a:t>
            </a:r>
          </a:p>
          <a:p>
            <a:br>
              <a:rPr lang="en-GB" dirty="0"/>
            </a:br>
            <a:endParaRPr lang="en-GB" dirty="0"/>
          </a:p>
          <a:p>
            <a:br>
              <a:rPr lang="en-GB" dirty="0"/>
            </a:br>
            <a:endParaRPr lang="en-GB" dirty="0"/>
          </a:p>
          <a:p>
            <a:endParaRPr lang="en-GB" dirty="0"/>
          </a:p>
          <a:p>
            <a:endParaRPr lang="en-GB" dirty="0"/>
          </a:p>
        </p:txBody>
      </p:sp>
      <p:sp>
        <p:nvSpPr>
          <p:cNvPr id="11" name="Slide Number Placeholder 2">
            <a:extLst>
              <a:ext uri="{FF2B5EF4-FFF2-40B4-BE49-F238E27FC236}">
                <a16:creationId xmlns:a16="http://schemas.microsoft.com/office/drawing/2014/main" id="{47C1B379-5059-E087-BAD0-113C8AB90279}"/>
              </a:ext>
            </a:extLst>
          </p:cNvPr>
          <p:cNvSpPr txBox="1">
            <a:spLocks/>
          </p:cNvSpPr>
          <p:nvPr/>
        </p:nvSpPr>
        <p:spPr bwMode="gray">
          <a:xfrm>
            <a:off x="5054400" y="7154219"/>
            <a:ext cx="590696" cy="273873"/>
          </a:xfrm>
          <a:prstGeom prst="rect">
            <a:avLst/>
          </a:prstGeom>
        </p:spPr>
        <p:txBody>
          <a:bodyPr vert="horz" lIns="0" tIns="0" rIns="0" bIns="0" rtlCol="0" anchor="ctr"/>
          <a:lstStyle>
            <a:defPPr>
              <a:defRPr lang="en-US"/>
            </a:defPPr>
            <a:lvl1pPr marL="0" indent="0" algn="ctr" defTabSz="1043019" rtl="0" eaLnBrk="1" latinLnBrk="0" hangingPunct="1">
              <a:defRPr sz="1100" kern="1200" baseline="0">
                <a:solidFill>
                  <a:schemeClr val="tx2"/>
                </a:solidFill>
                <a:latin typeface="RN House Sans Regular" panose="020B0504020203020204" pitchFamily="34" charset="0"/>
                <a:ea typeface="+mn-ea"/>
                <a:cs typeface="Arial" panose="020B0604020202020204" pitchFamily="34" charset="0"/>
              </a:defRPr>
            </a:lvl1pPr>
            <a:lvl2pPr marL="521510" algn="l" defTabSz="1043019" rtl="0" eaLnBrk="1" latinLnBrk="0" hangingPunct="1">
              <a:defRPr sz="2100" kern="1200">
                <a:solidFill>
                  <a:schemeClr val="tx1"/>
                </a:solidFill>
                <a:latin typeface="+mn-lt"/>
                <a:ea typeface="+mn-ea"/>
                <a:cs typeface="+mn-cs"/>
              </a:defRPr>
            </a:lvl2pPr>
            <a:lvl3pPr marL="1043019" algn="l" defTabSz="1043019" rtl="0" eaLnBrk="1" latinLnBrk="0" hangingPunct="1">
              <a:defRPr sz="2100" kern="1200">
                <a:solidFill>
                  <a:schemeClr val="tx1"/>
                </a:solidFill>
                <a:latin typeface="+mn-lt"/>
                <a:ea typeface="+mn-ea"/>
                <a:cs typeface="+mn-cs"/>
              </a:defRPr>
            </a:lvl3pPr>
            <a:lvl4pPr marL="1564528" algn="l" defTabSz="1043019" rtl="0" eaLnBrk="1" latinLnBrk="0" hangingPunct="1">
              <a:defRPr sz="2100" kern="1200">
                <a:solidFill>
                  <a:schemeClr val="tx1"/>
                </a:solidFill>
                <a:latin typeface="+mn-lt"/>
                <a:ea typeface="+mn-ea"/>
                <a:cs typeface="+mn-cs"/>
              </a:defRPr>
            </a:lvl4pPr>
            <a:lvl5pPr marL="2086038" algn="l" defTabSz="1043019" rtl="0" eaLnBrk="1" latinLnBrk="0" hangingPunct="1">
              <a:defRPr sz="2100" kern="1200">
                <a:solidFill>
                  <a:schemeClr val="tx1"/>
                </a:solidFill>
                <a:latin typeface="+mn-lt"/>
                <a:ea typeface="+mn-ea"/>
                <a:cs typeface="+mn-cs"/>
              </a:defRPr>
            </a:lvl5pPr>
            <a:lvl6pPr marL="2607549" algn="l" defTabSz="1043019" rtl="0" eaLnBrk="1" latinLnBrk="0" hangingPunct="1">
              <a:defRPr sz="2100" kern="1200">
                <a:solidFill>
                  <a:schemeClr val="tx1"/>
                </a:solidFill>
                <a:latin typeface="+mn-lt"/>
                <a:ea typeface="+mn-ea"/>
                <a:cs typeface="+mn-cs"/>
              </a:defRPr>
            </a:lvl6pPr>
            <a:lvl7pPr marL="3129058" algn="l" defTabSz="1043019" rtl="0" eaLnBrk="1" latinLnBrk="0" hangingPunct="1">
              <a:defRPr sz="2100" kern="1200">
                <a:solidFill>
                  <a:schemeClr val="tx1"/>
                </a:solidFill>
                <a:latin typeface="+mn-lt"/>
                <a:ea typeface="+mn-ea"/>
                <a:cs typeface="+mn-cs"/>
              </a:defRPr>
            </a:lvl7pPr>
            <a:lvl8pPr marL="3650567" algn="l" defTabSz="1043019" rtl="0" eaLnBrk="1" latinLnBrk="0" hangingPunct="1">
              <a:defRPr sz="2100" kern="1200">
                <a:solidFill>
                  <a:schemeClr val="tx1"/>
                </a:solidFill>
                <a:latin typeface="+mn-lt"/>
                <a:ea typeface="+mn-ea"/>
                <a:cs typeface="+mn-cs"/>
              </a:defRPr>
            </a:lvl8pPr>
            <a:lvl9pPr marL="4172077" algn="l" defTabSz="1043019" rtl="0" eaLnBrk="1" latinLnBrk="0" hangingPunct="1">
              <a:defRPr sz="2100" kern="1200">
                <a:solidFill>
                  <a:schemeClr val="tx1"/>
                </a:solidFill>
                <a:latin typeface="+mn-lt"/>
                <a:ea typeface="+mn-ea"/>
                <a:cs typeface="+mn-cs"/>
              </a:defRPr>
            </a:lvl9pPr>
          </a:lstStyle>
          <a:p>
            <a:fld id="{08BDDC8D-36E9-467E-8CF1-750845950A7F}" type="slidenum">
              <a:rPr lang="en-GB" smtClean="0"/>
              <a:pPr/>
              <a:t>60</a:t>
            </a:fld>
            <a:endParaRPr lang="en-GB"/>
          </a:p>
        </p:txBody>
      </p:sp>
      <p:sp>
        <p:nvSpPr>
          <p:cNvPr id="12" name="Title 3">
            <a:extLst>
              <a:ext uri="{FF2B5EF4-FFF2-40B4-BE49-F238E27FC236}">
                <a16:creationId xmlns:a16="http://schemas.microsoft.com/office/drawing/2014/main" id="{7AF88418-848E-B731-F536-BCE3B6FFEBB2}"/>
              </a:ext>
            </a:extLst>
          </p:cNvPr>
          <p:cNvSpPr>
            <a:spLocks noGrp="1"/>
          </p:cNvSpPr>
          <p:nvPr>
            <p:ph type="title"/>
          </p:nvPr>
        </p:nvSpPr>
        <p:spPr>
          <a:xfrm>
            <a:off x="486000" y="495300"/>
            <a:ext cx="8568000" cy="536058"/>
          </a:xfrm>
        </p:spPr>
        <p:txBody>
          <a:bodyPr/>
          <a:lstStyle/>
          <a:p>
            <a:r>
              <a:rPr lang="en-GB" altLang="en-US" dirty="0"/>
              <a:t>Open Design Issues and Risks</a:t>
            </a:r>
            <a:endParaRPr lang="en-GB" dirty="0"/>
          </a:p>
        </p:txBody>
      </p:sp>
      <p:sp>
        <p:nvSpPr>
          <p:cNvPr id="13" name="Content Placeholder 1">
            <a:extLst>
              <a:ext uri="{FF2B5EF4-FFF2-40B4-BE49-F238E27FC236}">
                <a16:creationId xmlns:a16="http://schemas.microsoft.com/office/drawing/2014/main" id="{87294FD7-D436-B9ED-FCD2-28FB16C9343A}"/>
              </a:ext>
            </a:extLst>
          </p:cNvPr>
          <p:cNvSpPr txBox="1">
            <a:spLocks/>
          </p:cNvSpPr>
          <p:nvPr/>
        </p:nvSpPr>
        <p:spPr bwMode="gray">
          <a:xfrm>
            <a:off x="486000" y="957874"/>
            <a:ext cx="9720000" cy="35589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r>
              <a:rPr lang="en-GB" sz="1100" dirty="0"/>
              <a:t>Please ensure that any Issues and Risks are recorded in Planview and/or Vantage where appropriate</a:t>
            </a:r>
          </a:p>
        </p:txBody>
      </p:sp>
      <p:graphicFrame>
        <p:nvGraphicFramePr>
          <p:cNvPr id="14" name="Table 8">
            <a:extLst>
              <a:ext uri="{FF2B5EF4-FFF2-40B4-BE49-F238E27FC236}">
                <a16:creationId xmlns:a16="http://schemas.microsoft.com/office/drawing/2014/main" id="{13FEF66E-129B-FDD3-FECE-B110910D0284}"/>
              </a:ext>
            </a:extLst>
          </p:cNvPr>
          <p:cNvGraphicFramePr>
            <a:graphicFrameLocks noGrp="1"/>
          </p:cNvGraphicFramePr>
          <p:nvPr>
            <p:extLst>
              <p:ext uri="{D42A27DB-BD31-4B8C-83A1-F6EECF244321}">
                <p14:modId xmlns:p14="http://schemas.microsoft.com/office/powerpoint/2010/main" val="4156922017"/>
              </p:ext>
            </p:extLst>
          </p:nvPr>
        </p:nvGraphicFramePr>
        <p:xfrm>
          <a:off x="486000" y="4365642"/>
          <a:ext cx="9574025" cy="1652986"/>
        </p:xfrm>
        <a:graphic>
          <a:graphicData uri="http://schemas.openxmlformats.org/drawingml/2006/table">
            <a:tbl>
              <a:tblPr firstRow="1" bandRow="1">
                <a:tableStyleId>{5C22544A-7EE6-4342-B048-85BDC9FD1C3A}</a:tableStyleId>
              </a:tblPr>
              <a:tblGrid>
                <a:gridCol w="1203652">
                  <a:extLst>
                    <a:ext uri="{9D8B030D-6E8A-4147-A177-3AD203B41FA5}">
                      <a16:colId xmlns:a16="http://schemas.microsoft.com/office/drawing/2014/main" val="654008691"/>
                    </a:ext>
                  </a:extLst>
                </a:gridCol>
                <a:gridCol w="3122493">
                  <a:extLst>
                    <a:ext uri="{9D8B030D-6E8A-4147-A177-3AD203B41FA5}">
                      <a16:colId xmlns:a16="http://schemas.microsoft.com/office/drawing/2014/main" val="4224584688"/>
                    </a:ext>
                  </a:extLst>
                </a:gridCol>
                <a:gridCol w="1884219">
                  <a:extLst>
                    <a:ext uri="{9D8B030D-6E8A-4147-A177-3AD203B41FA5}">
                      <a16:colId xmlns:a16="http://schemas.microsoft.com/office/drawing/2014/main" val="1497998922"/>
                    </a:ext>
                  </a:extLst>
                </a:gridCol>
                <a:gridCol w="3363661">
                  <a:extLst>
                    <a:ext uri="{9D8B030D-6E8A-4147-A177-3AD203B41FA5}">
                      <a16:colId xmlns:a16="http://schemas.microsoft.com/office/drawing/2014/main" val="1559285353"/>
                    </a:ext>
                  </a:extLst>
                </a:gridCol>
              </a:tblGrid>
              <a:tr h="256621">
                <a:tc>
                  <a:txBody>
                    <a:bodyPr/>
                    <a:lstStyle>
                      <a:lvl1pPr marL="0" algn="l" defTabSz="914400" rtl="0" eaLnBrk="1" latinLnBrk="0" hangingPunct="1">
                        <a:defRPr sz="1800" kern="1200">
                          <a:solidFill>
                            <a:schemeClr val="tx1"/>
                          </a:solidFill>
                          <a:latin typeface="RN House Sans"/>
                        </a:defRPr>
                      </a:lvl1pPr>
                      <a:lvl2pPr marL="457200" algn="l" defTabSz="914400" rtl="0" eaLnBrk="1" latinLnBrk="0" hangingPunct="1">
                        <a:defRPr sz="1800" kern="1200">
                          <a:solidFill>
                            <a:schemeClr val="tx1"/>
                          </a:solidFill>
                          <a:latin typeface="RN House Sans"/>
                        </a:defRPr>
                      </a:lvl2pPr>
                      <a:lvl3pPr marL="914400" algn="l" defTabSz="914400" rtl="0" eaLnBrk="1" latinLnBrk="0" hangingPunct="1">
                        <a:defRPr sz="1800" kern="1200">
                          <a:solidFill>
                            <a:schemeClr val="tx1"/>
                          </a:solidFill>
                          <a:latin typeface="RN House Sans"/>
                        </a:defRPr>
                      </a:lvl3pPr>
                      <a:lvl4pPr marL="1371600" algn="l" defTabSz="914400" rtl="0" eaLnBrk="1" latinLnBrk="0" hangingPunct="1">
                        <a:defRPr sz="1800" kern="1200">
                          <a:solidFill>
                            <a:schemeClr val="tx1"/>
                          </a:solidFill>
                          <a:latin typeface="RN House Sans"/>
                        </a:defRPr>
                      </a:lvl4pPr>
                      <a:lvl5pPr marL="1828800" algn="l" defTabSz="914400" rtl="0" eaLnBrk="1" latinLnBrk="0" hangingPunct="1">
                        <a:defRPr sz="1800" kern="1200">
                          <a:solidFill>
                            <a:schemeClr val="tx1"/>
                          </a:solidFill>
                          <a:latin typeface="RN House Sans"/>
                        </a:defRPr>
                      </a:lvl5pPr>
                      <a:lvl6pPr marL="2286000" algn="l" defTabSz="914400" rtl="0" eaLnBrk="1" latinLnBrk="0" hangingPunct="1">
                        <a:defRPr sz="1800" kern="1200">
                          <a:solidFill>
                            <a:schemeClr val="tx1"/>
                          </a:solidFill>
                          <a:latin typeface="RN House Sans"/>
                        </a:defRPr>
                      </a:lvl6pPr>
                      <a:lvl7pPr marL="2743200" algn="l" defTabSz="914400" rtl="0" eaLnBrk="1" latinLnBrk="0" hangingPunct="1">
                        <a:defRPr sz="1800" kern="1200">
                          <a:solidFill>
                            <a:schemeClr val="tx1"/>
                          </a:solidFill>
                          <a:latin typeface="RN House Sans"/>
                        </a:defRPr>
                      </a:lvl7pPr>
                      <a:lvl8pPr marL="3200400" algn="l" defTabSz="914400" rtl="0" eaLnBrk="1" latinLnBrk="0" hangingPunct="1">
                        <a:defRPr sz="1800" kern="1200">
                          <a:solidFill>
                            <a:schemeClr val="tx1"/>
                          </a:solidFill>
                          <a:latin typeface="RN House Sans"/>
                        </a:defRPr>
                      </a:lvl8pPr>
                      <a:lvl9pPr marL="3657600" algn="l" defTabSz="914400" rtl="0" eaLnBrk="1" latinLnBrk="0" hangingPunct="1">
                        <a:defRPr sz="1800" kern="1200">
                          <a:solidFill>
                            <a:schemeClr val="tx1"/>
                          </a:solidFill>
                          <a:latin typeface="RN House Sans"/>
                        </a:defRPr>
                      </a:lvl9pPr>
                    </a:lstStyle>
                    <a:p>
                      <a:pPr marL="0" algn="ctr" defTabSz="914400" rtl="0" eaLnBrk="1" latinLnBrk="0" hangingPunct="1">
                        <a:lnSpc>
                          <a:spcPts val="1200"/>
                        </a:lnSpc>
                        <a:spcBef>
                          <a:spcPts val="200"/>
                        </a:spcBef>
                        <a:spcAft>
                          <a:spcPts val="100"/>
                        </a:spcAft>
                      </a:pPr>
                      <a:r>
                        <a:rPr lang="en-GB" sz="1100" b="1" kern="1200" dirty="0">
                          <a:solidFill>
                            <a:schemeClr val="bg1"/>
                          </a:solidFill>
                          <a:effectLst/>
                          <a:latin typeface="RN House Sans Regular" panose="020B0504020203020204" pitchFamily="34" charset="0"/>
                          <a:ea typeface="MS Mincho"/>
                          <a:cs typeface="Times New Roman"/>
                        </a:rPr>
                        <a:t>Reference</a:t>
                      </a:r>
                    </a:p>
                  </a:txBody>
                  <a:tcPr marL="83388" marR="83388" marT="41428" marB="41428" anchor="ctr"/>
                </a:tc>
                <a:tc>
                  <a:txBody>
                    <a:bodyPr/>
                    <a:lstStyle>
                      <a:lvl1pPr marL="0" algn="l" defTabSz="914400" rtl="0" eaLnBrk="1" latinLnBrk="0" hangingPunct="1">
                        <a:defRPr sz="1800" kern="1200">
                          <a:solidFill>
                            <a:schemeClr val="tx1"/>
                          </a:solidFill>
                          <a:latin typeface="RN House Sans"/>
                        </a:defRPr>
                      </a:lvl1pPr>
                      <a:lvl2pPr marL="457200" algn="l" defTabSz="914400" rtl="0" eaLnBrk="1" latinLnBrk="0" hangingPunct="1">
                        <a:defRPr sz="1800" kern="1200">
                          <a:solidFill>
                            <a:schemeClr val="tx1"/>
                          </a:solidFill>
                          <a:latin typeface="RN House Sans"/>
                        </a:defRPr>
                      </a:lvl2pPr>
                      <a:lvl3pPr marL="914400" algn="l" defTabSz="914400" rtl="0" eaLnBrk="1" latinLnBrk="0" hangingPunct="1">
                        <a:defRPr sz="1800" kern="1200">
                          <a:solidFill>
                            <a:schemeClr val="tx1"/>
                          </a:solidFill>
                          <a:latin typeface="RN House Sans"/>
                        </a:defRPr>
                      </a:lvl3pPr>
                      <a:lvl4pPr marL="1371600" algn="l" defTabSz="914400" rtl="0" eaLnBrk="1" latinLnBrk="0" hangingPunct="1">
                        <a:defRPr sz="1800" kern="1200">
                          <a:solidFill>
                            <a:schemeClr val="tx1"/>
                          </a:solidFill>
                          <a:latin typeface="RN House Sans"/>
                        </a:defRPr>
                      </a:lvl4pPr>
                      <a:lvl5pPr marL="1828800" algn="l" defTabSz="914400" rtl="0" eaLnBrk="1" latinLnBrk="0" hangingPunct="1">
                        <a:defRPr sz="1800" kern="1200">
                          <a:solidFill>
                            <a:schemeClr val="tx1"/>
                          </a:solidFill>
                          <a:latin typeface="RN House Sans"/>
                        </a:defRPr>
                      </a:lvl5pPr>
                      <a:lvl6pPr marL="2286000" algn="l" defTabSz="914400" rtl="0" eaLnBrk="1" latinLnBrk="0" hangingPunct="1">
                        <a:defRPr sz="1800" kern="1200">
                          <a:solidFill>
                            <a:schemeClr val="tx1"/>
                          </a:solidFill>
                          <a:latin typeface="RN House Sans"/>
                        </a:defRPr>
                      </a:lvl6pPr>
                      <a:lvl7pPr marL="2743200" algn="l" defTabSz="914400" rtl="0" eaLnBrk="1" latinLnBrk="0" hangingPunct="1">
                        <a:defRPr sz="1800" kern="1200">
                          <a:solidFill>
                            <a:schemeClr val="tx1"/>
                          </a:solidFill>
                          <a:latin typeface="RN House Sans"/>
                        </a:defRPr>
                      </a:lvl7pPr>
                      <a:lvl8pPr marL="3200400" algn="l" defTabSz="914400" rtl="0" eaLnBrk="1" latinLnBrk="0" hangingPunct="1">
                        <a:defRPr sz="1800" kern="1200">
                          <a:solidFill>
                            <a:schemeClr val="tx1"/>
                          </a:solidFill>
                          <a:latin typeface="RN House Sans"/>
                        </a:defRPr>
                      </a:lvl8pPr>
                      <a:lvl9pPr marL="3657600" algn="l" defTabSz="914400" rtl="0" eaLnBrk="1" latinLnBrk="0" hangingPunct="1">
                        <a:defRPr sz="1800" kern="1200">
                          <a:solidFill>
                            <a:schemeClr val="tx1"/>
                          </a:solidFill>
                          <a:latin typeface="RN House Sans"/>
                        </a:defRPr>
                      </a:lvl9pPr>
                    </a:lstStyle>
                    <a:p>
                      <a:pPr marL="0" algn="ctr" defTabSz="914400" rtl="0" eaLnBrk="1" latinLnBrk="0" hangingPunct="1">
                        <a:lnSpc>
                          <a:spcPts val="1200"/>
                        </a:lnSpc>
                        <a:spcBef>
                          <a:spcPts val="200"/>
                        </a:spcBef>
                        <a:spcAft>
                          <a:spcPts val="100"/>
                        </a:spcAft>
                      </a:pPr>
                      <a:r>
                        <a:rPr lang="en-GB" sz="1100" b="1" kern="1200" dirty="0">
                          <a:solidFill>
                            <a:schemeClr val="bg1"/>
                          </a:solidFill>
                          <a:effectLst/>
                          <a:latin typeface="RN House Sans Regular" panose="020B0504020203020204" pitchFamily="34" charset="0"/>
                          <a:ea typeface="MS Mincho"/>
                          <a:cs typeface="Times New Roman"/>
                        </a:rPr>
                        <a:t>Risk Description</a:t>
                      </a:r>
                    </a:p>
                  </a:txBody>
                  <a:tcPr marL="83388" marR="83388" marT="41428" marB="41428" anchor="ctr"/>
                </a:tc>
                <a:tc>
                  <a:txBody>
                    <a:bodyPr/>
                    <a:lstStyle/>
                    <a:p>
                      <a:pPr marL="0" algn="ctr" defTabSz="914400" rtl="0" eaLnBrk="1" latinLnBrk="0" hangingPunct="1">
                        <a:lnSpc>
                          <a:spcPts val="1200"/>
                        </a:lnSpc>
                        <a:spcBef>
                          <a:spcPts val="200"/>
                        </a:spcBef>
                        <a:spcAft>
                          <a:spcPts val="100"/>
                        </a:spcAft>
                      </a:pPr>
                      <a:r>
                        <a:rPr lang="en-US" sz="1100" b="1" kern="1200" dirty="0">
                          <a:solidFill>
                            <a:schemeClr val="bg1"/>
                          </a:solidFill>
                          <a:effectLst/>
                          <a:latin typeface="RN House Sans Regular" panose="020B0504020203020204" pitchFamily="34" charset="0"/>
                          <a:ea typeface="MS Mincho"/>
                          <a:cs typeface="Times New Roman"/>
                        </a:rPr>
                        <a:t>Owner</a:t>
                      </a:r>
                      <a:endParaRPr lang="en-GB" sz="1100" b="1" kern="1200" dirty="0">
                        <a:solidFill>
                          <a:schemeClr val="bg1"/>
                        </a:solidFill>
                        <a:effectLst/>
                        <a:latin typeface="RN House Sans Regular" panose="020B0504020203020204" pitchFamily="34" charset="0"/>
                        <a:ea typeface="MS Mincho"/>
                        <a:cs typeface="Times New Roman"/>
                      </a:endParaRPr>
                    </a:p>
                  </a:txBody>
                  <a:tcPr marL="83388" marR="83388" marT="41428" marB="41428" anchor="ctr"/>
                </a:tc>
                <a:tc>
                  <a:txBody>
                    <a:bodyPr/>
                    <a:lstStyle>
                      <a:lvl1pPr marL="0" algn="l" defTabSz="914400" rtl="0" eaLnBrk="1" latinLnBrk="0" hangingPunct="1">
                        <a:defRPr sz="1800" kern="1200">
                          <a:solidFill>
                            <a:schemeClr val="tx1"/>
                          </a:solidFill>
                          <a:latin typeface="RN House Sans"/>
                        </a:defRPr>
                      </a:lvl1pPr>
                      <a:lvl2pPr marL="457200" algn="l" defTabSz="914400" rtl="0" eaLnBrk="1" latinLnBrk="0" hangingPunct="1">
                        <a:defRPr sz="1800" kern="1200">
                          <a:solidFill>
                            <a:schemeClr val="tx1"/>
                          </a:solidFill>
                          <a:latin typeface="RN House Sans"/>
                        </a:defRPr>
                      </a:lvl2pPr>
                      <a:lvl3pPr marL="914400" algn="l" defTabSz="914400" rtl="0" eaLnBrk="1" latinLnBrk="0" hangingPunct="1">
                        <a:defRPr sz="1800" kern="1200">
                          <a:solidFill>
                            <a:schemeClr val="tx1"/>
                          </a:solidFill>
                          <a:latin typeface="RN House Sans"/>
                        </a:defRPr>
                      </a:lvl3pPr>
                      <a:lvl4pPr marL="1371600" algn="l" defTabSz="914400" rtl="0" eaLnBrk="1" latinLnBrk="0" hangingPunct="1">
                        <a:defRPr sz="1800" kern="1200">
                          <a:solidFill>
                            <a:schemeClr val="tx1"/>
                          </a:solidFill>
                          <a:latin typeface="RN House Sans"/>
                        </a:defRPr>
                      </a:lvl4pPr>
                      <a:lvl5pPr marL="1828800" algn="l" defTabSz="914400" rtl="0" eaLnBrk="1" latinLnBrk="0" hangingPunct="1">
                        <a:defRPr sz="1800" kern="1200">
                          <a:solidFill>
                            <a:schemeClr val="tx1"/>
                          </a:solidFill>
                          <a:latin typeface="RN House Sans"/>
                        </a:defRPr>
                      </a:lvl5pPr>
                      <a:lvl6pPr marL="2286000" algn="l" defTabSz="914400" rtl="0" eaLnBrk="1" latinLnBrk="0" hangingPunct="1">
                        <a:defRPr sz="1800" kern="1200">
                          <a:solidFill>
                            <a:schemeClr val="tx1"/>
                          </a:solidFill>
                          <a:latin typeface="RN House Sans"/>
                        </a:defRPr>
                      </a:lvl6pPr>
                      <a:lvl7pPr marL="2743200" algn="l" defTabSz="914400" rtl="0" eaLnBrk="1" latinLnBrk="0" hangingPunct="1">
                        <a:defRPr sz="1800" kern="1200">
                          <a:solidFill>
                            <a:schemeClr val="tx1"/>
                          </a:solidFill>
                          <a:latin typeface="RN House Sans"/>
                        </a:defRPr>
                      </a:lvl7pPr>
                      <a:lvl8pPr marL="3200400" algn="l" defTabSz="914400" rtl="0" eaLnBrk="1" latinLnBrk="0" hangingPunct="1">
                        <a:defRPr sz="1800" kern="1200">
                          <a:solidFill>
                            <a:schemeClr val="tx1"/>
                          </a:solidFill>
                          <a:latin typeface="RN House Sans"/>
                        </a:defRPr>
                      </a:lvl8pPr>
                      <a:lvl9pPr marL="3657600" algn="l" defTabSz="914400" rtl="0" eaLnBrk="1" latinLnBrk="0" hangingPunct="1">
                        <a:defRPr sz="1800" kern="1200">
                          <a:solidFill>
                            <a:schemeClr val="tx1"/>
                          </a:solidFill>
                          <a:latin typeface="RN House Sans"/>
                        </a:defRPr>
                      </a:lvl9pPr>
                    </a:lstStyle>
                    <a:p>
                      <a:pPr marL="0" algn="ctr" defTabSz="914400" rtl="0" eaLnBrk="1" latinLnBrk="0" hangingPunct="1">
                        <a:lnSpc>
                          <a:spcPts val="1200"/>
                        </a:lnSpc>
                        <a:spcBef>
                          <a:spcPts val="200"/>
                        </a:spcBef>
                        <a:spcAft>
                          <a:spcPts val="100"/>
                        </a:spcAft>
                      </a:pPr>
                      <a:r>
                        <a:rPr lang="en-US" sz="1100" b="1" kern="1200" dirty="0">
                          <a:solidFill>
                            <a:schemeClr val="bg1"/>
                          </a:solidFill>
                          <a:effectLst/>
                          <a:latin typeface="RN House Sans Regular" panose="020B0504020203020204" pitchFamily="34" charset="0"/>
                          <a:ea typeface="MS Mincho"/>
                          <a:cs typeface="Times New Roman"/>
                        </a:rPr>
                        <a:t>Mitigation</a:t>
                      </a:r>
                      <a:endParaRPr lang="en-GB" sz="1100" b="1" kern="1200" dirty="0">
                        <a:solidFill>
                          <a:schemeClr val="bg1"/>
                        </a:solidFill>
                        <a:effectLst/>
                        <a:latin typeface="RN House Sans Regular" panose="020B0504020203020204" pitchFamily="34" charset="0"/>
                        <a:ea typeface="MS Mincho"/>
                        <a:cs typeface="Times New Roman"/>
                      </a:endParaRPr>
                    </a:p>
                  </a:txBody>
                  <a:tcPr marL="83388" marR="83388" marT="41428" marB="41428" anchor="ctr"/>
                </a:tc>
                <a:extLst>
                  <a:ext uri="{0D108BD9-81ED-4DB2-BD59-A6C34878D82A}">
                    <a16:rowId xmlns:a16="http://schemas.microsoft.com/office/drawing/2014/main" val="459897006"/>
                  </a:ext>
                </a:extLst>
              </a:tr>
              <a:tr h="256621">
                <a:tc>
                  <a:txBody>
                    <a:bodyPr/>
                    <a:lstStyle/>
                    <a:p>
                      <a:r>
                        <a:rPr lang="en-GB" sz="1100" b="1" u="none" kern="1200" dirty="0">
                          <a:solidFill>
                            <a:schemeClr val="tx2"/>
                          </a:solidFill>
                          <a:latin typeface="RN House Sans Regular" panose="020B0504020203020204" pitchFamily="34" charset="0"/>
                          <a:ea typeface="+mn-ea"/>
                          <a:cs typeface="+mn-cs"/>
                        </a:rPr>
                        <a:t>Captured as Risk# 20 in </a:t>
                      </a:r>
                      <a:r>
                        <a:rPr lang="en-GB" sz="1100" b="1" u="none" kern="1200" dirty="0" err="1">
                          <a:solidFill>
                            <a:schemeClr val="tx2"/>
                          </a:solidFill>
                          <a:latin typeface="RN House Sans Regular" panose="020B0504020203020204" pitchFamily="34" charset="0"/>
                          <a:ea typeface="+mn-ea"/>
                          <a:cs typeface="+mn-cs"/>
                        </a:rPr>
                        <a:t>eforms</a:t>
                      </a:r>
                      <a:r>
                        <a:rPr lang="en-GB" sz="1100" b="1" u="none" kern="1200" dirty="0">
                          <a:solidFill>
                            <a:schemeClr val="tx2"/>
                          </a:solidFill>
                          <a:latin typeface="RN House Sans Regular" panose="020B0504020203020204" pitchFamily="34" charset="0"/>
                          <a:ea typeface="+mn-ea"/>
                          <a:cs typeface="+mn-cs"/>
                        </a:rPr>
                        <a:t> RAID log -</a:t>
                      </a:r>
                      <a:endParaRPr lang="en-GB" sz="1100" b="1" u="none" kern="1200" dirty="0">
                        <a:solidFill>
                          <a:schemeClr val="tx2"/>
                        </a:solidFill>
                        <a:latin typeface="RN House Sans Regular" panose="020B0504020203020204" pitchFamily="34" charset="0"/>
                        <a:ea typeface="+mn-ea"/>
                        <a:cs typeface="+mn-cs"/>
                        <a:hlinkClick r:id="rId2">
                          <a:extLst>
                            <a:ext uri="{A12FA001-AC4F-418D-AE19-62706E023703}">
                              <ahyp:hlinkClr xmlns:ahyp="http://schemas.microsoft.com/office/drawing/2018/hyperlinkcolor" val="tx"/>
                            </a:ext>
                          </a:extLst>
                        </a:hlinkClick>
                      </a:endParaRPr>
                    </a:p>
                    <a:p>
                      <a:endParaRPr lang="en-GB" sz="1100" kern="1200" dirty="0">
                        <a:solidFill>
                          <a:schemeClr val="tx2"/>
                        </a:solidFill>
                        <a:latin typeface="RN House Sans Regular" panose="020B0504020203020204" pitchFamily="34" charset="0"/>
                        <a:ea typeface="+mn-ea"/>
                        <a:cs typeface="+mn-cs"/>
                        <a:hlinkClick r:id="rId2">
                          <a:extLst>
                            <a:ext uri="{A12FA001-AC4F-418D-AE19-62706E023703}">
                              <ahyp:hlinkClr xmlns:ahyp="http://schemas.microsoft.com/office/drawing/2018/hyperlinkcolor" val="tx"/>
                            </a:ext>
                          </a:extLst>
                        </a:hlinkClick>
                      </a:endParaRPr>
                    </a:p>
                    <a:p>
                      <a:r>
                        <a:rPr lang="en-GB" sz="1100" kern="1200" dirty="0">
                          <a:solidFill>
                            <a:schemeClr val="tx2"/>
                          </a:solidFill>
                          <a:latin typeface="RN House Sans Regular" panose="020B0504020203020204" pitchFamily="34" charset="0"/>
                          <a:ea typeface="+mn-ea"/>
                          <a:cs typeface="+mn-cs"/>
                          <a:hlinkClick r:id="rId2">
                            <a:extLst>
                              <a:ext uri="{A12FA001-AC4F-418D-AE19-62706E023703}">
                                <ahyp:hlinkClr xmlns:ahyp="http://schemas.microsoft.com/office/drawing/2018/hyperlinkcolor" val="tx"/>
                              </a:ext>
                            </a:extLst>
                          </a:hlinkClick>
                        </a:rPr>
                        <a:t> E_Forms_RAID_V1.2.xlsx</a:t>
                      </a:r>
                      <a:endParaRPr lang="en-GB" sz="1100" kern="1200" dirty="0">
                        <a:solidFill>
                          <a:schemeClr val="tx2"/>
                        </a:solidFill>
                        <a:latin typeface="RN House Sans Regular" panose="020B0504020203020204" pitchFamily="34" charset="0"/>
                        <a:ea typeface="+mn-ea"/>
                        <a:cs typeface="+mn-cs"/>
                      </a:endParaRPr>
                    </a:p>
                  </a:txBody>
                  <a:tcPr/>
                </a:tc>
                <a:tc>
                  <a:txBody>
                    <a:bodyPr/>
                    <a:lstStyle/>
                    <a:p>
                      <a:pPr algn="just" fontAlgn="t"/>
                      <a:r>
                        <a:rPr lang="en-GB" sz="1100" kern="1200" dirty="0">
                          <a:solidFill>
                            <a:schemeClr val="tx2"/>
                          </a:solidFill>
                          <a:latin typeface="RN House Sans Regular" panose="020B0504020203020204" pitchFamily="34" charset="0"/>
                          <a:ea typeface="+mn-ea"/>
                          <a:cs typeface="+mn-cs"/>
                        </a:rPr>
                        <a:t>There a risk of unwanted submission of forms by human/bot due to unauthenticated </a:t>
                      </a:r>
                      <a:r>
                        <a:rPr lang="en-GB" sz="1100" kern="1200" dirty="0" err="1">
                          <a:solidFill>
                            <a:schemeClr val="tx2"/>
                          </a:solidFill>
                          <a:latin typeface="RN House Sans Regular" panose="020B0504020203020204" pitchFamily="34" charset="0"/>
                          <a:ea typeface="+mn-ea"/>
                          <a:cs typeface="+mn-cs"/>
                        </a:rPr>
                        <a:t>eforms</a:t>
                      </a:r>
                      <a:r>
                        <a:rPr lang="en-GB" sz="1100" kern="1200" dirty="0">
                          <a:solidFill>
                            <a:schemeClr val="tx2"/>
                          </a:solidFill>
                          <a:latin typeface="RN House Sans Regular" panose="020B0504020203020204" pitchFamily="34" charset="0"/>
                          <a:ea typeface="+mn-ea"/>
                          <a:cs typeface="+mn-cs"/>
                        </a:rPr>
                        <a:t> and this will create junk request and overhead for Business to manage this. Currently Infra/Security controls are in place to avoid spamming due to high volumes of request (DOS) however low volume requests from bot/human could go through.</a:t>
                      </a:r>
                    </a:p>
                  </a:txBody>
                  <a:tcPr marL="9525" marR="9525" marT="9525"/>
                </a:tc>
                <a:tc>
                  <a:txBody>
                    <a:bodyPr/>
                    <a:lstStyle/>
                    <a:p>
                      <a:r>
                        <a:rPr lang="en-US" sz="1100" dirty="0">
                          <a:solidFill>
                            <a:schemeClr val="tx2"/>
                          </a:solidFill>
                          <a:latin typeface="RN House Sans Regular" panose="020B0504020203020204" pitchFamily="34" charset="0"/>
                        </a:rPr>
                        <a:t>Conor Patterson,</a:t>
                      </a:r>
                    </a:p>
                    <a:p>
                      <a:r>
                        <a:rPr lang="en-GB" sz="1100" dirty="0">
                          <a:solidFill>
                            <a:schemeClr val="tx2"/>
                          </a:solidFill>
                          <a:latin typeface="RN House Sans Regular" panose="020B0504020203020204" pitchFamily="34" charset="0"/>
                        </a:rPr>
                        <a:t>Andrew A Murphy</a:t>
                      </a:r>
                    </a:p>
                  </a:txBody>
                  <a:tcPr/>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GB" sz="1100" dirty="0">
                          <a:solidFill>
                            <a:schemeClr val="tx2"/>
                          </a:solidFill>
                          <a:latin typeface="RN House Sans Regular" panose="020B0504020203020204" pitchFamily="34" charset="0"/>
                        </a:rPr>
                        <a:t>PBBA Dispute Background Business Process in BPM will have controls to stop such bad requests i.e. invalid Account number / sort codes. BPM wont be able to locate the account, so a case will never be created.</a:t>
                      </a: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100" dirty="0">
                        <a:solidFill>
                          <a:schemeClr val="tx2"/>
                        </a:solidFill>
                        <a:latin typeface="RN House Sans Regular" panose="020B0504020203020204" pitchFamily="34" charset="0"/>
                      </a:endParaRPr>
                    </a:p>
                    <a:p>
                      <a:pPr marL="0" marR="0" lvl="0" indent="0" algn="l" defTabSz="1034701" rtl="0" eaLnBrk="1" fontAlgn="auto" latinLnBrk="0" hangingPunct="1">
                        <a:lnSpc>
                          <a:spcPct val="100000"/>
                        </a:lnSpc>
                        <a:spcBef>
                          <a:spcPts val="0"/>
                        </a:spcBef>
                        <a:spcAft>
                          <a:spcPts val="0"/>
                        </a:spcAft>
                        <a:buClrTx/>
                        <a:buSzTx/>
                        <a:buFontTx/>
                        <a:buNone/>
                        <a:tabLst/>
                        <a:defRPr/>
                      </a:pPr>
                      <a:endParaRPr lang="en-GB" sz="1100" dirty="0">
                        <a:solidFill>
                          <a:schemeClr val="tx2"/>
                        </a:solidFill>
                        <a:latin typeface="RN House Sans Regular" panose="020B0504020203020204" pitchFamily="34" charset="0"/>
                      </a:endParaRPr>
                    </a:p>
                  </a:txBody>
                  <a:tcPr/>
                </a:tc>
                <a:extLst>
                  <a:ext uri="{0D108BD9-81ED-4DB2-BD59-A6C34878D82A}">
                    <a16:rowId xmlns:a16="http://schemas.microsoft.com/office/drawing/2014/main" val="3835126443"/>
                  </a:ext>
                </a:extLst>
              </a:tr>
            </a:tbl>
          </a:graphicData>
        </a:graphic>
      </p:graphicFrame>
      <p:graphicFrame>
        <p:nvGraphicFramePr>
          <p:cNvPr id="15" name="Object 14">
            <a:extLst>
              <a:ext uri="{FF2B5EF4-FFF2-40B4-BE49-F238E27FC236}">
                <a16:creationId xmlns:a16="http://schemas.microsoft.com/office/drawing/2014/main" id="{8FB2BAC0-C8EC-FB81-A063-CC537CEBF49B}"/>
              </a:ext>
            </a:extLst>
          </p:cNvPr>
          <p:cNvGraphicFramePr>
            <a:graphicFrameLocks noChangeAspect="1"/>
          </p:cNvGraphicFramePr>
          <p:nvPr>
            <p:extLst>
              <p:ext uri="{D42A27DB-BD31-4B8C-83A1-F6EECF244321}">
                <p14:modId xmlns:p14="http://schemas.microsoft.com/office/powerpoint/2010/main" val="2330189973"/>
              </p:ext>
            </p:extLst>
          </p:nvPr>
        </p:nvGraphicFramePr>
        <p:xfrm>
          <a:off x="8002155" y="5428771"/>
          <a:ext cx="914400" cy="771525"/>
        </p:xfrm>
        <a:graphic>
          <a:graphicData uri="http://schemas.openxmlformats.org/presentationml/2006/ole">
            <mc:AlternateContent xmlns:mc="http://schemas.openxmlformats.org/markup-compatibility/2006">
              <mc:Choice xmlns:v="urn:schemas-microsoft-com:vml" Requires="v">
                <p:oleObj name="Packager Shell Object" showAsIcon="1" r:id="rId3" imgW="914400" imgH="771480" progId="Package">
                  <p:embed/>
                </p:oleObj>
              </mc:Choice>
              <mc:Fallback>
                <p:oleObj name="Packager Shell Object" showAsIcon="1" r:id="rId3" imgW="914400" imgH="771480" progId="Package">
                  <p:embed/>
                  <p:pic>
                    <p:nvPicPr>
                      <p:cNvPr id="15" name="Object 14">
                        <a:extLst>
                          <a:ext uri="{FF2B5EF4-FFF2-40B4-BE49-F238E27FC236}">
                            <a16:creationId xmlns:a16="http://schemas.microsoft.com/office/drawing/2014/main" id="{8FB2BAC0-C8EC-FB81-A063-CC537CEBF49B}"/>
                          </a:ext>
                        </a:extLst>
                      </p:cNvPr>
                      <p:cNvPicPr/>
                      <p:nvPr/>
                    </p:nvPicPr>
                    <p:blipFill>
                      <a:blip r:embed="rId4"/>
                      <a:stretch>
                        <a:fillRect/>
                      </a:stretch>
                    </p:blipFill>
                    <p:spPr>
                      <a:xfrm>
                        <a:off x="8002155" y="5428771"/>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2801413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A61D74-7E34-413D-BB5E-570A3C5E56BE}"/>
              </a:ext>
            </a:extLst>
          </p:cNvPr>
          <p:cNvSpPr>
            <a:spLocks noGrp="1"/>
          </p:cNvSpPr>
          <p:nvPr>
            <p:ph sz="quarter" idx="11"/>
          </p:nvPr>
        </p:nvSpPr>
        <p:spPr>
          <a:xfrm>
            <a:off x="486000" y="1465742"/>
            <a:ext cx="9720000" cy="4011133"/>
          </a:xfrm>
          <a:solidFill>
            <a:schemeClr val="bg1">
              <a:lumMod val="95000"/>
            </a:schemeClr>
          </a:solidFill>
        </p:spPr>
        <p:txBody>
          <a:bodyPr/>
          <a:lstStyle/>
          <a:p>
            <a:pPr marL="180975" indent="-180975">
              <a:spcBef>
                <a:spcPts val="300"/>
              </a:spcBef>
              <a:buFontTx/>
              <a:buChar char="•"/>
              <a:defRPr/>
            </a:pPr>
            <a:r>
              <a:rPr lang="en-GB" sz="1000" dirty="0"/>
              <a:t>Are all high-level requirements addressed? </a:t>
            </a:r>
          </a:p>
          <a:p>
            <a:pPr marL="180975" indent="-180975">
              <a:spcBef>
                <a:spcPts val="300"/>
              </a:spcBef>
              <a:buFontTx/>
              <a:buChar char="•"/>
              <a:defRPr/>
            </a:pPr>
            <a:r>
              <a:rPr lang="en-GB" sz="1000" dirty="0"/>
              <a:t>Does the solution take into account the appropriate regulatory requirements, e.g. the Conduct Risk policy, Treating Customers Fairly (TCF)? All policies can be found </a:t>
            </a:r>
            <a:r>
              <a:rPr lang="en-GB" sz="1000" dirty="0">
                <a:hlinkClick r:id="rId2">
                  <a:extLst>
                    <a:ext uri="{A12FA001-AC4F-418D-AE19-62706E023703}">
                      <ahyp:hlinkClr xmlns:ahyp="http://schemas.microsoft.com/office/drawing/2018/hyperlinkcolor" val="tx"/>
                    </a:ext>
                  </a:extLst>
                </a:hlinkClick>
              </a:rPr>
              <a:t>here</a:t>
            </a:r>
            <a:r>
              <a:rPr lang="en-GB" sz="1000" dirty="0"/>
              <a:t>.</a:t>
            </a:r>
          </a:p>
          <a:p>
            <a:pPr marL="180975" indent="-180975">
              <a:spcBef>
                <a:spcPts val="300"/>
              </a:spcBef>
              <a:buFontTx/>
              <a:buChar char="•"/>
              <a:defRPr/>
            </a:pPr>
            <a:r>
              <a:rPr lang="en-GB" sz="1000" dirty="0"/>
              <a:t>Is the solution consistent with the original solution as defined in the Define stage activities? </a:t>
            </a:r>
          </a:p>
          <a:p>
            <a:pPr marL="180975" indent="-180975">
              <a:spcBef>
                <a:spcPts val="300"/>
              </a:spcBef>
              <a:buFontTx/>
              <a:buChar char="•"/>
              <a:defRPr/>
            </a:pPr>
            <a:r>
              <a:rPr lang="en-GB" sz="1000" dirty="0"/>
              <a:t>Is the purpose of the design in terms of the business processes it supports clear? </a:t>
            </a:r>
          </a:p>
          <a:p>
            <a:pPr marL="180975" indent="-180975">
              <a:spcBef>
                <a:spcPts val="300"/>
              </a:spcBef>
              <a:buFontTx/>
              <a:buChar char="•"/>
              <a:defRPr/>
            </a:pPr>
            <a:r>
              <a:rPr lang="en-GB" sz="1000" dirty="0"/>
              <a:t>Is the scope of the design clear? </a:t>
            </a:r>
          </a:p>
          <a:p>
            <a:pPr marL="180975" indent="-180975">
              <a:spcBef>
                <a:spcPts val="300"/>
              </a:spcBef>
              <a:buFontTx/>
              <a:buChar char="•"/>
              <a:defRPr/>
            </a:pPr>
            <a:r>
              <a:rPr lang="en-GB" sz="1000" dirty="0"/>
              <a:t>Does the design comply with </a:t>
            </a:r>
            <a:r>
              <a:rPr lang="en-GB" sz="1000" dirty="0">
                <a:hlinkClick r:id="rId3"/>
              </a:rPr>
              <a:t>Operational Readiness</a:t>
            </a:r>
            <a:r>
              <a:rPr lang="en-GB" sz="1000" dirty="0"/>
              <a:t> requirements and relevant Technology architectures and standards including the design and data design principles? </a:t>
            </a:r>
            <a:endParaRPr lang="en-GB" sz="1000" dirty="0">
              <a:solidFill>
                <a:schemeClr val="accent1"/>
              </a:solidFill>
            </a:endParaRPr>
          </a:p>
          <a:p>
            <a:pPr marL="180975" indent="-180975">
              <a:spcBef>
                <a:spcPts val="300"/>
              </a:spcBef>
              <a:buFontTx/>
              <a:buChar char="•"/>
              <a:defRPr/>
            </a:pPr>
            <a:r>
              <a:rPr lang="en-GB" sz="1000" dirty="0">
                <a:solidFill>
                  <a:schemeClr val="accent1"/>
                </a:solidFill>
              </a:rPr>
              <a:t>Does the solution meet the requirements detailed in the </a:t>
            </a:r>
            <a:r>
              <a:rPr lang="en-GB" sz="1000" dirty="0">
                <a:solidFill>
                  <a:schemeClr val="accent1"/>
                </a:solidFill>
                <a:hlinkClick r:id="rId4">
                  <a:extLst>
                    <a:ext uri="{A12FA001-AC4F-418D-AE19-62706E023703}">
                      <ahyp:hlinkClr xmlns:ahyp="http://schemas.microsoft.com/office/drawing/2018/hyperlinkcolor" val="tx"/>
                    </a:ext>
                  </a:extLst>
                </a:hlinkClick>
              </a:rPr>
              <a:t>Operational Resilience IT Resilience Supporting Guidance</a:t>
            </a:r>
            <a:r>
              <a:rPr lang="en-GB" sz="1000" dirty="0">
                <a:solidFill>
                  <a:schemeClr val="accent1"/>
                </a:solidFill>
              </a:rPr>
              <a:t>?</a:t>
            </a:r>
          </a:p>
          <a:p>
            <a:pPr marL="180975" indent="-180975">
              <a:spcBef>
                <a:spcPts val="300"/>
              </a:spcBef>
              <a:buFontTx/>
              <a:buChar char="•"/>
              <a:defRPr/>
            </a:pPr>
            <a:r>
              <a:rPr lang="en-GB" sz="1000" dirty="0"/>
              <a:t>Does the solution comply with the </a:t>
            </a:r>
            <a:r>
              <a:rPr lang="en-GB" sz="1000" dirty="0">
                <a:hlinkClick r:id="rId5">
                  <a:extLst>
                    <a:ext uri="{A12FA001-AC4F-418D-AE19-62706E023703}">
                      <ahyp:hlinkClr xmlns:ahyp="http://schemas.microsoft.com/office/drawing/2018/hyperlinkcolor" val="tx"/>
                    </a:ext>
                  </a:extLst>
                </a:hlinkClick>
              </a:rPr>
              <a:t>Group Information Security Policy</a:t>
            </a:r>
            <a:r>
              <a:rPr lang="en-GB" sz="1000" dirty="0"/>
              <a:t> requirements? </a:t>
            </a:r>
          </a:p>
          <a:p>
            <a:pPr marL="180975" indent="-180975">
              <a:spcBef>
                <a:spcPts val="300"/>
              </a:spcBef>
              <a:buFontTx/>
              <a:buChar char="•"/>
              <a:defRPr/>
            </a:pPr>
            <a:r>
              <a:rPr lang="en-GB" sz="1000" dirty="0"/>
              <a:t>Does the solution comply with the </a:t>
            </a:r>
            <a:r>
              <a:rPr lang="en-GB" sz="1000" dirty="0">
                <a:hlinkClick r:id="rId6">
                  <a:extLst>
                    <a:ext uri="{A12FA001-AC4F-418D-AE19-62706E023703}">
                      <ahyp:hlinkClr xmlns:ahyp="http://schemas.microsoft.com/office/drawing/2018/hyperlinkcolor" val="tx"/>
                    </a:ext>
                  </a:extLst>
                </a:hlinkClick>
              </a:rPr>
              <a:t>Group Records Management Policy</a:t>
            </a:r>
            <a:r>
              <a:rPr lang="en-GB" sz="1000" dirty="0"/>
              <a:t> requirements, if it retains records? </a:t>
            </a:r>
          </a:p>
          <a:p>
            <a:pPr marL="180975" indent="-180975">
              <a:spcBef>
                <a:spcPts val="300"/>
              </a:spcBef>
              <a:buFontTx/>
              <a:buChar char="•"/>
              <a:defRPr/>
            </a:pPr>
            <a:r>
              <a:rPr lang="en-GB" sz="1000" dirty="0"/>
              <a:t>Does the solution design adhere to the appropriate Technology and local architectures and </a:t>
            </a:r>
            <a:r>
              <a:rPr lang="en-GB" sz="1000" dirty="0">
                <a:hlinkClick r:id="rId7">
                  <a:extLst>
                    <a:ext uri="{A12FA001-AC4F-418D-AE19-62706E023703}">
                      <ahyp:hlinkClr xmlns:ahyp="http://schemas.microsoft.com/office/drawing/2018/hyperlinkcolor" val="tx"/>
                    </a:ext>
                  </a:extLst>
                </a:hlinkClick>
              </a:rPr>
              <a:t>technical standards</a:t>
            </a:r>
            <a:r>
              <a:rPr lang="en-GB" sz="1000" dirty="0"/>
              <a:t>? </a:t>
            </a:r>
          </a:p>
          <a:p>
            <a:pPr marL="180975" indent="-180975">
              <a:spcBef>
                <a:spcPts val="300"/>
              </a:spcBef>
              <a:buFontTx/>
              <a:buChar char="•"/>
              <a:defRPr/>
            </a:pPr>
            <a:r>
              <a:rPr lang="en-GB" sz="1000" dirty="0"/>
              <a:t>Does the solution provide a sound foundation for the detailed design of applications, infrastructure and subsequent components? </a:t>
            </a:r>
          </a:p>
          <a:p>
            <a:pPr marL="180975" indent="-180975">
              <a:spcBef>
                <a:spcPts val="300"/>
              </a:spcBef>
              <a:buFontTx/>
              <a:buChar char="•"/>
              <a:defRPr/>
            </a:pPr>
            <a:r>
              <a:rPr lang="en-GB" sz="1000" dirty="0"/>
              <a:t>Does the solution support the needs of those who will support and maintain the delivered application? </a:t>
            </a:r>
          </a:p>
          <a:p>
            <a:pPr marL="180975" indent="-180975">
              <a:spcBef>
                <a:spcPts val="300"/>
              </a:spcBef>
              <a:buFontTx/>
              <a:buChar char="•"/>
              <a:defRPr/>
            </a:pPr>
            <a:r>
              <a:rPr lang="en-GB" sz="1000" dirty="0"/>
              <a:t>Does the solution cover all the required application software on all platforms to deliver the required functionality? </a:t>
            </a:r>
          </a:p>
          <a:p>
            <a:pPr marL="180975" indent="-180975">
              <a:spcBef>
                <a:spcPts val="300"/>
              </a:spcBef>
              <a:buFontTx/>
              <a:buChar char="•"/>
              <a:defRPr/>
            </a:pPr>
            <a:r>
              <a:rPr lang="en-GB" sz="1000" dirty="0"/>
              <a:t>Are infrastructure components to provide services such as printing, audit, access control, batch scheduling, records retention, etc. identified? </a:t>
            </a:r>
          </a:p>
          <a:p>
            <a:pPr marL="180975" indent="-180975">
              <a:spcBef>
                <a:spcPts val="300"/>
              </a:spcBef>
              <a:buFontTx/>
              <a:buChar char="•"/>
              <a:defRPr/>
            </a:pPr>
            <a:r>
              <a:rPr lang="en-GB" sz="1000" dirty="0"/>
              <a:t>Has the solution taken into account whether the Platform or any of the base services operate and support MASI (Mainframe Application Stand-in) ? Examples ATM’s including AT/Connex, </a:t>
            </a:r>
            <a:r>
              <a:rPr lang="en-GB" sz="1000" dirty="0" err="1"/>
              <a:t>eBANKING</a:t>
            </a:r>
            <a:r>
              <a:rPr lang="en-GB" sz="1000" dirty="0"/>
              <a:t> (Account Summary), NAP, Customer DB, ACES and OAKM. </a:t>
            </a:r>
          </a:p>
          <a:p>
            <a:pPr marL="180975" indent="-180975">
              <a:spcBef>
                <a:spcPts val="300"/>
              </a:spcBef>
              <a:buFontTx/>
              <a:buChar char="•"/>
              <a:defRPr/>
            </a:pPr>
            <a:r>
              <a:rPr lang="en-GB" sz="1000" dirty="0"/>
              <a:t>Are interconnections and interactions between components identified? </a:t>
            </a:r>
          </a:p>
          <a:p>
            <a:pPr marL="180975" indent="-180975">
              <a:spcBef>
                <a:spcPts val="300"/>
              </a:spcBef>
              <a:buFontTx/>
              <a:buChar char="•"/>
              <a:defRPr/>
            </a:pPr>
            <a:r>
              <a:rPr lang="en-GB" sz="1000" dirty="0"/>
              <a:t>Have re-use and purchase options been fully explored for all custom-built components? </a:t>
            </a:r>
          </a:p>
          <a:p>
            <a:pPr marL="180975" indent="-180975">
              <a:spcBef>
                <a:spcPts val="300"/>
              </a:spcBef>
              <a:buFontTx/>
              <a:buChar char="•"/>
              <a:defRPr/>
            </a:pPr>
            <a:r>
              <a:rPr lang="en-GB" sz="1000" dirty="0"/>
              <a:t>Does the solution comply with General Data Protection Regulation(GDPR) , if it contains personally identifiable information (PII)?</a:t>
            </a:r>
          </a:p>
        </p:txBody>
      </p:sp>
      <p:sp>
        <p:nvSpPr>
          <p:cNvPr id="3" name="Slide Number Placeholder 2">
            <a:extLst>
              <a:ext uri="{FF2B5EF4-FFF2-40B4-BE49-F238E27FC236}">
                <a16:creationId xmlns:a16="http://schemas.microsoft.com/office/drawing/2014/main" id="{A7C370B7-7D37-4D3A-907F-3635607ADC04}"/>
              </a:ext>
            </a:extLst>
          </p:cNvPr>
          <p:cNvSpPr>
            <a:spLocks noGrp="1"/>
          </p:cNvSpPr>
          <p:nvPr>
            <p:ph type="sldNum" sz="quarter" idx="10"/>
          </p:nvPr>
        </p:nvSpPr>
        <p:spPr/>
        <p:txBody>
          <a:bodyPr/>
          <a:lstStyle/>
          <a:p>
            <a:fld id="{08BDDC8D-36E9-467E-8CF1-750845950A7F}" type="slidenum">
              <a:rPr lang="en-GB" smtClean="0"/>
              <a:pPr/>
              <a:t>61</a:t>
            </a:fld>
            <a:endParaRPr lang="en-GB"/>
          </a:p>
        </p:txBody>
      </p:sp>
      <p:sp>
        <p:nvSpPr>
          <p:cNvPr id="4" name="Title 3">
            <a:extLst>
              <a:ext uri="{FF2B5EF4-FFF2-40B4-BE49-F238E27FC236}">
                <a16:creationId xmlns:a16="http://schemas.microsoft.com/office/drawing/2014/main" id="{E4DC7088-B8C4-4008-A828-970188B95AB2}"/>
              </a:ext>
            </a:extLst>
          </p:cNvPr>
          <p:cNvSpPr>
            <a:spLocks noGrp="1"/>
          </p:cNvSpPr>
          <p:nvPr>
            <p:ph type="title"/>
          </p:nvPr>
        </p:nvSpPr>
        <p:spPr/>
        <p:txBody>
          <a:bodyPr/>
          <a:lstStyle/>
          <a:p>
            <a:r>
              <a:rPr lang="en-GB" altLang="en-US" dirty="0"/>
              <a:t>Appendix: HLSD Quality Criteria</a:t>
            </a:r>
            <a:endParaRPr lang="en-GB" dirty="0"/>
          </a:p>
        </p:txBody>
      </p:sp>
    </p:spTree>
    <p:extLst>
      <p:ext uri="{BB962C8B-B14F-4D97-AF65-F5344CB8AC3E}">
        <p14:creationId xmlns:p14="http://schemas.microsoft.com/office/powerpoint/2010/main" val="12676549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203C3-1068-42E0-B33E-053113C28077}"/>
              </a:ext>
            </a:extLst>
          </p:cNvPr>
          <p:cNvSpPr>
            <a:spLocks noGrp="1"/>
          </p:cNvSpPr>
          <p:nvPr>
            <p:ph sz="quarter" idx="11"/>
          </p:nvPr>
        </p:nvSpPr>
        <p:spPr>
          <a:xfrm>
            <a:off x="486000" y="1226093"/>
            <a:ext cx="9720000" cy="5928126"/>
          </a:xfrm>
          <a:solidFill>
            <a:schemeClr val="bg1">
              <a:lumMod val="95000"/>
            </a:schemeClr>
          </a:solidFill>
        </p:spPr>
        <p:txBody>
          <a:bodyPr/>
          <a:lstStyle/>
          <a:p>
            <a:pPr>
              <a:lnSpc>
                <a:spcPct val="107000"/>
              </a:lnSpc>
              <a:spcBef>
                <a:spcPts val="750"/>
              </a:spcBef>
              <a:spcAft>
                <a:spcPts val="800"/>
              </a:spcAft>
            </a:pPr>
            <a:r>
              <a:rPr lang="en-GB" sz="1200" b="1" dirty="0">
                <a:effectLst/>
                <a:ea typeface="Times New Roman" panose="02020603050405020304" pitchFamily="18" charset="0"/>
                <a:cs typeface="Segoe UI" panose="020B0502040204020203" pitchFamily="34" charset="0"/>
              </a:rPr>
              <a:t>Does your Solution Design …</a:t>
            </a:r>
          </a:p>
          <a:p>
            <a:pPr>
              <a:spcBef>
                <a:spcPts val="300"/>
              </a:spcBef>
              <a:spcAft>
                <a:spcPts val="800"/>
              </a:spcAft>
            </a:pPr>
            <a:r>
              <a:rPr lang="en-GB" sz="1000" b="1" dirty="0">
                <a:effectLst/>
                <a:ea typeface="Times New Roman" panose="02020603050405020304" pitchFamily="18" charset="0"/>
                <a:cs typeface="Segoe UI" panose="020B0502040204020203" pitchFamily="34" charset="0"/>
              </a:rPr>
              <a:t>1) Align with Technology’s Workload Placement strategy?</a:t>
            </a:r>
            <a:endParaRPr lang="en-GB" sz="1000" dirty="0">
              <a:effectLst/>
              <a:ea typeface="Calibri" panose="020F0502020204030204" pitchFamily="34" charset="0"/>
              <a:cs typeface="Times New Roman" panose="02020603050405020304" pitchFamily="18" charset="0"/>
            </a:endParaRPr>
          </a:p>
          <a:p>
            <a:pPr marL="571500">
              <a:spcBef>
                <a:spcPts val="300"/>
              </a:spcBef>
            </a:pPr>
            <a:r>
              <a:rPr lang="en-GB" sz="1000" i="1" dirty="0">
                <a:effectLst/>
                <a:ea typeface="Times New Roman" panose="02020603050405020304" pitchFamily="18" charset="0"/>
                <a:cs typeface="Segoe UI" panose="020B0502040204020203" pitchFamily="34" charset="0"/>
              </a:rPr>
              <a:t>You can answer "Yes" to this question if the hosting environment for your solution is in line with the</a:t>
            </a:r>
            <a:r>
              <a:rPr lang="en-GB" sz="1000" i="1" dirty="0">
                <a:effectLst/>
                <a:ea typeface="Times New Roman" panose="02020603050405020304" pitchFamily="18" charset="0"/>
                <a:cs typeface="Calibri" panose="020F0502020204030204" pitchFamily="34" charset="0"/>
              </a:rPr>
              <a:t> </a:t>
            </a:r>
            <a:r>
              <a:rPr lang="en-GB" sz="1000" i="1" u="none" strike="noStrike" dirty="0">
                <a:effectLst/>
                <a:ea typeface="Times New Roman" panose="02020603050405020304" pitchFamily="18" charset="0"/>
                <a:cs typeface="Segoe UI" panose="020B0502040204020203" pitchFamily="34" charset="0"/>
                <a:hlinkClick r:id="rId2">
                  <a:extLst>
                    <a:ext uri="{A12FA001-AC4F-418D-AE19-62706E023703}">
                      <ahyp:hlinkClr xmlns:ahyp="http://schemas.microsoft.com/office/drawing/2018/hyperlinkcolor" val="tx"/>
                    </a:ext>
                  </a:extLst>
                </a:hlinkClick>
              </a:rPr>
              <a:t>Workload Placement Decision Tree</a:t>
            </a:r>
            <a:r>
              <a:rPr lang="en-GB" sz="1000" i="1" dirty="0">
                <a:effectLst/>
                <a:ea typeface="Times New Roman" panose="02020603050405020304" pitchFamily="18" charset="0"/>
                <a:cs typeface="Calibri" panose="020F0502020204030204" pitchFamily="34" charset="0"/>
              </a:rPr>
              <a:t> </a:t>
            </a:r>
            <a:r>
              <a:rPr lang="en-GB" sz="1000" i="1" dirty="0">
                <a:effectLst/>
                <a:ea typeface="Times New Roman" panose="02020603050405020304" pitchFamily="18" charset="0"/>
                <a:cs typeface="Segoe UI" panose="020B0502040204020203" pitchFamily="34" charset="0"/>
              </a:rPr>
              <a:t>(WPDT), e.g. you are using </a:t>
            </a:r>
            <a:r>
              <a:rPr lang="en-GB" sz="1000" i="1" dirty="0">
                <a:effectLst/>
                <a:ea typeface="Times New Roman" panose="02020603050405020304" pitchFamily="18" charset="0"/>
                <a:cs typeface="RN House Sans Regular" panose="020B0504020203020204" pitchFamily="34" charset="0"/>
              </a:rPr>
              <a:t>…</a:t>
            </a:r>
            <a:endParaRPr lang="en-GB" sz="1000" i="1" dirty="0">
              <a:ea typeface="Times New Roman" panose="02020603050405020304" pitchFamily="18" charset="0"/>
              <a:cs typeface="Segoe UI" panose="020B0502040204020203" pitchFamily="34" charset="0"/>
            </a:endParaRPr>
          </a:p>
          <a:p>
            <a:pPr marL="900000" lvl="1" indent="-180000">
              <a:spcBef>
                <a:spcPts val="300"/>
              </a:spcBef>
            </a:pPr>
            <a:r>
              <a:rPr lang="en-GB" sz="1000" i="1" dirty="0">
                <a:ea typeface="Times New Roman" panose="02020603050405020304" pitchFamily="18" charset="0"/>
                <a:cs typeface="Segoe UI" panose="020B0502040204020203" pitchFamily="34" charset="0"/>
              </a:rPr>
              <a:t>a</a:t>
            </a:r>
            <a:r>
              <a:rPr lang="en-GB" sz="1000" i="1" dirty="0">
                <a:effectLst/>
                <a:ea typeface="Times New Roman" panose="02020603050405020304" pitchFamily="18" charset="0"/>
                <a:cs typeface="Segoe UI" panose="020B0502040204020203" pitchFamily="34" charset="0"/>
              </a:rPr>
              <a:t>n existing strategic solution to meet the requirement,</a:t>
            </a:r>
          </a:p>
          <a:p>
            <a:pPr marL="900000" lvl="1" indent="-180000">
              <a:spcBef>
                <a:spcPts val="300"/>
              </a:spcBef>
            </a:pPr>
            <a:r>
              <a:rPr lang="en-GB" sz="1000" i="1" dirty="0">
                <a:effectLst/>
                <a:ea typeface="Times New Roman" panose="02020603050405020304" pitchFamily="18" charset="0"/>
                <a:cs typeface="Segoe UI" panose="020B0502040204020203" pitchFamily="34" charset="0"/>
              </a:rPr>
              <a:t>our on-premise Enterprise Cloud Platform (ECP) environment,</a:t>
            </a:r>
          </a:p>
          <a:p>
            <a:pPr marL="900000" lvl="1" indent="-180000">
              <a:spcBef>
                <a:spcPts val="300"/>
              </a:spcBef>
            </a:pPr>
            <a:r>
              <a:rPr lang="en-GB" sz="1000" i="1" dirty="0">
                <a:ea typeface="Times New Roman" panose="02020603050405020304" pitchFamily="18" charset="0"/>
                <a:cs typeface="Segoe UI" panose="020B0502040204020203" pitchFamily="34" charset="0"/>
              </a:rPr>
              <a:t>a</a:t>
            </a:r>
            <a:r>
              <a:rPr lang="en-GB" sz="1000" i="1" dirty="0">
                <a:effectLst/>
                <a:ea typeface="Times New Roman" panose="02020603050405020304" pitchFamily="18" charset="0"/>
                <a:cs typeface="Segoe UI" panose="020B0502040204020203" pitchFamily="34" charset="0"/>
              </a:rPr>
              <a:t>n external cloud solution that has been reviewed / signed by the</a:t>
            </a:r>
            <a:r>
              <a:rPr lang="en-GB" sz="1000" i="1" dirty="0">
                <a:effectLst/>
                <a:ea typeface="Times New Roman" panose="02020603050405020304" pitchFamily="18" charset="0"/>
                <a:cs typeface="Calibri" panose="020F0502020204030204" pitchFamily="34" charset="0"/>
              </a:rPr>
              <a:t> </a:t>
            </a:r>
            <a:r>
              <a:rPr lang="en-GB" sz="1000" i="1" u="none" strike="noStrike" dirty="0">
                <a:effectLst/>
                <a:ea typeface="Times New Roman" panose="02020603050405020304" pitchFamily="18" charset="0"/>
                <a:cs typeface="Segoe UI" panose="020B0502040204020203" pitchFamily="34" charset="0"/>
                <a:hlinkClick r:id="rId3">
                  <a:extLst>
                    <a:ext uri="{A12FA001-AC4F-418D-AE19-62706E023703}">
                      <ahyp:hlinkClr xmlns:ahyp="http://schemas.microsoft.com/office/drawing/2018/hyperlinkcolor" val="tx"/>
                    </a:ext>
                  </a:extLst>
                </a:hlinkClick>
              </a:rPr>
              <a:t>Workload Placement Authority</a:t>
            </a:r>
            <a:r>
              <a:rPr lang="en-GB" sz="1000" i="1" dirty="0">
                <a:effectLst/>
                <a:ea typeface="Times New Roman" panose="02020603050405020304" pitchFamily="18" charset="0"/>
                <a:cs typeface="Segoe UI" panose="020B0502040204020203" pitchFamily="34" charset="0"/>
              </a:rPr>
              <a:t>.</a:t>
            </a:r>
            <a:endParaRPr lang="en-GB" sz="1000" dirty="0">
              <a:effectLst/>
              <a:ea typeface="Calibri" panose="020F0502020204030204" pitchFamily="34" charset="0"/>
              <a:cs typeface="Times New Roman" panose="02020603050405020304" pitchFamily="18" charset="0"/>
            </a:endParaRPr>
          </a:p>
          <a:p>
            <a:pPr marL="571500">
              <a:spcBef>
                <a:spcPts val="300"/>
              </a:spcBef>
            </a:pPr>
            <a:r>
              <a:rPr lang="en-GB" sz="1000" i="1" dirty="0">
                <a:effectLst/>
                <a:ea typeface="Times New Roman" panose="02020603050405020304" pitchFamily="18" charset="0"/>
                <a:cs typeface="Segoe UI" panose="020B0502040204020203" pitchFamily="34" charset="0"/>
              </a:rPr>
              <a:t>You must answer “No” to this question if your hosting environment is not aligned with the WPDT, e.g. an existing strategic service could have been used to meet your requirements but a decision has been taken to deploy a new service thus potentially increasing complexity / cost in our technology estate (i.e. having 2 services when 1 would do).</a:t>
            </a:r>
            <a:endParaRPr lang="en-GB" sz="1000" dirty="0">
              <a:effectLst/>
              <a:ea typeface="Calibri" panose="020F0502020204030204" pitchFamily="34" charset="0"/>
              <a:cs typeface="Times New Roman" panose="02020603050405020304" pitchFamily="18" charset="0"/>
            </a:endParaRPr>
          </a:p>
          <a:p>
            <a:pPr lvl="0">
              <a:spcBef>
                <a:spcPts val="300"/>
              </a:spcBef>
              <a:spcAft>
                <a:spcPts val="800"/>
              </a:spcAft>
              <a:buSzPts val="1000"/>
              <a:tabLst>
                <a:tab pos="457200" algn="l"/>
              </a:tabLst>
            </a:pPr>
            <a:r>
              <a:rPr lang="en-GB" sz="1000" b="1" dirty="0">
                <a:effectLst/>
                <a:ea typeface="Times New Roman" panose="02020603050405020304" pitchFamily="18" charset="0"/>
                <a:cs typeface="Segoe UI" panose="020B0502040204020203" pitchFamily="34" charset="0"/>
              </a:rPr>
              <a:t>2) Use a known / good infrastructure configuration?</a:t>
            </a:r>
            <a:endParaRPr lang="en-GB" sz="1000" dirty="0">
              <a:effectLst/>
              <a:ea typeface="Calibri" panose="020F0502020204030204" pitchFamily="34" charset="0"/>
              <a:cs typeface="Times New Roman" panose="02020603050405020304" pitchFamily="18" charset="0"/>
            </a:endParaRPr>
          </a:p>
          <a:p>
            <a:pPr marL="571500">
              <a:spcBef>
                <a:spcPts val="300"/>
              </a:spcBef>
              <a:spcAft>
                <a:spcPts val="800"/>
              </a:spcAft>
            </a:pPr>
            <a:r>
              <a:rPr lang="en-GB" sz="1000" i="1" dirty="0">
                <a:effectLst/>
                <a:ea typeface="Times New Roman" panose="02020603050405020304" pitchFamily="18" charset="0"/>
                <a:cs typeface="Segoe UI" panose="020B0502040204020203" pitchFamily="34" charset="0"/>
              </a:rPr>
              <a:t>You can answer "Yes" to this question if your design is using …</a:t>
            </a:r>
            <a:endParaRPr lang="en-GB" sz="1000" dirty="0">
              <a:effectLst/>
              <a:ea typeface="Calibri" panose="020F0502020204030204" pitchFamily="34" charset="0"/>
              <a:cs typeface="Times New Roman" panose="02020603050405020304" pitchFamily="18" charset="0"/>
            </a:endParaRPr>
          </a:p>
          <a:p>
            <a:pPr marL="900000" lvl="3" indent="-180000">
              <a:spcBef>
                <a:spcPts val="300"/>
              </a:spcBef>
              <a:buFont typeface="Symbol" panose="05050102010706020507" pitchFamily="18" charset="2"/>
              <a:buChar char=""/>
            </a:pPr>
            <a:r>
              <a:rPr lang="en-GB" sz="1000" i="1" u="sng" dirty="0">
                <a:solidFill>
                  <a:srgbClr val="614474"/>
                </a:solidFill>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approved </a:t>
            </a:r>
            <a:r>
              <a:rPr lang="en-GB" sz="1000" i="1" u="sng" dirty="0">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 published Realisation Pattern(s)</a:t>
            </a:r>
            <a:r>
              <a:rPr lang="en-GB" sz="1000" i="1" dirty="0">
                <a:ea typeface="Times New Roman" panose="02020603050405020304" pitchFamily="18" charset="0"/>
                <a:cs typeface="Calibri" panose="020F0502020204030204" pitchFamily="34" charset="0"/>
              </a:rPr>
              <a:t> without any variations</a:t>
            </a:r>
            <a:endParaRPr lang="en-GB" sz="1000" dirty="0">
              <a:ea typeface="Calibri" panose="020F0502020204030204" pitchFamily="34" charset="0"/>
              <a:cs typeface="Times New Roman" panose="02020603050405020304" pitchFamily="18" charset="0"/>
            </a:endParaRPr>
          </a:p>
          <a:p>
            <a:pPr marL="900000" lvl="3" indent="-180000">
              <a:spcBef>
                <a:spcPts val="300"/>
              </a:spcBef>
              <a:spcAft>
                <a:spcPts val="800"/>
              </a:spcAft>
              <a:buFont typeface="Symbol" panose="05050102010706020507" pitchFamily="18" charset="2"/>
              <a:buChar char=""/>
            </a:pPr>
            <a:r>
              <a:rPr lang="en-GB" sz="1000" i="1" dirty="0">
                <a:ea typeface="Times New Roman" panose="02020603050405020304" pitchFamily="18" charset="0"/>
                <a:cs typeface="Segoe UI" panose="020B0502040204020203" pitchFamily="34" charset="0"/>
              </a:rPr>
              <a:t>a proven / accepted configuration that has been used in designs previously (without any additional infrastructure governance review)</a:t>
            </a:r>
            <a:endParaRPr lang="en-GB" sz="1000" dirty="0">
              <a:ea typeface="Times New Roman" panose="02020603050405020304" pitchFamily="18" charset="0"/>
              <a:cs typeface="Times New Roman" panose="02020603050405020304" pitchFamily="18" charset="0"/>
            </a:endParaRPr>
          </a:p>
          <a:p>
            <a:pPr lvl="3" indent="0">
              <a:spcBef>
                <a:spcPts val="300"/>
              </a:spcBef>
              <a:spcAft>
                <a:spcPts val="800"/>
              </a:spcAft>
              <a:buNone/>
            </a:pPr>
            <a:r>
              <a:rPr lang="en-GB" sz="1000" i="1" dirty="0">
                <a:ea typeface="Times New Roman" panose="02020603050405020304" pitchFamily="18" charset="0"/>
                <a:cs typeface="Segoe UI" panose="020B0502040204020203" pitchFamily="34" charset="0"/>
              </a:rPr>
              <a:t>You must answer “No” to this question if your design is using …</a:t>
            </a:r>
            <a:endParaRPr lang="en-GB" sz="1000" dirty="0">
              <a:ea typeface="Calibri" panose="020F0502020204030204" pitchFamily="34" charset="0"/>
              <a:cs typeface="Times New Roman" panose="02020603050405020304" pitchFamily="18" charset="0"/>
            </a:endParaRPr>
          </a:p>
          <a:p>
            <a:pPr marL="900000" lvl="3" indent="-180000">
              <a:spcBef>
                <a:spcPts val="300"/>
              </a:spcBef>
              <a:buFont typeface="Symbol" panose="05050102010706020507" pitchFamily="18" charset="2"/>
              <a:buChar char=""/>
            </a:pPr>
            <a:r>
              <a:rPr lang="en-GB" sz="1000" i="1" dirty="0">
                <a:ea typeface="Times New Roman" panose="02020603050405020304" pitchFamily="18" charset="0"/>
                <a:cs typeface="Segoe UI" panose="020B0502040204020203" pitchFamily="34" charset="0"/>
              </a:rPr>
              <a:t>a variation on an approved / published Realisation Pattern(s)</a:t>
            </a:r>
            <a:endParaRPr lang="en-GB" sz="1000" dirty="0">
              <a:ea typeface="Calibri" panose="020F0502020204030204" pitchFamily="34" charset="0"/>
              <a:cs typeface="Times New Roman" panose="02020603050405020304" pitchFamily="18" charset="0"/>
            </a:endParaRPr>
          </a:p>
          <a:p>
            <a:pPr marL="900000" lvl="3" indent="-180000">
              <a:spcBef>
                <a:spcPts val="300"/>
              </a:spcBef>
              <a:buFont typeface="Symbol" panose="05050102010706020507" pitchFamily="18" charset="2"/>
              <a:buChar char=""/>
            </a:pPr>
            <a:r>
              <a:rPr lang="en-GB" sz="1000" i="1" dirty="0">
                <a:ea typeface="Times New Roman" panose="02020603050405020304" pitchFamily="18" charset="0"/>
                <a:cs typeface="Segoe UI" panose="020B0502040204020203" pitchFamily="34" charset="0"/>
              </a:rPr>
              <a:t>an unproven configuration, e.g. new products being used or existing products being used but in a different way</a:t>
            </a:r>
            <a:endParaRPr lang="en-GB" sz="1000" dirty="0">
              <a:ea typeface="Calibri" panose="020F0502020204030204" pitchFamily="34" charset="0"/>
              <a:cs typeface="Times New Roman" panose="02020603050405020304" pitchFamily="18" charset="0"/>
            </a:endParaRPr>
          </a:p>
          <a:p>
            <a:pPr marL="900000" lvl="3" indent="-180000">
              <a:spcBef>
                <a:spcPts val="300"/>
              </a:spcBef>
              <a:buFont typeface="Symbol" panose="05050102010706020507" pitchFamily="18" charset="2"/>
              <a:buChar char=""/>
            </a:pPr>
            <a:r>
              <a:rPr lang="en-GB" sz="1000" i="1" dirty="0">
                <a:ea typeface="Times New Roman" panose="02020603050405020304" pitchFamily="18" charset="0"/>
                <a:cs typeface="Segoe UI" panose="020B0502040204020203" pitchFamily="34" charset="0"/>
              </a:rPr>
              <a:t>a configuration that has only ever been deployed previously by exception / on a tactical basis, i.e. known to require infrastructure governance review on a case-by-case basis.</a:t>
            </a:r>
            <a:endParaRPr lang="en-GB" sz="1000" dirty="0">
              <a:ea typeface="Calibri" panose="020F0502020204030204" pitchFamily="34" charset="0"/>
              <a:cs typeface="Times New Roman" panose="02020603050405020304" pitchFamily="18" charset="0"/>
            </a:endParaRPr>
          </a:p>
          <a:p>
            <a:pPr lvl="0">
              <a:spcBef>
                <a:spcPts val="300"/>
              </a:spcBef>
              <a:buSzPts val="1000"/>
              <a:tabLst>
                <a:tab pos="457200" algn="l"/>
              </a:tabLst>
            </a:pPr>
            <a:r>
              <a:rPr lang="en-GB" sz="1000" b="1" dirty="0">
                <a:effectLst/>
                <a:ea typeface="Times New Roman" panose="02020603050405020304" pitchFamily="18" charset="0"/>
                <a:cs typeface="Segoe UI" panose="020B0502040204020203" pitchFamily="34" charset="0"/>
              </a:rPr>
              <a:t>3) Use existing / supported infrastructure products?</a:t>
            </a:r>
            <a:endParaRPr lang="en-GB" sz="1000" dirty="0">
              <a:effectLst/>
              <a:ea typeface="Calibri" panose="020F0502020204030204" pitchFamily="34" charset="0"/>
              <a:cs typeface="Times New Roman" panose="02020603050405020304" pitchFamily="18" charset="0"/>
            </a:endParaRPr>
          </a:p>
          <a:p>
            <a:pPr marL="571500">
              <a:spcBef>
                <a:spcPts val="300"/>
              </a:spcBef>
            </a:pPr>
            <a:r>
              <a:rPr lang="en-GB" sz="1000" i="1" dirty="0">
                <a:effectLst/>
                <a:ea typeface="Times New Roman" panose="02020603050405020304" pitchFamily="18" charset="0"/>
                <a:cs typeface="Segoe UI" panose="020B0502040204020203" pitchFamily="34" charset="0"/>
              </a:rPr>
              <a:t>See the</a:t>
            </a:r>
            <a:r>
              <a:rPr lang="en-GB" sz="1000" i="1" dirty="0">
                <a:effectLst/>
                <a:ea typeface="Times New Roman" panose="02020603050405020304" pitchFamily="18" charset="0"/>
                <a:cs typeface="Calibri" panose="020F0502020204030204" pitchFamily="34" charset="0"/>
              </a:rPr>
              <a:t> </a:t>
            </a:r>
            <a:r>
              <a:rPr lang="en-GB" sz="1000" i="1" u="none" strike="noStrike" dirty="0">
                <a:effectLst/>
                <a:ea typeface="Times New Roman" panose="02020603050405020304" pitchFamily="18" charset="0"/>
                <a:cs typeface="Segoe UI" panose="020B0502040204020203" pitchFamily="34" charset="0"/>
                <a:hlinkClick r:id="rId5" tooltip="https://intranet.rbsres01.net/technology/technologysolutions/pages/default.aspx">
                  <a:extLst>
                    <a:ext uri="{A12FA001-AC4F-418D-AE19-62706E023703}">
                      <ahyp:hlinkClr xmlns:ahyp="http://schemas.microsoft.com/office/drawing/2018/hyperlinkcolor" val="tx"/>
                    </a:ext>
                  </a:extLst>
                </a:hlinkClick>
              </a:rPr>
              <a:t>Infrastructure Portal</a:t>
            </a:r>
            <a:r>
              <a:rPr lang="en-GB" sz="1000" i="1" dirty="0">
                <a:effectLst/>
                <a:ea typeface="Times New Roman" panose="02020603050405020304" pitchFamily="18" charset="0"/>
                <a:cs typeface="Calibri" panose="020F0502020204030204" pitchFamily="34" charset="0"/>
              </a:rPr>
              <a:t> </a:t>
            </a:r>
            <a:r>
              <a:rPr lang="en-GB" sz="1000" i="1" dirty="0">
                <a:effectLst/>
                <a:ea typeface="Times New Roman" panose="02020603050405020304" pitchFamily="18" charset="0"/>
                <a:cs typeface="Segoe UI" panose="020B0502040204020203" pitchFamily="34" charset="0"/>
              </a:rPr>
              <a:t>for a list of available products. If the products you are using are listed in the portal then you can answer </a:t>
            </a:r>
            <a:r>
              <a:rPr lang="en-GB" sz="1000" i="1" dirty="0">
                <a:effectLst/>
                <a:ea typeface="Times New Roman" panose="02020603050405020304" pitchFamily="18" charset="0"/>
                <a:cs typeface="RN House Sans Regular" panose="020B0504020203020204" pitchFamily="34" charset="0"/>
              </a:rPr>
              <a:t>“</a:t>
            </a:r>
            <a:r>
              <a:rPr lang="en-GB" sz="1000" i="1" dirty="0">
                <a:effectLst/>
                <a:ea typeface="Times New Roman" panose="02020603050405020304" pitchFamily="18" charset="0"/>
                <a:cs typeface="Segoe UI" panose="020B0502040204020203" pitchFamily="34" charset="0"/>
              </a:rPr>
              <a:t>Yes</a:t>
            </a:r>
            <a:r>
              <a:rPr lang="en-GB" sz="1000" i="1" dirty="0">
                <a:effectLst/>
                <a:ea typeface="Times New Roman" panose="02020603050405020304" pitchFamily="18" charset="0"/>
                <a:cs typeface="RN House Sans Regular" panose="020B0504020203020204" pitchFamily="34" charset="0"/>
              </a:rPr>
              <a:t>”</a:t>
            </a:r>
            <a:r>
              <a:rPr lang="en-GB" sz="1000" i="1" dirty="0">
                <a:effectLst/>
                <a:ea typeface="Times New Roman" panose="02020603050405020304" pitchFamily="18" charset="0"/>
                <a:cs typeface="Segoe UI" panose="020B0502040204020203" pitchFamily="34" charset="0"/>
              </a:rPr>
              <a:t> to this question.</a:t>
            </a:r>
            <a:endParaRPr lang="en-GB" sz="1000" dirty="0">
              <a:effectLst/>
              <a:ea typeface="Calibri" panose="020F0502020204030204" pitchFamily="34" charset="0"/>
              <a:cs typeface="Times New Roman" panose="02020603050405020304" pitchFamily="18" charset="0"/>
            </a:endParaRPr>
          </a:p>
          <a:p>
            <a:pPr marL="571500">
              <a:spcBef>
                <a:spcPts val="300"/>
              </a:spcBef>
            </a:pPr>
            <a:r>
              <a:rPr lang="en-GB" sz="1000" i="1" dirty="0">
                <a:effectLst/>
                <a:ea typeface="Times New Roman" panose="02020603050405020304" pitchFamily="18" charset="0"/>
                <a:cs typeface="Segoe UI" panose="020B0502040204020203" pitchFamily="34" charset="0"/>
              </a:rPr>
              <a:t>If you are using any products that are not listed in the portal, e.g. the product may be classified as legacy / exit, or the product is currently being adopted, then you must answer "No" to this question.</a:t>
            </a:r>
          </a:p>
          <a:p>
            <a:pPr marL="0" lvl="1" indent="-125">
              <a:spcBef>
                <a:spcPts val="300"/>
              </a:spcBef>
              <a:buNone/>
              <a:defRPr/>
            </a:pPr>
            <a:endParaRPr lang="en-GB" sz="1000" dirty="0"/>
          </a:p>
          <a:p>
            <a:pPr marL="0" lvl="1" indent="-125">
              <a:spcBef>
                <a:spcPts val="300"/>
              </a:spcBef>
              <a:buNone/>
              <a:defRPr/>
            </a:pPr>
            <a:r>
              <a:rPr lang="en-GB" sz="1000" dirty="0"/>
              <a:t>Additional guidance on determining the correct answers to the above questions can be viewed on </a:t>
            </a:r>
            <a:r>
              <a:rPr lang="en-GB" sz="1000" dirty="0">
                <a:hlinkClick r:id="rId6"/>
              </a:rPr>
              <a:t>this FAQs page</a:t>
            </a:r>
            <a:r>
              <a:rPr lang="en-GB" sz="1000" dirty="0"/>
              <a:t>.</a:t>
            </a:r>
          </a:p>
          <a:p>
            <a:pPr marL="0" lvl="1" indent="-125">
              <a:spcBef>
                <a:spcPts val="300"/>
              </a:spcBef>
              <a:buNone/>
              <a:defRPr/>
            </a:pPr>
            <a:endParaRPr lang="en-GB" sz="1000" dirty="0"/>
          </a:p>
          <a:p>
            <a:pPr marL="33338" lvl="1" indent="0">
              <a:spcBef>
                <a:spcPts val="300"/>
              </a:spcBef>
              <a:buFont typeface="Wingdings" panose="05000000000000000000" pitchFamily="2" charset="2"/>
              <a:buNone/>
              <a:defRPr/>
            </a:pPr>
            <a:r>
              <a:rPr lang="en-GB" sz="1000" dirty="0"/>
              <a:t>Any single “No” answer to the above questions means that this Solution Design </a:t>
            </a:r>
            <a:r>
              <a:rPr lang="en-GB" sz="1000" b="1" u="sng" dirty="0"/>
              <a:t>must</a:t>
            </a:r>
            <a:r>
              <a:rPr lang="en-GB" sz="1000" dirty="0"/>
              <a:t> be referred to the </a:t>
            </a:r>
            <a:r>
              <a:rPr lang="en-GB" sz="1000" dirty="0">
                <a:hlinkClick r:id="rId7"/>
              </a:rPr>
              <a:t>CTO Review Board</a:t>
            </a:r>
            <a:r>
              <a:rPr lang="en-GB" sz="1000" dirty="0"/>
              <a:t> because there is an issue that requires its Review and Approval. See </a:t>
            </a:r>
            <a:r>
              <a:rPr lang="en-GB" sz="1000" dirty="0">
                <a:hlinkClick r:id="rId8"/>
              </a:rPr>
              <a:t>Infrastructure Design Assurance and Governance Referral pages</a:t>
            </a:r>
            <a:r>
              <a:rPr lang="en-GB" sz="1000" dirty="0"/>
              <a:t> for more information.</a:t>
            </a:r>
          </a:p>
        </p:txBody>
      </p:sp>
      <p:sp>
        <p:nvSpPr>
          <p:cNvPr id="3" name="Slide Number Placeholder 2">
            <a:extLst>
              <a:ext uri="{FF2B5EF4-FFF2-40B4-BE49-F238E27FC236}">
                <a16:creationId xmlns:a16="http://schemas.microsoft.com/office/drawing/2014/main" id="{1C245522-516F-4F80-BE47-1A16CB41F37D}"/>
              </a:ext>
            </a:extLst>
          </p:cNvPr>
          <p:cNvSpPr>
            <a:spLocks noGrp="1"/>
          </p:cNvSpPr>
          <p:nvPr>
            <p:ph type="sldNum" sz="quarter" idx="10"/>
          </p:nvPr>
        </p:nvSpPr>
        <p:spPr/>
        <p:txBody>
          <a:bodyPr/>
          <a:lstStyle/>
          <a:p>
            <a:fld id="{08BDDC8D-36E9-467E-8CF1-750845950A7F}" type="slidenum">
              <a:rPr lang="en-GB" smtClean="0"/>
              <a:pPr/>
              <a:t>62</a:t>
            </a:fld>
            <a:endParaRPr lang="en-GB"/>
          </a:p>
        </p:txBody>
      </p:sp>
      <p:sp>
        <p:nvSpPr>
          <p:cNvPr id="4" name="Title 3">
            <a:extLst>
              <a:ext uri="{FF2B5EF4-FFF2-40B4-BE49-F238E27FC236}">
                <a16:creationId xmlns:a16="http://schemas.microsoft.com/office/drawing/2014/main" id="{09083FDA-5BC4-4CF3-9285-65737789883C}"/>
              </a:ext>
            </a:extLst>
          </p:cNvPr>
          <p:cNvSpPr>
            <a:spLocks noGrp="1"/>
          </p:cNvSpPr>
          <p:nvPr>
            <p:ph type="title"/>
          </p:nvPr>
        </p:nvSpPr>
        <p:spPr/>
        <p:txBody>
          <a:bodyPr/>
          <a:lstStyle/>
          <a:p>
            <a:r>
              <a:rPr lang="en-GB" altLang="en-US" dirty="0"/>
              <a:t>Appendix: CTORB Scorecard</a:t>
            </a:r>
            <a:endParaRPr lang="en-GB" dirty="0"/>
          </a:p>
        </p:txBody>
      </p:sp>
    </p:spTree>
    <p:extLst>
      <p:ext uri="{BB962C8B-B14F-4D97-AF65-F5344CB8AC3E}">
        <p14:creationId xmlns:p14="http://schemas.microsoft.com/office/powerpoint/2010/main" val="17793950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203C3-1068-42E0-B33E-053113C28077}"/>
              </a:ext>
            </a:extLst>
          </p:cNvPr>
          <p:cNvSpPr>
            <a:spLocks noGrp="1"/>
          </p:cNvSpPr>
          <p:nvPr>
            <p:ph sz="quarter" idx="11"/>
          </p:nvPr>
        </p:nvSpPr>
        <p:spPr>
          <a:xfrm>
            <a:off x="486001" y="940343"/>
            <a:ext cx="8567999" cy="717007"/>
          </a:xfrm>
          <a:solidFill>
            <a:schemeClr val="bg1">
              <a:lumMod val="95000"/>
            </a:schemeClr>
          </a:solidFill>
        </p:spPr>
        <p:txBody>
          <a:bodyPr/>
          <a:lstStyle/>
          <a:p>
            <a:pPr>
              <a:spcBef>
                <a:spcPts val="300"/>
              </a:spcBef>
            </a:pPr>
            <a:r>
              <a:rPr lang="en-GB" sz="1000" dirty="0">
                <a:effectLst/>
              </a:rPr>
              <a:t>Follow below reference principles and guidance for designers/architects to prepare a good design:</a:t>
            </a:r>
          </a:p>
          <a:p>
            <a:pPr marL="285750" indent="-285750">
              <a:spcBef>
                <a:spcPts val="300"/>
              </a:spcBef>
              <a:buFont typeface="Arial" panose="020B0604020202020204" pitchFamily="34" charset="0"/>
              <a:buChar char="•"/>
            </a:pPr>
            <a:r>
              <a:rPr lang="en-GB" sz="1000" dirty="0">
                <a:effectLst/>
              </a:rPr>
              <a:t>One Bank Principles - </a:t>
            </a:r>
            <a:r>
              <a:rPr lang="en-GB" sz="1000" u="none" strike="noStrike" dirty="0">
                <a:solidFill>
                  <a:srgbClr val="0052CC"/>
                </a:solidFill>
                <a:effectLst/>
                <a:hlinkClick r:id="rId2"/>
              </a:rPr>
              <a:t>One Bank Principles</a:t>
            </a:r>
            <a:endParaRPr lang="en-GB" sz="1000" dirty="0">
              <a:effectLst/>
            </a:endParaRPr>
          </a:p>
          <a:p>
            <a:pPr marL="285750" indent="-285750">
              <a:spcBef>
                <a:spcPts val="300"/>
              </a:spcBef>
              <a:buFont typeface="Arial" panose="020B0604020202020204" pitchFamily="34" charset="0"/>
              <a:buChar char="•"/>
            </a:pPr>
            <a:r>
              <a:rPr lang="en-GB" sz="1000" dirty="0">
                <a:effectLst/>
              </a:rPr>
              <a:t>Technology Principles - </a:t>
            </a:r>
            <a:r>
              <a:rPr lang="en-GB" sz="1000" u="none" strike="noStrike" dirty="0">
                <a:solidFill>
                  <a:srgbClr val="0052CC"/>
                </a:solidFill>
                <a:effectLst/>
                <a:hlinkClick r:id="rId3"/>
              </a:rPr>
              <a:t>Technology Principles</a:t>
            </a:r>
            <a:br>
              <a:rPr lang="en-GB" sz="1600" dirty="0">
                <a:effectLst/>
              </a:rPr>
            </a:br>
            <a:endParaRPr lang="en-GB" sz="1400" dirty="0"/>
          </a:p>
        </p:txBody>
      </p:sp>
      <p:sp>
        <p:nvSpPr>
          <p:cNvPr id="3" name="Slide Number Placeholder 2">
            <a:extLst>
              <a:ext uri="{FF2B5EF4-FFF2-40B4-BE49-F238E27FC236}">
                <a16:creationId xmlns:a16="http://schemas.microsoft.com/office/drawing/2014/main" id="{1C245522-516F-4F80-BE47-1A16CB41F37D}"/>
              </a:ext>
            </a:extLst>
          </p:cNvPr>
          <p:cNvSpPr>
            <a:spLocks noGrp="1"/>
          </p:cNvSpPr>
          <p:nvPr>
            <p:ph type="sldNum" sz="quarter" idx="10"/>
          </p:nvPr>
        </p:nvSpPr>
        <p:spPr/>
        <p:txBody>
          <a:bodyPr/>
          <a:lstStyle/>
          <a:p>
            <a:fld id="{08BDDC8D-36E9-467E-8CF1-750845950A7F}" type="slidenum">
              <a:rPr lang="en-GB" smtClean="0"/>
              <a:pPr/>
              <a:t>63</a:t>
            </a:fld>
            <a:endParaRPr lang="en-GB"/>
          </a:p>
        </p:txBody>
      </p:sp>
      <p:sp>
        <p:nvSpPr>
          <p:cNvPr id="4" name="Title 3">
            <a:extLst>
              <a:ext uri="{FF2B5EF4-FFF2-40B4-BE49-F238E27FC236}">
                <a16:creationId xmlns:a16="http://schemas.microsoft.com/office/drawing/2014/main" id="{09083FDA-5BC4-4CF3-9285-65737789883C}"/>
              </a:ext>
            </a:extLst>
          </p:cNvPr>
          <p:cNvSpPr>
            <a:spLocks noGrp="1"/>
          </p:cNvSpPr>
          <p:nvPr>
            <p:ph type="title"/>
          </p:nvPr>
        </p:nvSpPr>
        <p:spPr/>
        <p:txBody>
          <a:bodyPr/>
          <a:lstStyle/>
          <a:p>
            <a:r>
              <a:rPr lang="en-GB" altLang="en-US" dirty="0"/>
              <a:t>Appendix: </a:t>
            </a:r>
            <a:r>
              <a:rPr lang="en-GB" dirty="0"/>
              <a:t>Principles and Guidance for Good Designs</a:t>
            </a:r>
          </a:p>
        </p:txBody>
      </p:sp>
    </p:spTree>
    <p:extLst>
      <p:ext uri="{BB962C8B-B14F-4D97-AF65-F5344CB8AC3E}">
        <p14:creationId xmlns:p14="http://schemas.microsoft.com/office/powerpoint/2010/main" val="3335498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309D83-716E-4E89-8CD6-BAF1524ACEA0}"/>
              </a:ext>
            </a:extLst>
          </p:cNvPr>
          <p:cNvSpPr>
            <a:spLocks noGrp="1"/>
          </p:cNvSpPr>
          <p:nvPr>
            <p:ph type="sldNum" sz="quarter" idx="10"/>
          </p:nvPr>
        </p:nvSpPr>
        <p:spPr/>
        <p:txBody>
          <a:bodyPr/>
          <a:lstStyle/>
          <a:p>
            <a:fld id="{08BDDC8D-36E9-467E-8CF1-750845950A7F}" type="slidenum">
              <a:rPr lang="en-GB" smtClean="0"/>
              <a:pPr/>
              <a:t>7</a:t>
            </a:fld>
            <a:endParaRPr lang="en-GB"/>
          </a:p>
        </p:txBody>
      </p:sp>
      <p:sp>
        <p:nvSpPr>
          <p:cNvPr id="4" name="Title 3">
            <a:extLst>
              <a:ext uri="{FF2B5EF4-FFF2-40B4-BE49-F238E27FC236}">
                <a16:creationId xmlns:a16="http://schemas.microsoft.com/office/drawing/2014/main" id="{9D99380E-EB4B-4C52-8C43-E66EB0952FD8}"/>
              </a:ext>
            </a:extLst>
          </p:cNvPr>
          <p:cNvSpPr>
            <a:spLocks noGrp="1"/>
          </p:cNvSpPr>
          <p:nvPr>
            <p:ph type="title"/>
          </p:nvPr>
        </p:nvSpPr>
        <p:spPr/>
        <p:txBody>
          <a:bodyPr/>
          <a:lstStyle/>
          <a:p>
            <a:r>
              <a:rPr lang="en-GB" altLang="en-US" dirty="0"/>
              <a:t>Project Background &amp; Scope: Business Requirements</a:t>
            </a:r>
            <a:endParaRPr lang="en-GB" dirty="0"/>
          </a:p>
        </p:txBody>
      </p:sp>
      <p:pic>
        <p:nvPicPr>
          <p:cNvPr id="5" name="Graphic 4" descr="Send">
            <a:extLst>
              <a:ext uri="{FF2B5EF4-FFF2-40B4-BE49-F238E27FC236}">
                <a16:creationId xmlns:a16="http://schemas.microsoft.com/office/drawing/2014/main" id="{0D49D631-B559-44F2-B4F6-A428AB186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1">
            <a:extLst>
              <a:ext uri="{FF2B5EF4-FFF2-40B4-BE49-F238E27FC236}">
                <a16:creationId xmlns:a16="http://schemas.microsoft.com/office/drawing/2014/main" id="{278FE06A-ED5E-C75D-107A-03CD779F24DB}"/>
              </a:ext>
            </a:extLst>
          </p:cNvPr>
          <p:cNvSpPr txBox="1">
            <a:spLocks/>
          </p:cNvSpPr>
          <p:nvPr/>
        </p:nvSpPr>
        <p:spPr bwMode="gray">
          <a:xfrm>
            <a:off x="486000" y="3323303"/>
            <a:ext cx="9720000" cy="3830916"/>
          </a:xfrm>
          <a:prstGeom prst="rect">
            <a:avLst/>
          </a:prstGeom>
          <a:ln>
            <a:solidFill>
              <a:schemeClr val="bg1"/>
            </a:solidFill>
          </a:ln>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spcBef>
                <a:spcPts val="300"/>
              </a:spcBef>
            </a:pPr>
            <a:endParaRPr lang="en-GB" sz="1000" dirty="0"/>
          </a:p>
        </p:txBody>
      </p:sp>
      <p:sp>
        <p:nvSpPr>
          <p:cNvPr id="7" name="Content Placeholder 1">
            <a:extLst>
              <a:ext uri="{FF2B5EF4-FFF2-40B4-BE49-F238E27FC236}">
                <a16:creationId xmlns:a16="http://schemas.microsoft.com/office/drawing/2014/main" id="{AB2B4568-2E9A-B7D5-D901-09C2DC228AA5}"/>
              </a:ext>
            </a:extLst>
          </p:cNvPr>
          <p:cNvSpPr txBox="1">
            <a:spLocks/>
          </p:cNvSpPr>
          <p:nvPr/>
        </p:nvSpPr>
        <p:spPr bwMode="gray">
          <a:xfrm>
            <a:off x="486000" y="3411794"/>
            <a:ext cx="9637714" cy="3654169"/>
          </a:xfrm>
          <a:prstGeom prst="rect">
            <a:avLst/>
          </a:prstGeom>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endParaRPr lang="en-GB" dirty="0"/>
          </a:p>
        </p:txBody>
      </p:sp>
      <p:sp>
        <p:nvSpPr>
          <p:cNvPr id="9" name="Content Placeholder 8">
            <a:extLst>
              <a:ext uri="{FF2B5EF4-FFF2-40B4-BE49-F238E27FC236}">
                <a16:creationId xmlns:a16="http://schemas.microsoft.com/office/drawing/2014/main" id="{67DB5272-3B7F-E9DC-7166-9F6DD7529103}"/>
              </a:ext>
            </a:extLst>
          </p:cNvPr>
          <p:cNvSpPr>
            <a:spLocks noGrp="1"/>
          </p:cNvSpPr>
          <p:nvPr>
            <p:ph sz="quarter" idx="11"/>
          </p:nvPr>
        </p:nvSpPr>
        <p:spPr>
          <a:xfrm>
            <a:off x="403714" y="1233314"/>
            <a:ext cx="9720000" cy="5704996"/>
          </a:xfrm>
        </p:spPr>
        <p:txBody>
          <a:bodyPr/>
          <a:lstStyle/>
          <a:p>
            <a:r>
              <a:rPr lang="en-IN" sz="1400" dirty="0"/>
              <a:t> </a:t>
            </a:r>
            <a:r>
              <a:rPr lang="en-GB" altLang="en-US" sz="1400" b="1" dirty="0"/>
              <a:t>What is the business problem &amp; opportunity? </a:t>
            </a:r>
            <a:br>
              <a:rPr lang="en-GB" altLang="en-US" sz="1400" dirty="0"/>
            </a:br>
            <a:r>
              <a:rPr lang="en-GB" sz="1400" dirty="0"/>
              <a:t>The Retail bank manually processes in excess of 12 million forms a year, using different templates to serve our customers. C</a:t>
            </a:r>
            <a:r>
              <a:rPr lang="en-GB" altLang="en-US" sz="1400" dirty="0"/>
              <a:t>ustomers and colleagues use multiple processes, systems (ELA, OLAF, WAIF etc) and services to execute web form requests and  submitted forms are returned and stored in various ways including oracle databases, emails and physical post. </a:t>
            </a:r>
          </a:p>
          <a:p>
            <a:pPr algn="just"/>
            <a:r>
              <a:rPr lang="en-GB" sz="1400" dirty="0"/>
              <a:t>The technology and infrastructure supporting these forms system is out-of-date and are having end-of-life issues. The limitations of the platforms mean manual and/or technology workarounds are in place leading to longer lead times and a reduced customer experience Customer instructions rely on multiple processes, operational teams and systems leading to inconsistent customer experience both in what they see and how the activity is actioned Unstructured data requires manual intervention, leading to mis-keying; reducing Right First Time success and increasing re-work.</a:t>
            </a:r>
          </a:p>
          <a:p>
            <a:pPr algn="just"/>
            <a:r>
              <a:rPr lang="en-GB" sz="1400" dirty="0"/>
              <a:t>The Bank has the opportunity to delivers both internal and external form capabilities using eForms. The eForms is being supported by the NatWest Group to become the bank’s new strategic platform for smart web forms. The Shared Services and Commercial Banking has created its owns instances of eForms. </a:t>
            </a:r>
          </a:p>
          <a:p>
            <a:pPr algn="just"/>
            <a:r>
              <a:rPr lang="en-GB" sz="1400" dirty="0"/>
              <a:t>The decision was taken to stand-up Retail Banking specific instance of </a:t>
            </a:r>
            <a:r>
              <a:rPr lang="en-GB" sz="1400" dirty="0" err="1"/>
              <a:t>eforms</a:t>
            </a:r>
            <a:r>
              <a:rPr lang="en-GB" sz="1400" dirty="0"/>
              <a:t> platform to provide required agility and autonomy of delivering smart web forms, in view to replace all legacy forms capabilities used within the Retail Banking (see </a:t>
            </a:r>
            <a:r>
              <a:rPr lang="en-GB" sz="1400" dirty="0">
                <a:hlinkClick r:id="" action="ppaction://noaction"/>
              </a:rPr>
              <a:t>Design Decision </a:t>
            </a:r>
            <a:r>
              <a:rPr lang="en-GB" sz="1400" dirty="0"/>
              <a:t>slide).</a:t>
            </a:r>
          </a:p>
          <a:p>
            <a:pPr algn="just"/>
            <a:r>
              <a:rPr lang="en-GB" altLang="en-US" sz="1400" dirty="0"/>
              <a:t>RB External eForms (Unauthenticated) MVP – </a:t>
            </a:r>
          </a:p>
          <a:p>
            <a:pPr algn="just"/>
            <a:r>
              <a:rPr lang="en-GB" altLang="en-US" sz="1400" dirty="0"/>
              <a:t>Internal eForms MVP went live in Dec 2022 (</a:t>
            </a:r>
            <a:r>
              <a:rPr lang="en-GB" altLang="en-US" sz="1400" dirty="0">
                <a:hlinkClick r:id="rId3">
                  <a:extLst>
                    <a:ext uri="{A12FA001-AC4F-418D-AE19-62706E023703}">
                      <ahyp:hlinkClr xmlns:ahyp="http://schemas.microsoft.com/office/drawing/2018/hyperlinkcolor" val="tx"/>
                    </a:ext>
                  </a:extLst>
                </a:hlinkClick>
              </a:rPr>
              <a:t>Live </a:t>
            </a:r>
            <a:r>
              <a:rPr lang="en-GB" altLang="en-US" sz="1400" dirty="0" err="1">
                <a:hlinkClick r:id="rId3">
                  <a:extLst>
                    <a:ext uri="{A12FA001-AC4F-418D-AE19-62706E023703}">
                      <ahyp:hlinkClr xmlns:ahyp="http://schemas.microsoft.com/office/drawing/2018/hyperlinkcolor" val="tx"/>
                    </a:ext>
                  </a:extLst>
                </a:hlinkClick>
              </a:rPr>
              <a:t>Eforms</a:t>
            </a:r>
            <a:r>
              <a:rPr lang="en-GB" altLang="en-US" sz="1400" dirty="0">
                <a:hlinkClick r:id="rId3">
                  <a:extLst>
                    <a:ext uri="{A12FA001-AC4F-418D-AE19-62706E023703}">
                      <ahyp:hlinkClr xmlns:ahyp="http://schemas.microsoft.com/office/drawing/2018/hyperlinkcolor" val="tx"/>
                    </a:ext>
                  </a:extLst>
                </a:hlinkClick>
              </a:rPr>
              <a:t> catalogue</a:t>
            </a:r>
            <a:r>
              <a:rPr lang="en-GB" altLang="en-US" sz="1400" dirty="0"/>
              <a:t>). In 2023, Business need Unauthenticated external forms capability so that new Customer forms for Retail Banking can be created in </a:t>
            </a:r>
            <a:r>
              <a:rPr lang="en-GB" altLang="en-US" sz="1400" dirty="0" err="1"/>
              <a:t>Eforms</a:t>
            </a:r>
            <a:r>
              <a:rPr lang="en-GB" altLang="en-US" sz="1400" dirty="0"/>
              <a:t> and legacy external forms (OLAF etc) can also be migrated to eForms as </a:t>
            </a:r>
            <a:r>
              <a:rPr lang="en-GB" altLang="en-US" sz="1400" dirty="0" err="1"/>
              <a:t>Eforms</a:t>
            </a:r>
            <a:r>
              <a:rPr lang="en-GB" altLang="en-US" sz="1400" dirty="0"/>
              <a:t> being One form Capability. </a:t>
            </a:r>
          </a:p>
          <a:p>
            <a:pPr algn="just"/>
            <a:r>
              <a:rPr lang="en-GB" altLang="en-US" sz="1400" dirty="0" err="1"/>
              <a:t>eforms</a:t>
            </a:r>
            <a:r>
              <a:rPr lang="en-GB" altLang="en-US" sz="1400" dirty="0"/>
              <a:t> platform as product provide External Unauthenticated forms capability and Commercial Banking is already using this capability in their instance of </a:t>
            </a:r>
            <a:r>
              <a:rPr lang="en-GB" altLang="en-US" sz="1400" dirty="0" err="1"/>
              <a:t>Eforms</a:t>
            </a:r>
            <a:r>
              <a:rPr lang="en-GB" altLang="en-US" sz="1400" dirty="0"/>
              <a:t>. Retail External eForms MVP is planned for Q1 to deploy new Components &amp; Infrastructure changes to enable Unauthenticated external/customer forms.</a:t>
            </a:r>
            <a:endParaRPr lang="en-GB" sz="1400" dirty="0"/>
          </a:p>
          <a:p>
            <a:endParaRPr lang="en-GB" sz="1400" dirty="0"/>
          </a:p>
          <a:p>
            <a:endParaRPr lang="en-GB" sz="1400" dirty="0"/>
          </a:p>
          <a:p>
            <a:r>
              <a:rPr lang="en-IN" sz="1400" dirty="0"/>
              <a:t> </a:t>
            </a:r>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r>
              <a:rPr lang="en-IN" sz="1400" dirty="0"/>
              <a:t>                                  </a:t>
            </a:r>
          </a:p>
          <a:p>
            <a:r>
              <a:rPr lang="en-IN" sz="1400" dirty="0"/>
              <a:t>                                             </a:t>
            </a:r>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p:txBody>
      </p:sp>
    </p:spTree>
    <p:extLst>
      <p:ext uri="{BB962C8B-B14F-4D97-AF65-F5344CB8AC3E}">
        <p14:creationId xmlns:p14="http://schemas.microsoft.com/office/powerpoint/2010/main" val="2266411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309D83-716E-4E89-8CD6-BAF1524ACEA0}"/>
              </a:ext>
            </a:extLst>
          </p:cNvPr>
          <p:cNvSpPr>
            <a:spLocks noGrp="1"/>
          </p:cNvSpPr>
          <p:nvPr>
            <p:ph type="sldNum" sz="quarter" idx="10"/>
          </p:nvPr>
        </p:nvSpPr>
        <p:spPr/>
        <p:txBody>
          <a:bodyPr/>
          <a:lstStyle/>
          <a:p>
            <a:fld id="{08BDDC8D-36E9-467E-8CF1-750845950A7F}" type="slidenum">
              <a:rPr lang="en-GB" smtClean="0"/>
              <a:pPr/>
              <a:t>8</a:t>
            </a:fld>
            <a:endParaRPr lang="en-GB"/>
          </a:p>
        </p:txBody>
      </p:sp>
      <p:sp>
        <p:nvSpPr>
          <p:cNvPr id="4" name="Title 3">
            <a:extLst>
              <a:ext uri="{FF2B5EF4-FFF2-40B4-BE49-F238E27FC236}">
                <a16:creationId xmlns:a16="http://schemas.microsoft.com/office/drawing/2014/main" id="{9D99380E-EB4B-4C52-8C43-E66EB0952FD8}"/>
              </a:ext>
            </a:extLst>
          </p:cNvPr>
          <p:cNvSpPr>
            <a:spLocks noGrp="1"/>
          </p:cNvSpPr>
          <p:nvPr>
            <p:ph type="title"/>
          </p:nvPr>
        </p:nvSpPr>
        <p:spPr/>
        <p:txBody>
          <a:bodyPr/>
          <a:lstStyle/>
          <a:p>
            <a:r>
              <a:rPr lang="en-GB" altLang="en-US" dirty="0"/>
              <a:t>Project Background &amp; Scope: Business Requirements</a:t>
            </a:r>
            <a:endParaRPr lang="en-GB" dirty="0"/>
          </a:p>
        </p:txBody>
      </p:sp>
      <p:pic>
        <p:nvPicPr>
          <p:cNvPr id="5" name="Graphic 4" descr="Send">
            <a:extLst>
              <a:ext uri="{FF2B5EF4-FFF2-40B4-BE49-F238E27FC236}">
                <a16:creationId xmlns:a16="http://schemas.microsoft.com/office/drawing/2014/main" id="{0D49D631-B559-44F2-B4F6-A428AB186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26" y="38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1">
            <a:extLst>
              <a:ext uri="{FF2B5EF4-FFF2-40B4-BE49-F238E27FC236}">
                <a16:creationId xmlns:a16="http://schemas.microsoft.com/office/drawing/2014/main" id="{278FE06A-ED5E-C75D-107A-03CD779F24DB}"/>
              </a:ext>
            </a:extLst>
          </p:cNvPr>
          <p:cNvSpPr txBox="1">
            <a:spLocks/>
          </p:cNvSpPr>
          <p:nvPr/>
        </p:nvSpPr>
        <p:spPr bwMode="gray">
          <a:xfrm>
            <a:off x="486000" y="3323303"/>
            <a:ext cx="9720000" cy="3830916"/>
          </a:xfrm>
          <a:prstGeom prst="rect">
            <a:avLst/>
          </a:prstGeom>
          <a:ln>
            <a:solidFill>
              <a:schemeClr val="bg1"/>
            </a:solidFill>
          </a:ln>
        </p:spPr>
        <p:txBody>
          <a:bodyPr vert="horz" lIns="0" tIns="0" rIns="0" bIns="0" rtlCol="0">
            <a:noAutofit/>
          </a:bodyPr>
          <a:lstStyle>
            <a:lvl1pPr marL="0" indent="0" algn="l" defTabSz="1034701" rtl="0" eaLnBrk="1" latinLnBrk="0" hangingPunct="1">
              <a:spcBef>
                <a:spcPts val="700"/>
              </a:spcBef>
              <a:buClr>
                <a:schemeClr val="tx2"/>
              </a:buClr>
              <a:buSzPct val="100000"/>
              <a:buFont typeface="Symbol" panose="05050102010706020507" pitchFamily="18" charset="2"/>
              <a:buNone/>
              <a:defRPr lang="en-GB" sz="1600" kern="1200" baseline="0" dirty="0">
                <a:solidFill>
                  <a:schemeClr val="tx2"/>
                </a:solidFill>
                <a:latin typeface="RN House Sans Regular" panose="020B0504020203020204" pitchFamily="34" charset="0"/>
                <a:ea typeface="+mn-ea"/>
                <a:cs typeface="+mn-cs"/>
              </a:defRPr>
            </a:lvl1pPr>
            <a:lvl2pPr marL="187200" indent="-187325" algn="l" defTabSz="1034701" rtl="0" eaLnBrk="1" latinLnBrk="0" hangingPunct="1">
              <a:spcBef>
                <a:spcPts val="400"/>
              </a:spcBef>
              <a:buClr>
                <a:schemeClr val="tx2"/>
              </a:buClr>
              <a:buSzPct val="100000"/>
              <a:buFont typeface="Symbol" panose="05050102010706020507" pitchFamily="18" charset="2"/>
              <a:buChar char="·"/>
              <a:defRPr lang="en-US" sz="1400" kern="1200" baseline="0" dirty="0" smtClean="0">
                <a:solidFill>
                  <a:schemeClr val="tx2"/>
                </a:solidFill>
                <a:latin typeface="RN House Sans Regular" panose="020B0504020203020204" pitchFamily="34" charset="0"/>
                <a:ea typeface="+mn-ea"/>
                <a:cs typeface="+mn-cs"/>
              </a:defRPr>
            </a:lvl2pPr>
            <a:lvl3pPr marL="3744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3pPr>
            <a:lvl4pPr marL="5616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4pPr>
            <a:lvl5pPr marL="748800" indent="-187325" algn="l" defTabSz="1034701" rtl="0" eaLnBrk="1" latinLnBrk="0" hangingPunct="1">
              <a:spcBef>
                <a:spcPts val="400"/>
              </a:spcBef>
              <a:buClr>
                <a:schemeClr val="tx2"/>
              </a:buClr>
              <a:buFont typeface="Arial" pitchFamily="34" charset="0"/>
              <a:buChar char="–"/>
              <a:defRPr lang="en-US" sz="1400" kern="1200" baseline="0" dirty="0" smtClean="0">
                <a:solidFill>
                  <a:schemeClr val="tx2"/>
                </a:solidFill>
                <a:latin typeface="RN House Sans Regular" panose="020B0504020203020204" pitchFamily="34" charset="0"/>
                <a:ea typeface="+mn-ea"/>
                <a:cs typeface="+mn-cs"/>
              </a:defRPr>
            </a:lvl5pPr>
            <a:lvl6pPr marL="93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6pPr>
            <a:lvl7pPr marL="11232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7pPr>
            <a:lvl8pPr marL="12960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8pPr>
            <a:lvl9pPr marL="1497600" indent="-187325" algn="l" defTabSz="1034701" rtl="0" eaLnBrk="1" latinLnBrk="0" hangingPunct="1">
              <a:spcBef>
                <a:spcPts val="400"/>
              </a:spcBef>
              <a:buClr>
                <a:schemeClr val="tx2"/>
              </a:buClr>
              <a:buFont typeface="Arial" panose="020B0604020202020204" pitchFamily="34" charset="0"/>
              <a:buChar char="–"/>
              <a:defRPr lang="en-US" sz="1400" kern="1200" dirty="0" smtClean="0">
                <a:solidFill>
                  <a:schemeClr val="tx2"/>
                </a:solidFill>
                <a:latin typeface="RN House Sans Regular" panose="020B0504020203020204" pitchFamily="34" charset="0"/>
                <a:ea typeface="+mn-ea"/>
                <a:cs typeface="Arial" panose="020B0604020202020204" pitchFamily="34" charset="0"/>
              </a:defRPr>
            </a:lvl9pPr>
          </a:lstStyle>
          <a:p>
            <a:pPr>
              <a:spcBef>
                <a:spcPts val="300"/>
              </a:spcBef>
            </a:pPr>
            <a:endParaRPr lang="en-GB" sz="1000" dirty="0"/>
          </a:p>
        </p:txBody>
      </p:sp>
      <p:sp>
        <p:nvSpPr>
          <p:cNvPr id="8" name="Content Placeholder 7">
            <a:extLst>
              <a:ext uri="{FF2B5EF4-FFF2-40B4-BE49-F238E27FC236}">
                <a16:creationId xmlns:a16="http://schemas.microsoft.com/office/drawing/2014/main" id="{7DF4EA05-AAA9-7066-F1F1-952E407499FB}"/>
              </a:ext>
            </a:extLst>
          </p:cNvPr>
          <p:cNvSpPr>
            <a:spLocks noGrp="1"/>
          </p:cNvSpPr>
          <p:nvPr>
            <p:ph sz="quarter" idx="11"/>
          </p:nvPr>
        </p:nvSpPr>
        <p:spPr/>
        <p:txBody>
          <a:bodyPr/>
          <a:lstStyle/>
          <a:p>
            <a:r>
              <a:rPr lang="en-GB" sz="1400" b="1" dirty="0"/>
              <a:t>The scope of this design is:</a:t>
            </a:r>
          </a:p>
          <a:p>
            <a:pPr marL="171450" indent="-171450">
              <a:buFont typeface="Arial" panose="020B0604020202020204" pitchFamily="34" charset="0"/>
              <a:buChar char="•"/>
            </a:pPr>
            <a:r>
              <a:rPr lang="en-GB" altLang="en-US" sz="1400" dirty="0"/>
              <a:t>The design is an extension/derivation from the EE </a:t>
            </a:r>
            <a:r>
              <a:rPr lang="en-GB" altLang="en-US" sz="1400" dirty="0" err="1">
                <a:hlinkClick r:id="rId3"/>
              </a:rPr>
              <a:t>eforms</a:t>
            </a:r>
            <a:r>
              <a:rPr lang="en-GB" altLang="en-US" sz="1400" dirty="0">
                <a:hlinkClick r:id="rId3"/>
              </a:rPr>
              <a:t> platform’s HLSD+ </a:t>
            </a:r>
            <a:r>
              <a:rPr lang="en-GB" altLang="en-US" sz="1400" dirty="0"/>
              <a:t>and is very specific for the Retail Banking implementation of the </a:t>
            </a:r>
            <a:r>
              <a:rPr lang="en-GB" altLang="en-US" sz="1400" dirty="0" err="1"/>
              <a:t>eforms</a:t>
            </a:r>
            <a:r>
              <a:rPr lang="en-GB" altLang="en-US" sz="1400" dirty="0"/>
              <a:t>.</a:t>
            </a:r>
          </a:p>
          <a:p>
            <a:pPr marL="171450" indent="-171450">
              <a:buFont typeface="Arial" panose="020B0604020202020204" pitchFamily="34" charset="0"/>
              <a:buChar char="•"/>
            </a:pPr>
            <a:r>
              <a:rPr lang="en-GB" altLang="en-US" sz="1400" dirty="0"/>
              <a:t>This design document gets revisited and updated when the central </a:t>
            </a:r>
            <a:r>
              <a:rPr lang="en-GB" altLang="en-US" sz="1400" dirty="0" err="1"/>
              <a:t>eforms</a:t>
            </a:r>
            <a:r>
              <a:rPr lang="en-GB" altLang="en-US" sz="1400" dirty="0"/>
              <a:t> platform undergoes re-design by Enterprise Engineering.</a:t>
            </a:r>
          </a:p>
          <a:p>
            <a:pPr marL="171450" indent="-171450">
              <a:buFont typeface="Arial" panose="020B0604020202020204" pitchFamily="34" charset="0"/>
              <a:buChar char="•"/>
            </a:pPr>
            <a:r>
              <a:rPr lang="en-GB" altLang="en-US" sz="1400" dirty="0"/>
              <a:t>This design document will be revisited for any design change in phased delivery, accordingly decisioned for updates and approval.</a:t>
            </a:r>
          </a:p>
          <a:p>
            <a:pPr marL="171450" indent="-171450">
              <a:buFont typeface="Arial" panose="020B0604020202020204" pitchFamily="34" charset="0"/>
              <a:buChar char="•"/>
            </a:pPr>
            <a:r>
              <a:rPr lang="en-GB" altLang="en-US" sz="1400" dirty="0"/>
              <a:t>The current version covers subset of building block required for Internal forms(WAIF, ELA) with email integration to IronPort to submit for data to operation mailboxes in view to provide as-is capability for ELA forms.</a:t>
            </a:r>
          </a:p>
          <a:p>
            <a:pPr marL="171450" indent="-171450">
              <a:buFont typeface="Arial" panose="020B0604020202020204" pitchFamily="34" charset="0"/>
              <a:buChar char="•"/>
            </a:pPr>
            <a:r>
              <a:rPr lang="en-GB" altLang="en-US" sz="1400" dirty="0"/>
              <a:t>The migration of existing forms will happen over a period of time and requirement for new automated integration will be identified and design updated. </a:t>
            </a:r>
          </a:p>
          <a:p>
            <a:pPr marL="171450" indent="-171450" algn="just">
              <a:buFont typeface="Arial" panose="020B0604020202020204" pitchFamily="34" charset="0"/>
              <a:buChar char="•"/>
            </a:pPr>
            <a:r>
              <a:rPr lang="en-GB" altLang="en-US" sz="1400" dirty="0"/>
              <a:t>Scope of design updated for </a:t>
            </a:r>
            <a:r>
              <a:rPr lang="en-GB" altLang="en-US" sz="1400" b="1" dirty="0"/>
              <a:t>External </a:t>
            </a:r>
            <a:r>
              <a:rPr lang="en-GB" altLang="en-US" sz="1400" b="1" dirty="0" err="1"/>
              <a:t>eforms</a:t>
            </a:r>
            <a:r>
              <a:rPr lang="en-GB" altLang="en-US" sz="1400" b="1" dirty="0"/>
              <a:t> (Unauthenticated) capability and MVP. </a:t>
            </a:r>
          </a:p>
          <a:p>
            <a:pPr marL="171450" marR="0" lvl="0" indent="-171450" algn="just" fontAlgn="auto">
              <a:lnSpc>
                <a:spcPct val="100000"/>
              </a:lnSpc>
              <a:spcAft>
                <a:spcPts val="0"/>
              </a:spcAft>
              <a:buFont typeface="Arial" panose="020B0604020202020204" pitchFamily="34" charset="0"/>
              <a:buChar char="•"/>
              <a:tabLst/>
              <a:defRPr/>
            </a:pPr>
            <a:r>
              <a:rPr lang="en-GB" altLang="en-US" sz="1400" dirty="0"/>
              <a:t>Scope of design is to enable event streaming capability of eform submissions so that to underlying systems can consume form data via Apache Kafka (Aligned to Bank’s Event Driven Architecture)</a:t>
            </a:r>
          </a:p>
          <a:p>
            <a:pPr marL="171450" marR="0" lvl="0" indent="-171450" algn="just" fontAlgn="auto">
              <a:lnSpc>
                <a:spcPct val="100000"/>
              </a:lnSpc>
              <a:spcAft>
                <a:spcPts val="0"/>
              </a:spcAft>
              <a:buFont typeface="Arial" panose="020B0604020202020204" pitchFamily="34" charset="0"/>
              <a:buChar char="•"/>
              <a:tabLst/>
              <a:defRPr/>
            </a:pPr>
            <a:r>
              <a:rPr lang="en-GB" altLang="en-US" sz="1400" dirty="0">
                <a:highlight>
                  <a:srgbClr val="FFFF00"/>
                </a:highlight>
              </a:rPr>
              <a:t>Scope of design is to enable Channel Integration such as Natwest Group mobile/ebanking application for retail customers to launch and submit eForms securely. </a:t>
            </a:r>
          </a:p>
          <a:p>
            <a:pPr marR="0" lvl="0" algn="just" fontAlgn="auto">
              <a:lnSpc>
                <a:spcPct val="100000"/>
              </a:lnSpc>
              <a:spcAft>
                <a:spcPts val="0"/>
              </a:spcAft>
              <a:tabLst/>
              <a:defRPr/>
            </a:pPr>
            <a:r>
              <a:rPr lang="en-GB" altLang="en-US" sz="1400" b="1" dirty="0"/>
              <a:t>Brands In Scope</a:t>
            </a:r>
          </a:p>
          <a:p>
            <a:pPr marL="285750" indent="-285750">
              <a:buFontTx/>
              <a:buChar char="-"/>
            </a:pPr>
            <a:r>
              <a:rPr lang="en-GB" altLang="en-US" sz="1400" dirty="0"/>
              <a:t>NWB, RBS, UBN</a:t>
            </a:r>
          </a:p>
          <a:p>
            <a:r>
              <a:rPr lang="en-GB" altLang="en-US" sz="1400" b="1" dirty="0"/>
              <a:t>Business Requirements</a:t>
            </a:r>
            <a:endParaRPr lang="en-GB" altLang="en-US" sz="1400" dirty="0"/>
          </a:p>
          <a:p>
            <a:r>
              <a:rPr lang="en-GB" altLang="en-US" sz="1400" dirty="0"/>
              <a:t>Business Requirements will be managed through EE platform and IA platform JIRA. The list of exiting web forms is in </a:t>
            </a:r>
            <a:r>
              <a:rPr lang="en-GB" altLang="en-US" sz="1400" dirty="0">
                <a:hlinkClick r:id="" action="ppaction://noaction"/>
              </a:rPr>
              <a:t>Appendix A</a:t>
            </a:r>
            <a:r>
              <a:rPr lang="en-GB" altLang="en-US" sz="1400" dirty="0"/>
              <a:t>.</a:t>
            </a:r>
          </a:p>
          <a:p>
            <a:endParaRPr lang="en-GB" altLang="en-US" sz="1400" b="1" dirty="0"/>
          </a:p>
          <a:p>
            <a:pPr marL="285750" indent="-285750">
              <a:buFontTx/>
              <a:buChar char="-"/>
            </a:pPr>
            <a:endParaRPr lang="en-GB" altLang="en-US" sz="1400" dirty="0"/>
          </a:p>
          <a:p>
            <a:endParaRPr lang="en-GB" altLang="en-US" sz="1400" dirty="0"/>
          </a:p>
          <a:p>
            <a:endParaRPr lang="en-GB" altLang="en-US" sz="1400" dirty="0"/>
          </a:p>
          <a:p>
            <a:endParaRPr lang="en-GB" altLang="en-US" sz="1400" dirty="0"/>
          </a:p>
          <a:p>
            <a:endParaRPr lang="en-GB" altLang="en-US" sz="1400" dirty="0"/>
          </a:p>
          <a:p>
            <a:br>
              <a:rPr lang="en-GB" altLang="en-US" sz="1400" dirty="0"/>
            </a:br>
            <a:endParaRPr lang="en-GB" sz="1400" dirty="0"/>
          </a:p>
          <a:p>
            <a:endParaRPr lang="en-GB" sz="1400" dirty="0"/>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endParaRPr lang="en-GB" sz="1400" dirty="0"/>
          </a:p>
          <a:p>
            <a:endParaRPr lang="en-GB" sz="1400" dirty="0"/>
          </a:p>
          <a:p>
            <a:endParaRPr lang="en-GB" sz="1400" dirty="0"/>
          </a:p>
        </p:txBody>
      </p:sp>
    </p:spTree>
    <p:extLst>
      <p:ext uri="{BB962C8B-B14F-4D97-AF65-F5344CB8AC3E}">
        <p14:creationId xmlns:p14="http://schemas.microsoft.com/office/powerpoint/2010/main" val="3260105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E36610-58BB-4B89-A92B-E07F773482AA}"/>
              </a:ext>
            </a:extLst>
          </p:cNvPr>
          <p:cNvSpPr>
            <a:spLocks noGrp="1"/>
          </p:cNvSpPr>
          <p:nvPr>
            <p:ph sz="quarter" idx="11"/>
          </p:nvPr>
        </p:nvSpPr>
        <p:spPr>
          <a:xfrm>
            <a:off x="486000" y="1031358"/>
            <a:ext cx="8715150" cy="153775"/>
          </a:xfrm>
        </p:spPr>
        <p:txBody>
          <a:bodyPr/>
          <a:lstStyle/>
          <a:p>
            <a:pPr>
              <a:spcBef>
                <a:spcPts val="300"/>
              </a:spcBef>
            </a:pPr>
            <a:r>
              <a:rPr lang="en-GB" sz="1200" b="1" dirty="0"/>
              <a:t>What are the high level non-functional requirements for this Solution?</a:t>
            </a:r>
          </a:p>
          <a:p>
            <a:pPr>
              <a:spcBef>
                <a:spcPts val="300"/>
              </a:spcBef>
            </a:pPr>
            <a:endParaRPr lang="en-GB" sz="1000" dirty="0"/>
          </a:p>
        </p:txBody>
      </p:sp>
      <p:sp>
        <p:nvSpPr>
          <p:cNvPr id="3" name="Slide Number Placeholder 2">
            <a:extLst>
              <a:ext uri="{FF2B5EF4-FFF2-40B4-BE49-F238E27FC236}">
                <a16:creationId xmlns:a16="http://schemas.microsoft.com/office/drawing/2014/main" id="{B4105591-1DA3-4C0C-A4BD-569BE23BF18D}"/>
              </a:ext>
            </a:extLst>
          </p:cNvPr>
          <p:cNvSpPr>
            <a:spLocks noGrp="1"/>
          </p:cNvSpPr>
          <p:nvPr>
            <p:ph type="sldNum" sz="quarter" idx="10"/>
          </p:nvPr>
        </p:nvSpPr>
        <p:spPr/>
        <p:txBody>
          <a:bodyPr/>
          <a:lstStyle/>
          <a:p>
            <a:fld id="{08BDDC8D-36E9-467E-8CF1-750845950A7F}" type="slidenum">
              <a:rPr lang="en-GB" smtClean="0"/>
              <a:pPr/>
              <a:t>9</a:t>
            </a:fld>
            <a:endParaRPr lang="en-GB"/>
          </a:p>
        </p:txBody>
      </p:sp>
      <p:sp>
        <p:nvSpPr>
          <p:cNvPr id="4" name="Title 3">
            <a:extLst>
              <a:ext uri="{FF2B5EF4-FFF2-40B4-BE49-F238E27FC236}">
                <a16:creationId xmlns:a16="http://schemas.microsoft.com/office/drawing/2014/main" id="{65FEFC21-C20D-4CEF-B327-55B11CA28771}"/>
              </a:ext>
            </a:extLst>
          </p:cNvPr>
          <p:cNvSpPr>
            <a:spLocks noGrp="1"/>
          </p:cNvSpPr>
          <p:nvPr>
            <p:ph type="title"/>
          </p:nvPr>
        </p:nvSpPr>
        <p:spPr/>
        <p:txBody>
          <a:bodyPr/>
          <a:lstStyle/>
          <a:p>
            <a:r>
              <a:rPr lang="en-GB" altLang="en-US" dirty="0"/>
              <a:t>Delivery Scope: Non-Functional Requirements</a:t>
            </a:r>
            <a:endParaRPr lang="en-GB" dirty="0"/>
          </a:p>
        </p:txBody>
      </p:sp>
      <p:pic>
        <p:nvPicPr>
          <p:cNvPr id="5" name="Graphic 5" descr="Send">
            <a:extLst>
              <a:ext uri="{FF2B5EF4-FFF2-40B4-BE49-F238E27FC236}">
                <a16:creationId xmlns:a16="http://schemas.microsoft.com/office/drawing/2014/main" id="{1207DB5C-9AF9-4164-A1FA-4EDC03945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8800" y="76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a:extLst>
              <a:ext uri="{FF2B5EF4-FFF2-40B4-BE49-F238E27FC236}">
                <a16:creationId xmlns:a16="http://schemas.microsoft.com/office/drawing/2014/main" id="{C78E63D8-E471-DA6C-7DFB-3CCB9C1E71F4}"/>
              </a:ext>
            </a:extLst>
          </p:cNvPr>
          <p:cNvGraphicFramePr>
            <a:graphicFrameLocks noGrp="1"/>
          </p:cNvGraphicFramePr>
          <p:nvPr>
            <p:extLst>
              <p:ext uri="{D42A27DB-BD31-4B8C-83A1-F6EECF244321}">
                <p14:modId xmlns:p14="http://schemas.microsoft.com/office/powerpoint/2010/main" val="1550359129"/>
              </p:ext>
            </p:extLst>
          </p:nvPr>
        </p:nvGraphicFramePr>
        <p:xfrm>
          <a:off x="486000" y="1257563"/>
          <a:ext cx="8910304" cy="1475715"/>
        </p:xfrm>
        <a:graphic>
          <a:graphicData uri="http://schemas.openxmlformats.org/drawingml/2006/table">
            <a:tbl>
              <a:tblPr firstRow="1" bandRow="1">
                <a:tableStyleId>{5C22544A-7EE6-4342-B048-85BDC9FD1C3A}</a:tableStyleId>
              </a:tblPr>
              <a:tblGrid>
                <a:gridCol w="2080553">
                  <a:extLst>
                    <a:ext uri="{9D8B030D-6E8A-4147-A177-3AD203B41FA5}">
                      <a16:colId xmlns:a16="http://schemas.microsoft.com/office/drawing/2014/main" val="20001"/>
                    </a:ext>
                  </a:extLst>
                </a:gridCol>
                <a:gridCol w="6829751">
                  <a:extLst>
                    <a:ext uri="{9D8B030D-6E8A-4147-A177-3AD203B41FA5}">
                      <a16:colId xmlns:a16="http://schemas.microsoft.com/office/drawing/2014/main" val="20002"/>
                    </a:ext>
                  </a:extLst>
                </a:gridCol>
              </a:tblGrid>
              <a:tr h="331852">
                <a:tc>
                  <a:txBody>
                    <a:bodyPr/>
                    <a:lstStyle/>
                    <a:p>
                      <a:r>
                        <a:rPr lang="en-GB" sz="1000" b="1" kern="1200" dirty="0">
                          <a:solidFill>
                            <a:srgbClr val="002469"/>
                          </a:solidFill>
                          <a:latin typeface="+mn-lt"/>
                          <a:ea typeface="+mn-ea"/>
                          <a:cs typeface="+mn-cs"/>
                        </a:rPr>
                        <a:t>Requirements</a:t>
                      </a:r>
                    </a:p>
                  </a:txBody>
                  <a:tcPr/>
                </a:tc>
                <a:tc>
                  <a:txBody>
                    <a:bodyPr/>
                    <a:lstStyle/>
                    <a:p>
                      <a:r>
                        <a:rPr lang="en-GB" sz="1000" b="1" kern="1200" dirty="0">
                          <a:solidFill>
                            <a:srgbClr val="002469"/>
                          </a:solidFill>
                          <a:latin typeface="+mn-lt"/>
                          <a:ea typeface="+mn-ea"/>
                          <a:cs typeface="+mn-cs"/>
                        </a:rPr>
                        <a:t>Description</a:t>
                      </a:r>
                    </a:p>
                  </a:txBody>
                  <a:tcPr/>
                </a:tc>
                <a:extLst>
                  <a:ext uri="{0D108BD9-81ED-4DB2-BD59-A6C34878D82A}">
                    <a16:rowId xmlns:a16="http://schemas.microsoft.com/office/drawing/2014/main" val="10000"/>
                  </a:ext>
                </a:extLst>
              </a:tr>
              <a:tr h="604605">
                <a:tc>
                  <a:txBody>
                    <a:bodyPr/>
                    <a:lstStyle/>
                    <a:p>
                      <a:pPr marL="0" marR="0" lvl="4" indent="0" algn="l" defTabSz="914400" rtl="0" eaLnBrk="1" fontAlgn="auto" latinLnBrk="0" hangingPunct="1">
                        <a:lnSpc>
                          <a:spcPct val="100000"/>
                        </a:lnSpc>
                        <a:spcBef>
                          <a:spcPts val="0"/>
                        </a:spcBef>
                        <a:spcAft>
                          <a:spcPts val="0"/>
                        </a:spcAft>
                        <a:buClrTx/>
                        <a:buSzTx/>
                        <a:buFontTx/>
                        <a:buNone/>
                        <a:tabLst/>
                        <a:defRPr/>
                      </a:pPr>
                      <a:r>
                        <a:rPr lang="en-GB" altLang="en-US" sz="1000" kern="1200" dirty="0">
                          <a:solidFill>
                            <a:schemeClr val="accent1">
                              <a:lumMod val="75000"/>
                            </a:schemeClr>
                          </a:solidFill>
                          <a:latin typeface="+mn-lt"/>
                          <a:ea typeface="+mn-ea"/>
                          <a:cs typeface="+mn-cs"/>
                        </a:rPr>
                        <a:t>Performance/Volume</a:t>
                      </a:r>
                      <a:r>
                        <a:rPr lang="en-GB" altLang="en-US" sz="1000" kern="1200" baseline="0" dirty="0">
                          <a:solidFill>
                            <a:schemeClr val="accent1">
                              <a:lumMod val="75000"/>
                            </a:schemeClr>
                          </a:solidFill>
                          <a:latin typeface="+mn-lt"/>
                          <a:ea typeface="+mn-ea"/>
                          <a:cs typeface="+mn-cs"/>
                        </a:rPr>
                        <a:t> Requirements</a:t>
                      </a:r>
                      <a:endParaRPr lang="en-GB" altLang="en-US" sz="1000" kern="1200" dirty="0">
                        <a:solidFill>
                          <a:schemeClr val="accent1">
                            <a:lumMod val="75000"/>
                          </a:schemeClr>
                        </a:solidFill>
                        <a:latin typeface="+mn-lt"/>
                        <a:ea typeface="+mn-ea"/>
                        <a:cs typeface="+mn-cs"/>
                      </a:endParaRPr>
                    </a:p>
                  </a:txBody>
                  <a:tcPr/>
                </a:tc>
                <a:tc>
                  <a:txBody>
                    <a:bodyPr/>
                    <a:lstStyle/>
                    <a:p>
                      <a:pPr marL="171450" indent="-171450" algn="l" defTabSz="914400" rtl="0" eaLnBrk="1" latinLnBrk="0" hangingPunct="1">
                        <a:buFont typeface="Arial" panose="020B0604020202020204" pitchFamily="34" charset="0"/>
                        <a:buChar char="•"/>
                      </a:pPr>
                      <a:r>
                        <a:rPr lang="en-US" sz="1000" kern="1200" baseline="0" dirty="0">
                          <a:solidFill>
                            <a:schemeClr val="tx1"/>
                          </a:solidFill>
                          <a:latin typeface="+mn-lt"/>
                          <a:ea typeface="+mn-ea"/>
                          <a:cs typeface="+mn-cs"/>
                        </a:rPr>
                        <a:t>Form submission ~ 12 millions per year.</a:t>
                      </a:r>
                    </a:p>
                    <a:p>
                      <a:pPr marL="171450" indent="-171450" algn="l" defTabSz="914400" rtl="0" eaLnBrk="1" latinLnBrk="0" hangingPunct="1">
                        <a:buFont typeface="Arial" panose="020B0604020202020204" pitchFamily="34" charset="0"/>
                        <a:buChar char="•"/>
                      </a:pPr>
                      <a:r>
                        <a:rPr lang="en-US" sz="1000" kern="1200" baseline="0" dirty="0">
                          <a:solidFill>
                            <a:schemeClr val="tx1"/>
                          </a:solidFill>
                          <a:latin typeface="+mn-lt"/>
                          <a:ea typeface="+mn-ea"/>
                          <a:cs typeface="+mn-cs"/>
                        </a:rPr>
                        <a:t>13 users as eform authors.</a:t>
                      </a:r>
                    </a:p>
                    <a:p>
                      <a:pPr marL="171450" indent="-171450" algn="l" defTabSz="914400" rtl="0" eaLnBrk="1" latinLnBrk="0" hangingPunct="1">
                        <a:buFont typeface="Arial" panose="020B0604020202020204" pitchFamily="34" charset="0"/>
                        <a:buChar char="•"/>
                      </a:pPr>
                      <a:r>
                        <a:rPr lang="en-US" sz="1000" kern="1200" baseline="0" dirty="0">
                          <a:solidFill>
                            <a:schemeClr val="tx1"/>
                          </a:solidFill>
                          <a:latin typeface="+mn-lt"/>
                          <a:ea typeface="+mn-ea"/>
                          <a:cs typeface="+mn-cs"/>
                        </a:rPr>
                        <a:t>~ 20000 users  performing form submission.</a:t>
                      </a:r>
                    </a:p>
                  </a:txBody>
                  <a:tcPr/>
                </a:tc>
                <a:extLst>
                  <a:ext uri="{0D108BD9-81ED-4DB2-BD59-A6C34878D82A}">
                    <a16:rowId xmlns:a16="http://schemas.microsoft.com/office/drawing/2014/main" val="10003"/>
                  </a:ext>
                </a:extLst>
              </a:tr>
              <a:tr h="539258">
                <a:tc>
                  <a:txBody>
                    <a:bodyPr/>
                    <a:lstStyle/>
                    <a:p>
                      <a:pPr marL="0" marR="0" lvl="4" indent="0" algn="l" defTabSz="914400" rtl="0" eaLnBrk="1" fontAlgn="auto" latinLnBrk="0" hangingPunct="1">
                        <a:lnSpc>
                          <a:spcPct val="100000"/>
                        </a:lnSpc>
                        <a:spcBef>
                          <a:spcPts val="0"/>
                        </a:spcBef>
                        <a:spcAft>
                          <a:spcPts val="0"/>
                        </a:spcAft>
                        <a:buClrTx/>
                        <a:buSzTx/>
                        <a:buFontTx/>
                        <a:buNone/>
                        <a:tabLst/>
                        <a:defRPr/>
                      </a:pPr>
                      <a:r>
                        <a:rPr lang="en-GB" altLang="en-US" sz="1000" kern="1200" dirty="0">
                          <a:solidFill>
                            <a:schemeClr val="accent1">
                              <a:lumMod val="75000"/>
                            </a:schemeClr>
                          </a:solidFill>
                          <a:latin typeface="+mn-lt"/>
                          <a:ea typeface="+mn-ea"/>
                          <a:cs typeface="+mn-cs"/>
                        </a:rPr>
                        <a:t>Availability Requirements</a:t>
                      </a:r>
                    </a:p>
                  </a:txBody>
                  <a:tcPr/>
                </a:tc>
                <a:tc>
                  <a:txBody>
                    <a:bodyPr/>
                    <a:lstStyle/>
                    <a:p>
                      <a:pPr marL="0" algn="l" defTabSz="914400" rtl="0" eaLnBrk="1" latinLnBrk="0" hangingPunct="1"/>
                      <a:r>
                        <a:rPr lang="en-GB" sz="1000" kern="1200" baseline="0" dirty="0">
                          <a:solidFill>
                            <a:schemeClr val="tx1"/>
                          </a:solidFill>
                          <a:latin typeface="+mn-lt"/>
                          <a:ea typeface="+mn-ea"/>
                          <a:cs typeface="+mn-cs"/>
                        </a:rPr>
                        <a:t>The system should be available 24x7 with the exception of any planned outages of up to 4hrs weekly for maintenance. Outside of the maintenance window the system should be available 99.9% of the time</a:t>
                      </a:r>
                    </a:p>
                  </a:txBody>
                  <a:tcPr/>
                </a:tc>
                <a:extLst>
                  <a:ext uri="{0D108BD9-81ED-4DB2-BD59-A6C34878D82A}">
                    <a16:rowId xmlns:a16="http://schemas.microsoft.com/office/drawing/2014/main" val="10004"/>
                  </a:ext>
                </a:extLst>
              </a:tr>
            </a:tbl>
          </a:graphicData>
        </a:graphic>
      </p:graphicFrame>
      <p:graphicFrame>
        <p:nvGraphicFramePr>
          <p:cNvPr id="10" name="Table 9">
            <a:extLst>
              <a:ext uri="{FF2B5EF4-FFF2-40B4-BE49-F238E27FC236}">
                <a16:creationId xmlns:a16="http://schemas.microsoft.com/office/drawing/2014/main" id="{CEE9BF78-BF1B-00D1-1FA9-F75A76904C75}"/>
              </a:ext>
            </a:extLst>
          </p:cNvPr>
          <p:cNvGraphicFramePr>
            <a:graphicFrameLocks noGrp="1"/>
          </p:cNvGraphicFramePr>
          <p:nvPr>
            <p:extLst>
              <p:ext uri="{D42A27DB-BD31-4B8C-83A1-F6EECF244321}">
                <p14:modId xmlns:p14="http://schemas.microsoft.com/office/powerpoint/2010/main" val="1315063640"/>
              </p:ext>
            </p:extLst>
          </p:nvPr>
        </p:nvGraphicFramePr>
        <p:xfrm>
          <a:off x="486001" y="2805709"/>
          <a:ext cx="8910304" cy="3349703"/>
        </p:xfrm>
        <a:graphic>
          <a:graphicData uri="http://schemas.openxmlformats.org/drawingml/2006/table">
            <a:tbl>
              <a:tblPr firstRow="1" bandRow="1">
                <a:tableStyleId>{5C22544A-7EE6-4342-B048-85BDC9FD1C3A}</a:tableStyleId>
              </a:tblPr>
              <a:tblGrid>
                <a:gridCol w="1927671">
                  <a:extLst>
                    <a:ext uri="{9D8B030D-6E8A-4147-A177-3AD203B41FA5}">
                      <a16:colId xmlns:a16="http://schemas.microsoft.com/office/drawing/2014/main" val="4062509158"/>
                    </a:ext>
                  </a:extLst>
                </a:gridCol>
                <a:gridCol w="4350506">
                  <a:extLst>
                    <a:ext uri="{9D8B030D-6E8A-4147-A177-3AD203B41FA5}">
                      <a16:colId xmlns:a16="http://schemas.microsoft.com/office/drawing/2014/main" val="3392014888"/>
                    </a:ext>
                  </a:extLst>
                </a:gridCol>
                <a:gridCol w="2632127">
                  <a:extLst>
                    <a:ext uri="{9D8B030D-6E8A-4147-A177-3AD203B41FA5}">
                      <a16:colId xmlns:a16="http://schemas.microsoft.com/office/drawing/2014/main" val="482515553"/>
                    </a:ext>
                  </a:extLst>
                </a:gridCol>
              </a:tblGrid>
              <a:tr h="428866">
                <a:tc>
                  <a:txBody>
                    <a:bodyPr/>
                    <a:lstStyle/>
                    <a:p>
                      <a:r>
                        <a:rPr lang="en-US" sz="1200" dirty="0">
                          <a:solidFill>
                            <a:schemeClr val="bg1"/>
                          </a:solidFill>
                        </a:rPr>
                        <a:t>Pattern/Standard Reference</a:t>
                      </a:r>
                    </a:p>
                  </a:txBody>
                  <a:tcPr marL="91444" marR="91444" marT="45733" marB="45733"/>
                </a:tc>
                <a:tc>
                  <a:txBody>
                    <a:bodyPr/>
                    <a:lstStyle/>
                    <a:p>
                      <a:pPr lvl="0">
                        <a:buNone/>
                      </a:pPr>
                      <a:r>
                        <a:rPr lang="en-US" sz="1200" b="1" i="0" u="none" strike="noStrike" noProof="0" dirty="0">
                          <a:solidFill>
                            <a:schemeClr val="bg1"/>
                          </a:solidFill>
                          <a:latin typeface="Arial"/>
                        </a:rPr>
                        <a:t>Pattern/Standard Name</a:t>
                      </a:r>
                      <a:endParaRPr lang="en-US" sz="1200" dirty="0">
                        <a:solidFill>
                          <a:schemeClr val="bg1"/>
                        </a:solidFill>
                      </a:endParaRPr>
                    </a:p>
                  </a:txBody>
                  <a:tcPr marL="91444" marR="91444" marT="45733" marB="45733"/>
                </a:tc>
                <a:tc>
                  <a:txBody>
                    <a:bodyPr/>
                    <a:lstStyle/>
                    <a:p>
                      <a:pPr lvl="0">
                        <a:buNone/>
                      </a:pPr>
                      <a:r>
                        <a:rPr lang="en-US" sz="1200" dirty="0">
                          <a:solidFill>
                            <a:schemeClr val="bg1"/>
                          </a:solidFill>
                          <a:hlinkClick r:id="rId3">
                            <a:extLst>
                              <a:ext uri="{A12FA001-AC4F-418D-AE19-62706E023703}">
                                <ahyp:hlinkClr xmlns:ahyp="http://schemas.microsoft.com/office/drawing/2018/hyperlinkcolor" val="tx"/>
                              </a:ext>
                            </a:extLst>
                          </a:hlinkClick>
                        </a:rPr>
                        <a:t>Pattern Status</a:t>
                      </a:r>
                      <a:endParaRPr lang="en-US" sz="1200" dirty="0">
                        <a:solidFill>
                          <a:schemeClr val="bg1"/>
                        </a:solidFill>
                      </a:endParaRPr>
                    </a:p>
                  </a:txBody>
                  <a:tcPr marL="91444" marR="91444" marT="45733" marB="45733"/>
                </a:tc>
                <a:extLst>
                  <a:ext uri="{0D108BD9-81ED-4DB2-BD59-A6C34878D82A}">
                    <a16:rowId xmlns:a16="http://schemas.microsoft.com/office/drawing/2014/main" val="3917882352"/>
                  </a:ext>
                </a:extLst>
              </a:tr>
              <a:tr h="239437">
                <a:tc>
                  <a:txBody>
                    <a:bodyPr/>
                    <a:lstStyle/>
                    <a:p>
                      <a:pPr algn="l" fontAlgn="t"/>
                      <a:r>
                        <a:rPr lang="en-GB" sz="800" u="none" strike="noStrike" dirty="0">
                          <a:solidFill>
                            <a:schemeClr val="accent1">
                              <a:lumMod val="50000"/>
                            </a:schemeClr>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WIAM-02</a:t>
                      </a:r>
                      <a:endParaRPr lang="en-GB" sz="800" dirty="0">
                        <a:solidFill>
                          <a:schemeClr val="accent1">
                            <a:lumMod val="50000"/>
                          </a:schemeClr>
                        </a:solidFill>
                        <a:effectLst/>
                        <a:latin typeface="Calibri" panose="020F0502020204030204" pitchFamily="34" charset="0"/>
                        <a:cs typeface="Calibri" panose="020F0502020204030204" pitchFamily="34" charset="0"/>
                      </a:endParaRPr>
                    </a:p>
                  </a:txBody>
                  <a:tcPr marL="95250" marR="95250" marT="66675" marB="66675"/>
                </a:tc>
                <a:tc>
                  <a:txBody>
                    <a:bodyPr/>
                    <a:lstStyle/>
                    <a:p>
                      <a:pPr algn="l" fontAlgn="t"/>
                      <a:r>
                        <a:rPr lang="en-GB" sz="800" u="none" strike="noStrike" dirty="0">
                          <a:solidFill>
                            <a:schemeClr val="accent1">
                              <a:lumMod val="50000"/>
                            </a:schemeClr>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"Simple SPA" - WIAM authorisation model / IDS groups</a:t>
                      </a:r>
                      <a:endParaRPr lang="en-GB" sz="800" dirty="0">
                        <a:solidFill>
                          <a:schemeClr val="accent1">
                            <a:lumMod val="50000"/>
                          </a:schemeClr>
                        </a:solidFill>
                        <a:effectLst/>
                        <a:latin typeface="Calibri" panose="020F0502020204030204" pitchFamily="34" charset="0"/>
                        <a:cs typeface="Calibri" panose="020F0502020204030204" pitchFamily="34" charset="0"/>
                      </a:endParaRPr>
                    </a:p>
                  </a:txBody>
                  <a:tcPr marL="95250" marR="95250" marT="66675" marB="66675"/>
                </a:tc>
                <a:tc>
                  <a:txBody>
                    <a:bodyPr/>
                    <a:lstStyle/>
                    <a:p>
                      <a:r>
                        <a:rPr lang="en-US" sz="800" dirty="0"/>
                        <a:t>Approved </a:t>
                      </a:r>
                    </a:p>
                  </a:txBody>
                  <a:tcPr marL="91444" marR="91444" marT="45733" marB="45733"/>
                </a:tc>
                <a:extLst>
                  <a:ext uri="{0D108BD9-81ED-4DB2-BD59-A6C34878D82A}">
                    <a16:rowId xmlns:a16="http://schemas.microsoft.com/office/drawing/2014/main" val="3655435465"/>
                  </a:ext>
                </a:extLst>
              </a:tr>
              <a:tr h="239437">
                <a:tc>
                  <a:txBody>
                    <a:bodyPr/>
                    <a:lstStyle/>
                    <a:p>
                      <a:pPr algn="l" fontAlgn="t"/>
                      <a:r>
                        <a:rPr lang="en-GB" sz="800" u="none" strike="noStrike" dirty="0">
                          <a:solidFill>
                            <a:schemeClr val="accent1">
                              <a:lumMod val="50000"/>
                            </a:schemeClr>
                          </a:solidFill>
                          <a:effectLst/>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SP001 (PR001-ICP-01)</a:t>
                      </a:r>
                      <a:endParaRPr lang="en-GB" sz="800" dirty="0">
                        <a:solidFill>
                          <a:schemeClr val="accent1">
                            <a:lumMod val="50000"/>
                          </a:schemeClr>
                        </a:solidFill>
                        <a:effectLst/>
                        <a:latin typeface="Calibri" panose="020F0502020204030204" pitchFamily="34" charset="0"/>
                        <a:cs typeface="Calibri" panose="020F0502020204030204" pitchFamily="34" charset="0"/>
                      </a:endParaRPr>
                    </a:p>
                  </a:txBody>
                  <a:tcPr marL="95250" marR="95250" marT="66675" marB="66675"/>
                </a:tc>
                <a:tc>
                  <a:txBody>
                    <a:bodyPr/>
                    <a:lstStyle/>
                    <a:p>
                      <a:pPr algn="l" fontAlgn="t"/>
                      <a:r>
                        <a:rPr lang="en-GB" sz="800" u="none" strike="noStrike" dirty="0">
                          <a:solidFill>
                            <a:schemeClr val="accent1">
                              <a:lumMod val="50000"/>
                            </a:schemeClr>
                          </a:solidFill>
                          <a:effectLst/>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Internal Facing Unsecured Static Content</a:t>
                      </a:r>
                      <a:endParaRPr lang="en-GB" sz="800" dirty="0">
                        <a:solidFill>
                          <a:schemeClr val="accent1">
                            <a:lumMod val="50000"/>
                          </a:schemeClr>
                        </a:solidFill>
                        <a:effectLst/>
                        <a:latin typeface="Calibri" panose="020F0502020204030204" pitchFamily="34" charset="0"/>
                        <a:cs typeface="Calibri" panose="020F0502020204030204" pitchFamily="34" charset="0"/>
                      </a:endParaRPr>
                    </a:p>
                  </a:txBody>
                  <a:tcPr marL="95250" marR="95250" marT="66675" marB="66675"/>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Approved </a:t>
                      </a:r>
                      <a:endParaRPr kumimoji="0" lang="en-US" sz="800" b="0" i="0" u="none" strike="noStrike" kern="1200" cap="none" spc="0" normalizeH="0" baseline="0" noProof="0" dirty="0">
                        <a:ln>
                          <a:noFill/>
                        </a:ln>
                        <a:solidFill>
                          <a:prstClr val="black"/>
                        </a:solidFill>
                        <a:effectLst/>
                        <a:uLnTx/>
                        <a:uFillTx/>
                        <a:latin typeface="Arial"/>
                        <a:ea typeface="+mn-ea"/>
                        <a:cs typeface="+mn-cs"/>
                      </a:endParaRPr>
                    </a:p>
                  </a:txBody>
                  <a:tcPr marL="91444" marR="91444" marT="45733" marB="45733"/>
                </a:tc>
                <a:extLst>
                  <a:ext uri="{0D108BD9-81ED-4DB2-BD59-A6C34878D82A}">
                    <a16:rowId xmlns:a16="http://schemas.microsoft.com/office/drawing/2014/main" val="3575338956"/>
                  </a:ext>
                </a:extLst>
              </a:tr>
              <a:tr h="239437">
                <a:tc>
                  <a:txBody>
                    <a:bodyPr/>
                    <a:lstStyle/>
                    <a:p>
                      <a:pPr algn="l" fontAlgn="t"/>
                      <a:r>
                        <a:rPr lang="en-GB" sz="800" u="none" strike="noStrike" dirty="0">
                          <a:solidFill>
                            <a:schemeClr val="accent1">
                              <a:lumMod val="50000"/>
                            </a:schemeClr>
                          </a:solidFill>
                          <a:effectLst/>
                          <a:latin typeface="Calibri" panose="020F0502020204030204" pitchFamily="34" charset="0"/>
                          <a:cs typeface="Calibri" panose="020F0502020204030204" pitchFamily="34" charset="0"/>
                          <a:hlinkClick r:id="rId6"/>
                        </a:rPr>
                        <a:t>SP006 (PR006 -IMP -04)</a:t>
                      </a:r>
                      <a:endParaRPr lang="en-GB" sz="800" dirty="0">
                        <a:solidFill>
                          <a:schemeClr val="accent1">
                            <a:lumMod val="50000"/>
                          </a:schemeClr>
                        </a:solidFill>
                        <a:effectLst/>
                        <a:latin typeface="Calibri" panose="020F0502020204030204" pitchFamily="34" charset="0"/>
                        <a:cs typeface="Calibri" panose="020F0502020204030204" pitchFamily="34" charset="0"/>
                      </a:endParaRPr>
                    </a:p>
                  </a:txBody>
                  <a:tcPr marL="95250" marR="95250" marT="66675" marB="66675"/>
                </a:tc>
                <a:tc>
                  <a:txBody>
                    <a:bodyPr/>
                    <a:lstStyle/>
                    <a:p>
                      <a:pPr algn="l" fontAlgn="t"/>
                      <a:r>
                        <a:rPr lang="en-GB" sz="800" u="none" strike="noStrike" dirty="0">
                          <a:solidFill>
                            <a:schemeClr val="accent1">
                              <a:lumMod val="50000"/>
                            </a:schemeClr>
                          </a:solidFill>
                          <a:effectLst/>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Internal facing API service</a:t>
                      </a:r>
                      <a:endParaRPr lang="en-GB" sz="800" dirty="0">
                        <a:solidFill>
                          <a:schemeClr val="accent1">
                            <a:lumMod val="50000"/>
                          </a:schemeClr>
                        </a:solidFill>
                        <a:effectLst/>
                        <a:latin typeface="Calibri" panose="020F0502020204030204" pitchFamily="34" charset="0"/>
                        <a:cs typeface="Calibri" panose="020F0502020204030204" pitchFamily="34" charset="0"/>
                      </a:endParaRPr>
                    </a:p>
                  </a:txBody>
                  <a:tcPr marL="95250" marR="95250" marT="66675" marB="66675"/>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Approved </a:t>
                      </a:r>
                      <a:endParaRPr kumimoji="0" lang="en-US" sz="800" b="0" i="0" u="none" strike="noStrike" kern="1200" cap="none" spc="0" normalizeH="0" baseline="0" noProof="0" dirty="0">
                        <a:ln>
                          <a:noFill/>
                        </a:ln>
                        <a:solidFill>
                          <a:prstClr val="black"/>
                        </a:solidFill>
                        <a:effectLst/>
                        <a:uLnTx/>
                        <a:uFillTx/>
                        <a:latin typeface="Arial"/>
                        <a:ea typeface="+mn-ea"/>
                        <a:cs typeface="+mn-cs"/>
                      </a:endParaRPr>
                    </a:p>
                  </a:txBody>
                  <a:tcPr marL="91444" marR="91444" marT="45733" marB="45733"/>
                </a:tc>
                <a:extLst>
                  <a:ext uri="{0D108BD9-81ED-4DB2-BD59-A6C34878D82A}">
                    <a16:rowId xmlns:a16="http://schemas.microsoft.com/office/drawing/2014/main" val="876656307"/>
                  </a:ext>
                </a:extLst>
              </a:tr>
              <a:tr h="239437">
                <a:tc>
                  <a:txBody>
                    <a:bodyPr/>
                    <a:lstStyle/>
                    <a:p>
                      <a:pPr algn="l" fontAlgn="t"/>
                      <a:r>
                        <a:rPr lang="en-GB" sz="800" u="none" strike="noStrike" dirty="0">
                          <a:solidFill>
                            <a:schemeClr val="accent1">
                              <a:lumMod val="50000"/>
                            </a:schemeClr>
                          </a:solidFill>
                          <a:effectLst/>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PR010-MMWA-01</a:t>
                      </a:r>
                      <a:endParaRPr lang="en-GB" sz="800" dirty="0">
                        <a:solidFill>
                          <a:schemeClr val="accent1">
                            <a:lumMod val="50000"/>
                          </a:schemeClr>
                        </a:solidFill>
                        <a:effectLst/>
                        <a:latin typeface="Calibri" panose="020F0502020204030204" pitchFamily="34" charset="0"/>
                        <a:cs typeface="Calibri" panose="020F0502020204030204" pitchFamily="34" charset="0"/>
                      </a:endParaRPr>
                    </a:p>
                  </a:txBody>
                  <a:tcPr marL="95250" marR="95250" marT="66675" marB="66675"/>
                </a:tc>
                <a:tc>
                  <a:txBody>
                    <a:bodyPr/>
                    <a:lstStyle/>
                    <a:p>
                      <a:pPr algn="l" fontAlgn="t"/>
                      <a:r>
                        <a:rPr lang="en-GB" sz="800" u="none" strike="noStrike" dirty="0">
                          <a:solidFill>
                            <a:schemeClr val="accent1">
                              <a:lumMod val="50000"/>
                            </a:schemeClr>
                          </a:solidFill>
                          <a:effectLst/>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MS2MS cross-site within App for PNF PAS F5 RCP</a:t>
                      </a:r>
                      <a:endParaRPr lang="en-GB" sz="800" dirty="0">
                        <a:solidFill>
                          <a:schemeClr val="accent1">
                            <a:lumMod val="50000"/>
                          </a:schemeClr>
                        </a:solidFill>
                        <a:effectLst/>
                        <a:latin typeface="Calibri" panose="020F0502020204030204" pitchFamily="34" charset="0"/>
                        <a:cs typeface="Calibri" panose="020F0502020204030204" pitchFamily="34" charset="0"/>
                      </a:endParaRPr>
                    </a:p>
                  </a:txBody>
                  <a:tcPr marL="95250" marR="95250" marT="66675" marB="66675"/>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Approved </a:t>
                      </a:r>
                    </a:p>
                  </a:txBody>
                  <a:tcPr marL="91444" marR="91444" marT="45733" marB="45733"/>
                </a:tc>
                <a:extLst>
                  <a:ext uri="{0D108BD9-81ED-4DB2-BD59-A6C34878D82A}">
                    <a16:rowId xmlns:a16="http://schemas.microsoft.com/office/drawing/2014/main" val="3480296733"/>
                  </a:ext>
                </a:extLst>
              </a:tr>
              <a:tr h="239437">
                <a:tc>
                  <a:txBody>
                    <a:bodyPr/>
                    <a:lstStyle/>
                    <a:p>
                      <a:pPr algn="l" fontAlgn="t"/>
                      <a:r>
                        <a:rPr lang="en-GB" sz="800" dirty="0">
                          <a:solidFill>
                            <a:schemeClr val="accent1">
                              <a:lumMod val="50000"/>
                            </a:schemeClr>
                          </a:solidFill>
                          <a:effectLst/>
                          <a:latin typeface="Calibri" panose="020F0502020204030204" pitchFamily="34" charset="0"/>
                          <a:cs typeface="Calibri" panose="020F0502020204030204" pitchFamily="34" charset="0"/>
                          <a:hlinkClick r:id="rId9"/>
                        </a:rPr>
                        <a:t>SP002 (PR002-SCP-01)</a:t>
                      </a:r>
                      <a:endParaRPr lang="en-GB" sz="800" dirty="0">
                        <a:solidFill>
                          <a:schemeClr val="accent1">
                            <a:lumMod val="50000"/>
                          </a:schemeClr>
                        </a:solidFill>
                        <a:effectLst/>
                        <a:latin typeface="Calibri" panose="020F0502020204030204" pitchFamily="34" charset="0"/>
                        <a:cs typeface="Calibri" panose="020F0502020204030204" pitchFamily="34" charset="0"/>
                      </a:endParaRPr>
                    </a:p>
                  </a:txBody>
                  <a:tcPr marL="95250" marR="95250" marT="66675" marB="66675"/>
                </a:tc>
                <a:tc>
                  <a:txBody>
                    <a:bodyPr/>
                    <a:lstStyle/>
                    <a:p>
                      <a:pPr algn="l" fontAlgn="t"/>
                      <a:r>
                        <a:rPr lang="en-GB" sz="800" dirty="0">
                          <a:solidFill>
                            <a:schemeClr val="accent1">
                              <a:lumMod val="50000"/>
                            </a:schemeClr>
                          </a:solidFill>
                          <a:effectLst/>
                          <a:latin typeface="Calibri" panose="020F0502020204030204" pitchFamily="34" charset="0"/>
                          <a:cs typeface="Calibri" panose="020F0502020204030204" pitchFamily="34" charset="0"/>
                          <a:hlinkClick r:id="rId9"/>
                        </a:rPr>
                        <a:t>External SPA static content in PNF</a:t>
                      </a:r>
                      <a:endParaRPr lang="en-GB" sz="800" dirty="0">
                        <a:solidFill>
                          <a:schemeClr val="accent1">
                            <a:lumMod val="50000"/>
                          </a:schemeClr>
                        </a:solidFill>
                        <a:effectLst/>
                        <a:latin typeface="Calibri" panose="020F0502020204030204" pitchFamily="34" charset="0"/>
                        <a:cs typeface="Calibri" panose="020F0502020204030204" pitchFamily="34" charset="0"/>
                      </a:endParaRPr>
                    </a:p>
                  </a:txBody>
                  <a:tcPr marL="95250" marR="95250" marT="66675" marB="66675"/>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mn-lt"/>
                          <a:ea typeface="+mn-ea"/>
                          <a:cs typeface="+mn-cs"/>
                        </a:rPr>
                        <a:t>Approved</a:t>
                      </a:r>
                      <a:endParaRPr kumimoji="0" lang="en-US" sz="800" b="0" i="0" u="none" strike="noStrike" kern="1200" cap="none" spc="0" normalizeH="0" baseline="0" noProof="0" dirty="0">
                        <a:ln>
                          <a:noFill/>
                        </a:ln>
                        <a:solidFill>
                          <a:prstClr val="black"/>
                        </a:solidFill>
                        <a:effectLst/>
                        <a:uLnTx/>
                        <a:uFillTx/>
                        <a:latin typeface="Arial"/>
                        <a:ea typeface="+mn-ea"/>
                        <a:cs typeface="+mn-cs"/>
                      </a:endParaRPr>
                    </a:p>
                  </a:txBody>
                  <a:tcPr marL="91444" marR="91444" marT="45733" marB="45733"/>
                </a:tc>
                <a:extLst>
                  <a:ext uri="{0D108BD9-81ED-4DB2-BD59-A6C34878D82A}">
                    <a16:rowId xmlns:a16="http://schemas.microsoft.com/office/drawing/2014/main" val="1367905499"/>
                  </a:ext>
                </a:extLst>
              </a:tr>
              <a:tr h="239437">
                <a:tc>
                  <a:txBody>
                    <a:bodyPr/>
                    <a:lstStyle/>
                    <a:p>
                      <a:pPr algn="l" fontAlgn="t"/>
                      <a:r>
                        <a:rPr lang="en-GB" sz="800" dirty="0">
                          <a:solidFill>
                            <a:schemeClr val="accent1">
                              <a:lumMod val="50000"/>
                            </a:schemeClr>
                          </a:solidFill>
                          <a:effectLst/>
                          <a:latin typeface="Calibri" panose="020F0502020204030204" pitchFamily="34" charset="0"/>
                          <a:cs typeface="Calibri" panose="020F0502020204030204" pitchFamily="34" charset="0"/>
                          <a:hlinkClick r:id="rId10"/>
                        </a:rPr>
                        <a:t>SP007 (PR007-SMP-01)</a:t>
                      </a:r>
                      <a:endParaRPr lang="en-GB" sz="800" dirty="0">
                        <a:solidFill>
                          <a:schemeClr val="accent1">
                            <a:lumMod val="50000"/>
                          </a:schemeClr>
                        </a:solidFill>
                        <a:effectLst/>
                        <a:latin typeface="Calibri" panose="020F0502020204030204" pitchFamily="34" charset="0"/>
                        <a:cs typeface="Calibri" panose="020F0502020204030204" pitchFamily="34" charset="0"/>
                      </a:endParaRPr>
                    </a:p>
                  </a:txBody>
                  <a:tcPr marL="95250" marR="95250" marT="66675" marB="66675"/>
                </a:tc>
                <a:tc>
                  <a:txBody>
                    <a:bodyPr/>
                    <a:lstStyle/>
                    <a:p>
                      <a:pPr algn="l" fontAlgn="t"/>
                      <a:r>
                        <a:rPr lang="en-GB" sz="800" dirty="0">
                          <a:solidFill>
                            <a:schemeClr val="accent1">
                              <a:lumMod val="50000"/>
                            </a:schemeClr>
                          </a:solidFill>
                          <a:effectLst/>
                          <a:latin typeface="Calibri" panose="020F0502020204030204" pitchFamily="34" charset="0"/>
                          <a:cs typeface="Calibri" panose="020F0502020204030204" pitchFamily="34" charset="0"/>
                          <a:hlinkClick r:id="rId10"/>
                        </a:rPr>
                        <a:t>External API MSs for PNF PAS (LSP </a:t>
                      </a:r>
                      <a:r>
                        <a:rPr lang="en-GB" sz="800" dirty="0" err="1">
                          <a:solidFill>
                            <a:schemeClr val="accent1">
                              <a:lumMod val="50000"/>
                            </a:schemeClr>
                          </a:solidFill>
                          <a:effectLst/>
                          <a:latin typeface="Calibri" panose="020F0502020204030204" pitchFamily="34" charset="0"/>
                          <a:cs typeface="Calibri" panose="020F0502020204030204" pitchFamily="34" charset="0"/>
                          <a:hlinkClick r:id="rId10"/>
                        </a:rPr>
                        <a:t>PingFed</a:t>
                      </a:r>
                      <a:r>
                        <a:rPr lang="en-GB" sz="800" dirty="0">
                          <a:solidFill>
                            <a:schemeClr val="accent1">
                              <a:lumMod val="50000"/>
                            </a:schemeClr>
                          </a:solidFill>
                          <a:effectLst/>
                          <a:latin typeface="Calibri" panose="020F0502020204030204" pitchFamily="34" charset="0"/>
                          <a:cs typeface="Calibri" panose="020F0502020204030204" pitchFamily="34" charset="0"/>
                          <a:hlinkClick r:id="rId10"/>
                        </a:rPr>
                        <a:t>)</a:t>
                      </a:r>
                      <a:endParaRPr lang="en-GB" sz="800" dirty="0">
                        <a:solidFill>
                          <a:schemeClr val="accent1">
                            <a:lumMod val="50000"/>
                          </a:schemeClr>
                        </a:solidFill>
                        <a:effectLst/>
                        <a:latin typeface="Calibri" panose="020F0502020204030204" pitchFamily="34" charset="0"/>
                        <a:cs typeface="Calibri" panose="020F0502020204030204" pitchFamily="34" charset="0"/>
                      </a:endParaRPr>
                    </a:p>
                  </a:txBody>
                  <a:tcPr marL="95250" marR="95250" marT="66675" marB="66675"/>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mn-lt"/>
                          <a:ea typeface="+mn-ea"/>
                          <a:cs typeface="+mn-cs"/>
                        </a:rPr>
                        <a:t>Approved</a:t>
                      </a:r>
                      <a:endParaRPr kumimoji="0" lang="en-US" sz="800" b="0" i="0" u="none" strike="noStrike" kern="1200" cap="none" spc="0" normalizeH="0" baseline="0" noProof="0" dirty="0">
                        <a:ln>
                          <a:noFill/>
                        </a:ln>
                        <a:solidFill>
                          <a:prstClr val="black"/>
                        </a:solidFill>
                        <a:effectLst/>
                        <a:uLnTx/>
                        <a:uFillTx/>
                        <a:latin typeface="Arial"/>
                        <a:ea typeface="+mn-ea"/>
                        <a:cs typeface="+mn-cs"/>
                      </a:endParaRPr>
                    </a:p>
                  </a:txBody>
                  <a:tcPr marL="91444" marR="91444" marT="45733" marB="45733"/>
                </a:tc>
                <a:extLst>
                  <a:ext uri="{0D108BD9-81ED-4DB2-BD59-A6C34878D82A}">
                    <a16:rowId xmlns:a16="http://schemas.microsoft.com/office/drawing/2014/main" val="87250700"/>
                  </a:ext>
                </a:extLst>
              </a:tr>
              <a:tr h="293046">
                <a:tc>
                  <a:txBody>
                    <a:bodyPr/>
                    <a:lstStyle/>
                    <a:p>
                      <a:pPr algn="l" fontAlgn="t"/>
                      <a:r>
                        <a:rPr lang="en-US" sz="800" dirty="0"/>
                        <a:t>consuming event via Microservices</a:t>
                      </a:r>
                      <a:endParaRPr lang="en-GB" sz="800" dirty="0">
                        <a:solidFill>
                          <a:schemeClr val="accent1">
                            <a:lumMod val="50000"/>
                          </a:schemeClr>
                        </a:solidFill>
                        <a:effectLst/>
                        <a:latin typeface="Calibri" panose="020F0502020204030204" pitchFamily="34" charset="0"/>
                        <a:cs typeface="Calibri" panose="020F0502020204030204" pitchFamily="34" charset="0"/>
                      </a:endParaRPr>
                    </a:p>
                  </a:txBody>
                  <a:tcPr marL="95250" marR="95250" marT="66675" marB="66675"/>
                </a:tc>
                <a:tc>
                  <a:txBody>
                    <a:bodyPr/>
                    <a:lstStyle/>
                    <a:p>
                      <a:pPr algn="l" fontAlgn="t"/>
                      <a:r>
                        <a:rPr lang="en-GB" sz="800" dirty="0">
                          <a:solidFill>
                            <a:schemeClr val="accent1">
                              <a:lumMod val="50000"/>
                            </a:schemeClr>
                          </a:solidFill>
                          <a:effectLst/>
                          <a:latin typeface="Calibri" panose="020F0502020204030204" pitchFamily="34" charset="0"/>
                          <a:cs typeface="Calibri" panose="020F0502020204030204" pitchFamily="34" charset="0"/>
                        </a:rPr>
                        <a:t>TCP MTLS</a:t>
                      </a:r>
                    </a:p>
                  </a:txBody>
                  <a:tcPr marL="95250" marR="95250" marT="66675" marB="66675"/>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800" dirty="0"/>
                        <a:t>In Service</a:t>
                      </a:r>
                      <a:endParaRPr kumimoji="0" lang="en-US" sz="800" b="0" i="0" u="none" strike="noStrike" kern="1200" cap="none" spc="0" normalizeH="0" baseline="0" noProof="0" dirty="0">
                        <a:ln>
                          <a:noFill/>
                        </a:ln>
                        <a:solidFill>
                          <a:prstClr val="black"/>
                        </a:solidFill>
                        <a:effectLst/>
                        <a:uLnTx/>
                        <a:uFillTx/>
                        <a:latin typeface="Arial"/>
                        <a:ea typeface="+mn-ea"/>
                        <a:cs typeface="+mn-cs"/>
                      </a:endParaRPr>
                    </a:p>
                  </a:txBody>
                  <a:tcPr marL="91444" marR="91444" marT="45733" marB="45733"/>
                </a:tc>
                <a:extLst>
                  <a:ext uri="{0D108BD9-81ED-4DB2-BD59-A6C34878D82A}">
                    <a16:rowId xmlns:a16="http://schemas.microsoft.com/office/drawing/2014/main" val="2002306713"/>
                  </a:ext>
                </a:extLst>
              </a:tr>
              <a:tr h="313431">
                <a:tc>
                  <a:txBody>
                    <a:bodyPr/>
                    <a:lstStyle/>
                    <a:p>
                      <a:pPr algn="l" fontAlgn="t"/>
                      <a:r>
                        <a:rPr lang="en-US" sz="800" kern="1200" dirty="0">
                          <a:solidFill>
                            <a:schemeClr val="dk1"/>
                          </a:solidFill>
                          <a:latin typeface="+mn-lt"/>
                          <a:ea typeface="+mn-ea"/>
                          <a:cs typeface="+mn-cs"/>
                        </a:rPr>
                        <a:t>Publishing</a:t>
                      </a:r>
                      <a:r>
                        <a:rPr lang="en-US" sz="800" dirty="0"/>
                        <a:t> </a:t>
                      </a:r>
                      <a:r>
                        <a:rPr lang="en-US" sz="800" kern="1200" dirty="0">
                          <a:solidFill>
                            <a:schemeClr val="dk1"/>
                          </a:solidFill>
                          <a:latin typeface="+mn-lt"/>
                          <a:ea typeface="+mn-ea"/>
                          <a:cs typeface="+mn-cs"/>
                        </a:rPr>
                        <a:t>event via Microservices</a:t>
                      </a:r>
                      <a:endParaRPr lang="en-GB" sz="800" dirty="0">
                        <a:solidFill>
                          <a:schemeClr val="accent1">
                            <a:lumMod val="50000"/>
                          </a:schemeClr>
                        </a:solidFill>
                        <a:effectLst/>
                        <a:latin typeface="Calibri" panose="020F0502020204030204" pitchFamily="34" charset="0"/>
                        <a:cs typeface="Calibri" panose="020F0502020204030204" pitchFamily="34" charset="0"/>
                      </a:endParaRPr>
                    </a:p>
                  </a:txBody>
                  <a:tcPr marL="95250" marR="95250" marT="66675" marB="66675"/>
                </a:tc>
                <a:tc>
                  <a:txBody>
                    <a:bodyPr/>
                    <a:lstStyle/>
                    <a:p>
                      <a:pPr algn="l" fontAlgn="t"/>
                      <a:r>
                        <a:rPr lang="en-GB" sz="800" dirty="0">
                          <a:solidFill>
                            <a:schemeClr val="accent1">
                              <a:lumMod val="50000"/>
                            </a:schemeClr>
                          </a:solidFill>
                          <a:effectLst/>
                          <a:latin typeface="Calibri" panose="020F0502020204030204" pitchFamily="34" charset="0"/>
                          <a:cs typeface="Calibri" panose="020F0502020204030204" pitchFamily="34" charset="0"/>
                        </a:rPr>
                        <a:t>TCP MTLS</a:t>
                      </a:r>
                    </a:p>
                  </a:txBody>
                  <a:tcPr marL="95250" marR="95250" marT="66675" marB="66675"/>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lang="en-US" sz="800" dirty="0"/>
                        <a:t>In Service</a:t>
                      </a:r>
                      <a:endParaRPr kumimoji="0" lang="en-US" sz="800" b="0" i="0" u="none" strike="noStrike" kern="1200" cap="none" spc="0" normalizeH="0" baseline="0" noProof="0" dirty="0">
                        <a:ln>
                          <a:noFill/>
                        </a:ln>
                        <a:solidFill>
                          <a:prstClr val="black"/>
                        </a:solidFill>
                        <a:effectLst/>
                        <a:uLnTx/>
                        <a:uFillTx/>
                        <a:latin typeface="Arial"/>
                        <a:ea typeface="+mn-ea"/>
                        <a:cs typeface="+mn-cs"/>
                      </a:endParaRPr>
                    </a:p>
                  </a:txBody>
                  <a:tcPr marL="91444" marR="91444" marT="45733" marB="45733"/>
                </a:tc>
                <a:extLst>
                  <a:ext uri="{0D108BD9-81ED-4DB2-BD59-A6C34878D82A}">
                    <a16:rowId xmlns:a16="http://schemas.microsoft.com/office/drawing/2014/main" val="1920137228"/>
                  </a:ext>
                </a:extLst>
              </a:tr>
              <a:tr h="313431">
                <a:tc>
                  <a:txBody>
                    <a:bodyPr/>
                    <a:lstStyle/>
                    <a:p>
                      <a:pPr algn="l" fontAlgn="t"/>
                      <a:r>
                        <a:rPr lang="en-GB" sz="800" dirty="0">
                          <a:solidFill>
                            <a:schemeClr val="accent1">
                              <a:lumMod val="50000"/>
                            </a:schemeClr>
                          </a:solidFill>
                          <a:effectLst/>
                          <a:highlight>
                            <a:srgbClr val="FFFF00"/>
                          </a:highlight>
                          <a:latin typeface="Calibri" panose="020F0502020204030204" pitchFamily="34" charset="0"/>
                          <a:cs typeface="Calibri" panose="020F0502020204030204" pitchFamily="34" charset="0"/>
                          <a:hlinkClick r:id="rId11"/>
                        </a:rPr>
                        <a:t>IR401-02</a:t>
                      </a:r>
                      <a:endParaRPr lang="en-GB" sz="800" dirty="0">
                        <a:solidFill>
                          <a:schemeClr val="accent1">
                            <a:lumMod val="50000"/>
                          </a:schemeClr>
                        </a:solidFill>
                        <a:effectLst/>
                        <a:highlight>
                          <a:srgbClr val="FFFF00"/>
                        </a:highlight>
                        <a:latin typeface="Calibri" panose="020F0502020204030204" pitchFamily="34" charset="0"/>
                        <a:cs typeface="Calibri" panose="020F0502020204030204" pitchFamily="34" charset="0"/>
                      </a:endParaRPr>
                    </a:p>
                  </a:txBody>
                  <a:tcPr marL="95250" marR="95250" marT="66675" marB="66675"/>
                </a:tc>
                <a:tc>
                  <a:txBody>
                    <a:bodyPr/>
                    <a:lstStyle/>
                    <a:p>
                      <a:pPr algn="l" fontAlgn="t"/>
                      <a:r>
                        <a:rPr lang="en-GB" sz="800" dirty="0">
                          <a:highlight>
                            <a:srgbClr val="FFFF00"/>
                          </a:highlight>
                          <a:hlinkClick r:id="rId12"/>
                        </a:rPr>
                        <a:t>A2IR401-02 - Issue Identity Token through JWT Authentication Policy (A5IC210) - Solution Patterns - Confluence (atlassian.net)</a:t>
                      </a:r>
                      <a:endParaRPr lang="en-GB" sz="800" dirty="0">
                        <a:solidFill>
                          <a:schemeClr val="accent1">
                            <a:lumMod val="50000"/>
                          </a:schemeClr>
                        </a:solidFill>
                        <a:effectLst/>
                        <a:highlight>
                          <a:srgbClr val="FFFF00"/>
                        </a:highlight>
                        <a:latin typeface="Calibri" panose="020F0502020204030204" pitchFamily="34" charset="0"/>
                        <a:cs typeface="Calibri" panose="020F0502020204030204" pitchFamily="34" charset="0"/>
                      </a:endParaRPr>
                    </a:p>
                  </a:txBody>
                  <a:tcPr marL="95250" marR="95250" marT="66675" marB="66675"/>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highlight>
                            <a:srgbClr val="FFFF00"/>
                          </a:highlight>
                          <a:uLnTx/>
                          <a:uFillTx/>
                          <a:latin typeface="Arial"/>
                          <a:ea typeface="+mn-ea"/>
                          <a:cs typeface="+mn-cs"/>
                        </a:rPr>
                        <a:t>Preparing for Service</a:t>
                      </a:r>
                    </a:p>
                  </a:txBody>
                  <a:tcPr marL="91444" marR="91444" marT="45733" marB="45733"/>
                </a:tc>
                <a:extLst>
                  <a:ext uri="{0D108BD9-81ED-4DB2-BD59-A6C34878D82A}">
                    <a16:rowId xmlns:a16="http://schemas.microsoft.com/office/drawing/2014/main" val="2798316059"/>
                  </a:ext>
                </a:extLst>
              </a:tr>
              <a:tr h="353794">
                <a:tc>
                  <a:txBody>
                    <a:bodyPr/>
                    <a:lstStyle/>
                    <a:p>
                      <a:pPr algn="l" fontAlgn="t"/>
                      <a:r>
                        <a:rPr lang="en-GB" sz="800" dirty="0">
                          <a:solidFill>
                            <a:schemeClr val="accent1">
                              <a:lumMod val="50000"/>
                            </a:schemeClr>
                          </a:solidFill>
                          <a:effectLst/>
                          <a:highlight>
                            <a:srgbClr val="FFFF00"/>
                          </a:highlight>
                          <a:latin typeface="Calibri" panose="020F0502020204030204" pitchFamily="34" charset="0"/>
                          <a:cs typeface="Calibri" panose="020F0502020204030204" pitchFamily="34" charset="0"/>
                          <a:hlinkClick r:id="rId13"/>
                        </a:rPr>
                        <a:t>IR203-02</a:t>
                      </a:r>
                      <a:endParaRPr lang="en-GB" sz="800" dirty="0">
                        <a:solidFill>
                          <a:schemeClr val="accent1">
                            <a:lumMod val="50000"/>
                          </a:schemeClr>
                        </a:solidFill>
                        <a:effectLst/>
                        <a:highlight>
                          <a:srgbClr val="FFFF00"/>
                        </a:highlight>
                        <a:latin typeface="Calibri" panose="020F0502020204030204" pitchFamily="34" charset="0"/>
                        <a:cs typeface="Calibri" panose="020F0502020204030204" pitchFamily="34" charset="0"/>
                      </a:endParaRPr>
                    </a:p>
                  </a:txBody>
                  <a:tcPr marL="95250" marR="95250" marT="66675" marB="66675"/>
                </a:tc>
                <a:tc>
                  <a:txBody>
                    <a:bodyPr/>
                    <a:lstStyle/>
                    <a:p>
                      <a:pPr algn="l" fontAlgn="t"/>
                      <a:r>
                        <a:rPr lang="en-GB" sz="800" dirty="0">
                          <a:highlight>
                            <a:srgbClr val="FFFF00"/>
                          </a:highlight>
                          <a:hlinkClick r:id="rId13"/>
                        </a:rPr>
                        <a:t>IR203-02-AuthN-Web API Security Session Management - Solution Patterns - Confluence (atlassian.net)</a:t>
                      </a:r>
                      <a:endParaRPr lang="en-GB" sz="800" dirty="0">
                        <a:solidFill>
                          <a:schemeClr val="accent1">
                            <a:lumMod val="50000"/>
                          </a:schemeClr>
                        </a:solidFill>
                        <a:effectLst/>
                        <a:highlight>
                          <a:srgbClr val="FFFF00"/>
                        </a:highlight>
                        <a:latin typeface="Calibri" panose="020F0502020204030204" pitchFamily="34" charset="0"/>
                        <a:cs typeface="Calibri" panose="020F0502020204030204" pitchFamily="34" charset="0"/>
                      </a:endParaRPr>
                    </a:p>
                  </a:txBody>
                  <a:tcPr marL="95250" marR="95250" marT="66675" marB="66675"/>
                </a:tc>
                <a:tc>
                  <a:txBody>
                    <a:bodyPr/>
                    <a:lstStyle/>
                    <a:p>
                      <a:pPr marL="0" marR="0" lvl="0" indent="0" algn="l" defTabSz="103470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highlight>
                            <a:srgbClr val="FFFF00"/>
                          </a:highlight>
                          <a:uLnTx/>
                          <a:uFillTx/>
                          <a:latin typeface="Arial"/>
                          <a:ea typeface="+mn-ea"/>
                          <a:cs typeface="+mn-cs"/>
                        </a:rPr>
                        <a:t>In Service</a:t>
                      </a:r>
                    </a:p>
                  </a:txBody>
                  <a:tcPr marL="91444" marR="91444" marT="45733" marB="45733"/>
                </a:tc>
                <a:extLst>
                  <a:ext uri="{0D108BD9-81ED-4DB2-BD59-A6C34878D82A}">
                    <a16:rowId xmlns:a16="http://schemas.microsoft.com/office/drawing/2014/main" val="2282307600"/>
                  </a:ext>
                </a:extLst>
              </a:tr>
            </a:tbl>
          </a:graphicData>
        </a:graphic>
      </p:graphicFrame>
      <p:graphicFrame>
        <p:nvGraphicFramePr>
          <p:cNvPr id="11" name="Table 10">
            <a:extLst>
              <a:ext uri="{FF2B5EF4-FFF2-40B4-BE49-F238E27FC236}">
                <a16:creationId xmlns:a16="http://schemas.microsoft.com/office/drawing/2014/main" id="{AE7E7C4C-FA32-43D6-22AF-863CF458E6D7}"/>
              </a:ext>
            </a:extLst>
          </p:cNvPr>
          <p:cNvGraphicFramePr>
            <a:graphicFrameLocks noGrp="1"/>
          </p:cNvGraphicFramePr>
          <p:nvPr>
            <p:extLst>
              <p:ext uri="{D42A27DB-BD31-4B8C-83A1-F6EECF244321}">
                <p14:modId xmlns:p14="http://schemas.microsoft.com/office/powerpoint/2010/main" val="510673816"/>
              </p:ext>
            </p:extLst>
          </p:nvPr>
        </p:nvGraphicFramePr>
        <p:xfrm>
          <a:off x="418401" y="6412101"/>
          <a:ext cx="4754846" cy="765296"/>
        </p:xfrm>
        <a:graphic>
          <a:graphicData uri="http://schemas.openxmlformats.org/drawingml/2006/table">
            <a:tbl>
              <a:tblPr firstRow="1" bandRow="1">
                <a:tableStyleId>{69CF1AB2-1976-4502-BF36-3FF5EA218861}</a:tableStyleId>
              </a:tblPr>
              <a:tblGrid>
                <a:gridCol w="1038737">
                  <a:extLst>
                    <a:ext uri="{9D8B030D-6E8A-4147-A177-3AD203B41FA5}">
                      <a16:colId xmlns:a16="http://schemas.microsoft.com/office/drawing/2014/main" val="1711881281"/>
                    </a:ext>
                  </a:extLst>
                </a:gridCol>
                <a:gridCol w="952848">
                  <a:extLst>
                    <a:ext uri="{9D8B030D-6E8A-4147-A177-3AD203B41FA5}">
                      <a16:colId xmlns:a16="http://schemas.microsoft.com/office/drawing/2014/main" val="481655940"/>
                    </a:ext>
                  </a:extLst>
                </a:gridCol>
                <a:gridCol w="876620">
                  <a:extLst>
                    <a:ext uri="{9D8B030D-6E8A-4147-A177-3AD203B41FA5}">
                      <a16:colId xmlns:a16="http://schemas.microsoft.com/office/drawing/2014/main" val="4125057237"/>
                    </a:ext>
                  </a:extLst>
                </a:gridCol>
                <a:gridCol w="914735">
                  <a:extLst>
                    <a:ext uri="{9D8B030D-6E8A-4147-A177-3AD203B41FA5}">
                      <a16:colId xmlns:a16="http://schemas.microsoft.com/office/drawing/2014/main" val="3350701521"/>
                    </a:ext>
                  </a:extLst>
                </a:gridCol>
                <a:gridCol w="971906">
                  <a:extLst>
                    <a:ext uri="{9D8B030D-6E8A-4147-A177-3AD203B41FA5}">
                      <a16:colId xmlns:a16="http://schemas.microsoft.com/office/drawing/2014/main" val="3480288087"/>
                    </a:ext>
                  </a:extLst>
                </a:gridCol>
              </a:tblGrid>
              <a:tr h="245506">
                <a:tc gridSpan="5">
                  <a:txBody>
                    <a:bodyPr/>
                    <a:lstStyle/>
                    <a:p>
                      <a:pPr algn="l" fontAlgn="base"/>
                      <a:r>
                        <a:rPr lang="en-GB" sz="1000" b="1" i="0" dirty="0">
                          <a:solidFill>
                            <a:srgbClr val="001C39"/>
                          </a:solidFill>
                          <a:effectLst/>
                          <a:latin typeface="RN House Sans" panose="020B0504020203020204" pitchFamily="34" charset="0"/>
                        </a:rPr>
                        <a:t>Acceptable Maintenance Windows</a:t>
                      </a:r>
                      <a:endParaRPr lang="en-GB" sz="1800" b="1" i="0" dirty="0">
                        <a:solidFill>
                          <a:srgbClr val="001C39"/>
                        </a:solidFill>
                        <a:effectLst/>
                      </a:endParaRPr>
                    </a:p>
                  </a:txBody>
                  <a:tcPr marT="45749" marB="45749"/>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213023876"/>
                  </a:ext>
                </a:extLst>
              </a:tr>
              <a:tr h="245506">
                <a:tc>
                  <a:txBody>
                    <a:bodyPr/>
                    <a:lstStyle/>
                    <a:p>
                      <a:pPr algn="r" fontAlgn="base"/>
                      <a:r>
                        <a:rPr lang="en-GB" sz="1000" b="0" i="0" dirty="0">
                          <a:solidFill>
                            <a:srgbClr val="0A2F64"/>
                          </a:solidFill>
                          <a:effectLst/>
                          <a:latin typeface="RN House Sans" panose="020B0504020203020204" pitchFamily="34" charset="0"/>
                        </a:rPr>
                        <a:t>Time Zone</a:t>
                      </a:r>
                      <a:r>
                        <a:rPr lang="en-GB" sz="1000" b="0" i="0" dirty="0">
                          <a:solidFill>
                            <a:srgbClr val="001C39"/>
                          </a:solidFill>
                          <a:effectLst/>
                          <a:latin typeface="RN House Sans" panose="020B0504020203020204" pitchFamily="34" charset="0"/>
                        </a:rPr>
                        <a:t>​</a:t>
                      </a:r>
                      <a:endParaRPr lang="en-GB" sz="1800" b="0" i="0" dirty="0">
                        <a:solidFill>
                          <a:srgbClr val="001C39"/>
                        </a:solidFill>
                        <a:effectLst/>
                      </a:endParaRPr>
                    </a:p>
                  </a:txBody>
                  <a:tcPr marT="45749" marB="45749"/>
                </a:tc>
                <a:tc>
                  <a:txBody>
                    <a:bodyPr/>
                    <a:lstStyle/>
                    <a:p>
                      <a:pPr algn="r" fontAlgn="base"/>
                      <a:r>
                        <a:rPr lang="en-GB" sz="1000" b="0" i="0">
                          <a:solidFill>
                            <a:srgbClr val="0A2F64"/>
                          </a:solidFill>
                          <a:effectLst/>
                          <a:latin typeface="RN House Sans" panose="020B0504020203020204" pitchFamily="34" charset="0"/>
                        </a:rPr>
                        <a:t>Weekdays</a:t>
                      </a:r>
                      <a:r>
                        <a:rPr lang="en-GB" sz="1000" b="0" i="0">
                          <a:solidFill>
                            <a:srgbClr val="001C39"/>
                          </a:solidFill>
                          <a:effectLst/>
                          <a:latin typeface="RN House Sans" panose="020B0504020203020204" pitchFamily="34" charset="0"/>
                        </a:rPr>
                        <a:t>​</a:t>
                      </a:r>
                      <a:endParaRPr lang="en-GB" sz="1800" b="0" i="0">
                        <a:solidFill>
                          <a:srgbClr val="001C39"/>
                        </a:solidFill>
                        <a:effectLst/>
                      </a:endParaRPr>
                    </a:p>
                  </a:txBody>
                  <a:tcPr marT="45749" marB="45749"/>
                </a:tc>
                <a:tc>
                  <a:txBody>
                    <a:bodyPr/>
                    <a:lstStyle/>
                    <a:p>
                      <a:pPr algn="r" fontAlgn="base"/>
                      <a:r>
                        <a:rPr lang="en-GB" sz="1000" b="0" i="0">
                          <a:solidFill>
                            <a:srgbClr val="0A2F64"/>
                          </a:solidFill>
                          <a:effectLst/>
                          <a:latin typeface="RN House Sans" panose="020B0504020203020204" pitchFamily="34" charset="0"/>
                        </a:rPr>
                        <a:t>Saturday</a:t>
                      </a:r>
                      <a:r>
                        <a:rPr lang="en-GB" sz="1000" b="0" i="0">
                          <a:solidFill>
                            <a:srgbClr val="001C39"/>
                          </a:solidFill>
                          <a:effectLst/>
                          <a:latin typeface="RN House Sans" panose="020B0504020203020204" pitchFamily="34" charset="0"/>
                        </a:rPr>
                        <a:t>​</a:t>
                      </a:r>
                      <a:endParaRPr lang="en-GB" sz="1800" b="0" i="0">
                        <a:solidFill>
                          <a:srgbClr val="001C39"/>
                        </a:solidFill>
                        <a:effectLst/>
                      </a:endParaRPr>
                    </a:p>
                  </a:txBody>
                  <a:tcPr marT="45749" marB="45749"/>
                </a:tc>
                <a:tc>
                  <a:txBody>
                    <a:bodyPr/>
                    <a:lstStyle/>
                    <a:p>
                      <a:pPr algn="r" fontAlgn="base"/>
                      <a:r>
                        <a:rPr lang="en-GB" sz="1000" b="0" i="0">
                          <a:solidFill>
                            <a:srgbClr val="0A2F64"/>
                          </a:solidFill>
                          <a:effectLst/>
                          <a:latin typeface="RN House Sans" panose="020B0504020203020204" pitchFamily="34" charset="0"/>
                        </a:rPr>
                        <a:t>Sunday</a:t>
                      </a:r>
                      <a:r>
                        <a:rPr lang="en-GB" sz="1000" b="0" i="0">
                          <a:solidFill>
                            <a:srgbClr val="001C39"/>
                          </a:solidFill>
                          <a:effectLst/>
                          <a:latin typeface="RN House Sans" panose="020B0504020203020204" pitchFamily="34" charset="0"/>
                        </a:rPr>
                        <a:t>​</a:t>
                      </a:r>
                      <a:endParaRPr lang="en-GB" sz="1800" b="0" i="0">
                        <a:solidFill>
                          <a:srgbClr val="001C39"/>
                        </a:solidFill>
                        <a:effectLst/>
                      </a:endParaRPr>
                    </a:p>
                  </a:txBody>
                  <a:tcPr marT="45749" marB="45749"/>
                </a:tc>
                <a:tc>
                  <a:txBody>
                    <a:bodyPr/>
                    <a:lstStyle/>
                    <a:p>
                      <a:pPr algn="r" fontAlgn="base"/>
                      <a:r>
                        <a:rPr lang="en-GB" sz="1000" b="0" i="0" dirty="0">
                          <a:solidFill>
                            <a:srgbClr val="0A2F64"/>
                          </a:solidFill>
                          <a:effectLst/>
                          <a:latin typeface="RN House Sans" panose="020B0504020203020204" pitchFamily="34" charset="0"/>
                        </a:rPr>
                        <a:t>Bank Holiday</a:t>
                      </a:r>
                      <a:r>
                        <a:rPr lang="en-GB" sz="1000" b="0" i="0" dirty="0">
                          <a:solidFill>
                            <a:srgbClr val="001C39"/>
                          </a:solidFill>
                          <a:effectLst/>
                          <a:latin typeface="RN House Sans" panose="020B0504020203020204" pitchFamily="34" charset="0"/>
                        </a:rPr>
                        <a:t>​</a:t>
                      </a:r>
                      <a:endParaRPr lang="en-GB" sz="1800" b="0" i="0" dirty="0">
                        <a:solidFill>
                          <a:srgbClr val="001C39"/>
                        </a:solidFill>
                        <a:effectLst/>
                      </a:endParaRPr>
                    </a:p>
                  </a:txBody>
                  <a:tcPr marT="45749" marB="45749"/>
                </a:tc>
                <a:extLst>
                  <a:ext uri="{0D108BD9-81ED-4DB2-BD59-A6C34878D82A}">
                    <a16:rowId xmlns:a16="http://schemas.microsoft.com/office/drawing/2014/main" val="2315959490"/>
                  </a:ext>
                </a:extLst>
              </a:tr>
              <a:tr h="244001">
                <a:tc>
                  <a:txBody>
                    <a:bodyPr/>
                    <a:lstStyle/>
                    <a:p>
                      <a:pPr algn="ctr" fontAlgn="base"/>
                      <a:r>
                        <a:rPr lang="en-GB" sz="1000" b="0" i="0" dirty="0">
                          <a:solidFill>
                            <a:srgbClr val="0A2F64"/>
                          </a:solidFill>
                          <a:effectLst/>
                          <a:latin typeface="RN House Sans" panose="020B0504020203020204" pitchFamily="34" charset="0"/>
                        </a:rPr>
                        <a:t>UK</a:t>
                      </a:r>
                      <a:r>
                        <a:rPr lang="en-GB" sz="1000" b="0" i="0" dirty="0">
                          <a:solidFill>
                            <a:srgbClr val="001C39"/>
                          </a:solidFill>
                          <a:effectLst/>
                          <a:latin typeface="RN House Sans" panose="020B0504020203020204" pitchFamily="34" charset="0"/>
                        </a:rPr>
                        <a:t>​</a:t>
                      </a:r>
                      <a:endParaRPr lang="en-GB" sz="1800" b="0" i="0" dirty="0">
                        <a:solidFill>
                          <a:srgbClr val="001C39"/>
                        </a:solidFill>
                        <a:effectLst/>
                      </a:endParaRPr>
                    </a:p>
                  </a:txBody>
                  <a:tcPr marT="45749" marB="45749"/>
                </a:tc>
                <a:tc>
                  <a:txBody>
                    <a:bodyPr/>
                    <a:lstStyle/>
                    <a:p>
                      <a:pPr algn="ctr"/>
                      <a:r>
                        <a:rPr lang="en-GB" sz="1200" u="none" strike="noStrike" kern="1200" dirty="0">
                          <a:solidFill>
                            <a:schemeClr val="tx1"/>
                          </a:solidFill>
                          <a:effectLst/>
                          <a:latin typeface="Calibri" panose="020F0502020204030204" pitchFamily="34" charset="0"/>
                          <a:ea typeface="+mn-ea"/>
                          <a:cs typeface="Calibri" panose="020F0502020204030204" pitchFamily="34" charset="0"/>
                        </a:rPr>
                        <a:t>None</a:t>
                      </a:r>
                    </a:p>
                  </a:txBody>
                  <a:tcPr marL="91446" marR="91446" marT="45702" marB="45702"/>
                </a:tc>
                <a:tc>
                  <a:txBody>
                    <a:bodyPr/>
                    <a:lstStyle/>
                    <a:p>
                      <a:pPr algn="ctr"/>
                      <a:r>
                        <a:rPr lang="en-GB" sz="1200" u="none" strike="noStrike" kern="1200" dirty="0">
                          <a:solidFill>
                            <a:schemeClr val="tx1"/>
                          </a:solidFill>
                          <a:effectLst/>
                          <a:latin typeface="Calibri" panose="020F0502020204030204" pitchFamily="34" charset="0"/>
                          <a:ea typeface="+mn-ea"/>
                          <a:cs typeface="Calibri" panose="020F0502020204030204" pitchFamily="34" charset="0"/>
                        </a:rPr>
                        <a:t>Anytime</a:t>
                      </a:r>
                    </a:p>
                  </a:txBody>
                  <a:tcPr marL="91446" marR="91446" marT="45702" marB="4570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u="none" strike="noStrike" kern="1200" noProof="0" dirty="0">
                          <a:solidFill>
                            <a:schemeClr val="tx1"/>
                          </a:solidFill>
                          <a:effectLst/>
                          <a:latin typeface="Calibri" panose="020F0502020204030204" pitchFamily="34" charset="0"/>
                          <a:ea typeface="+mn-ea"/>
                          <a:cs typeface="Calibri" panose="020F0502020204030204" pitchFamily="34" charset="0"/>
                        </a:rPr>
                        <a:t>Anytime</a:t>
                      </a:r>
                    </a:p>
                  </a:txBody>
                  <a:tcPr marL="91446" marR="91446" marT="45702" marB="4570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u="none" strike="noStrike" kern="1200" noProof="0" dirty="0">
                          <a:solidFill>
                            <a:schemeClr val="tx1"/>
                          </a:solidFill>
                          <a:effectLst/>
                          <a:latin typeface="Calibri" panose="020F0502020204030204" pitchFamily="34" charset="0"/>
                          <a:ea typeface="+mn-ea"/>
                          <a:cs typeface="Calibri" panose="020F0502020204030204" pitchFamily="34" charset="0"/>
                        </a:rPr>
                        <a:t>None</a:t>
                      </a:r>
                    </a:p>
                  </a:txBody>
                  <a:tcPr marL="91446" marR="91446" marT="45702" marB="45702"/>
                </a:tc>
                <a:extLst>
                  <a:ext uri="{0D108BD9-81ED-4DB2-BD59-A6C34878D82A}">
                    <a16:rowId xmlns:a16="http://schemas.microsoft.com/office/drawing/2014/main" val="1307985155"/>
                  </a:ext>
                </a:extLst>
              </a:tr>
            </a:tbl>
          </a:graphicData>
        </a:graphic>
      </p:graphicFrame>
      <p:graphicFrame>
        <p:nvGraphicFramePr>
          <p:cNvPr id="12" name="Table 11">
            <a:extLst>
              <a:ext uri="{FF2B5EF4-FFF2-40B4-BE49-F238E27FC236}">
                <a16:creationId xmlns:a16="http://schemas.microsoft.com/office/drawing/2014/main" id="{3DDE9052-1ED0-9769-B834-863BFE4D9A46}"/>
              </a:ext>
            </a:extLst>
          </p:cNvPr>
          <p:cNvGraphicFramePr>
            <a:graphicFrameLocks noGrp="1"/>
          </p:cNvGraphicFramePr>
          <p:nvPr>
            <p:extLst>
              <p:ext uri="{D42A27DB-BD31-4B8C-83A1-F6EECF244321}">
                <p14:modId xmlns:p14="http://schemas.microsoft.com/office/powerpoint/2010/main" val="2134393819"/>
              </p:ext>
            </p:extLst>
          </p:nvPr>
        </p:nvGraphicFramePr>
        <p:xfrm>
          <a:off x="5451154" y="6408893"/>
          <a:ext cx="4754845" cy="786462"/>
        </p:xfrm>
        <a:graphic>
          <a:graphicData uri="http://schemas.openxmlformats.org/drawingml/2006/table">
            <a:tbl>
              <a:tblPr firstRow="1" bandRow="1">
                <a:tableStyleId>{69CF1AB2-1976-4502-BF36-3FF5EA218861}</a:tableStyleId>
              </a:tblPr>
              <a:tblGrid>
                <a:gridCol w="1038736">
                  <a:extLst>
                    <a:ext uri="{9D8B030D-6E8A-4147-A177-3AD203B41FA5}">
                      <a16:colId xmlns:a16="http://schemas.microsoft.com/office/drawing/2014/main" val="2156585831"/>
                    </a:ext>
                  </a:extLst>
                </a:gridCol>
                <a:gridCol w="952849">
                  <a:extLst>
                    <a:ext uri="{9D8B030D-6E8A-4147-A177-3AD203B41FA5}">
                      <a16:colId xmlns:a16="http://schemas.microsoft.com/office/drawing/2014/main" val="2108738424"/>
                    </a:ext>
                  </a:extLst>
                </a:gridCol>
                <a:gridCol w="876621">
                  <a:extLst>
                    <a:ext uri="{9D8B030D-6E8A-4147-A177-3AD203B41FA5}">
                      <a16:colId xmlns:a16="http://schemas.microsoft.com/office/drawing/2014/main" val="1014978109"/>
                    </a:ext>
                  </a:extLst>
                </a:gridCol>
                <a:gridCol w="914734">
                  <a:extLst>
                    <a:ext uri="{9D8B030D-6E8A-4147-A177-3AD203B41FA5}">
                      <a16:colId xmlns:a16="http://schemas.microsoft.com/office/drawing/2014/main" val="1035781387"/>
                    </a:ext>
                  </a:extLst>
                </a:gridCol>
                <a:gridCol w="971905">
                  <a:extLst>
                    <a:ext uri="{9D8B030D-6E8A-4147-A177-3AD203B41FA5}">
                      <a16:colId xmlns:a16="http://schemas.microsoft.com/office/drawing/2014/main" val="1568669588"/>
                    </a:ext>
                  </a:extLst>
                </a:gridCol>
              </a:tblGrid>
              <a:tr h="216313">
                <a:tc gridSpan="5">
                  <a:txBody>
                    <a:bodyPr/>
                    <a:lstStyle/>
                    <a:p>
                      <a:pPr algn="l" fontAlgn="base"/>
                      <a:r>
                        <a:rPr lang="en-GB" sz="1000" b="1" i="0" dirty="0">
                          <a:solidFill>
                            <a:srgbClr val="001C39"/>
                          </a:solidFill>
                          <a:effectLst/>
                          <a:latin typeface="RN House Sans" panose="020B0504020203020204" pitchFamily="34" charset="0"/>
                        </a:rPr>
                        <a:t>Operational Hours​</a:t>
                      </a:r>
                      <a:endParaRPr lang="en-GB" sz="1800" b="1" i="0" dirty="0">
                        <a:solidFill>
                          <a:srgbClr val="001C39"/>
                        </a:solidFill>
                        <a:effectLst/>
                      </a:endParaRPr>
                    </a:p>
                  </a:txBody>
                  <a:tcPr marT="45866" marB="45866"/>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543976117"/>
                  </a:ext>
                </a:extLst>
              </a:tr>
              <a:tr h="216313">
                <a:tc>
                  <a:txBody>
                    <a:bodyPr/>
                    <a:lstStyle/>
                    <a:p>
                      <a:pPr algn="r" fontAlgn="base"/>
                      <a:r>
                        <a:rPr lang="en-GB" sz="1000" b="0" i="0" dirty="0">
                          <a:solidFill>
                            <a:srgbClr val="0A2F64"/>
                          </a:solidFill>
                          <a:effectLst/>
                          <a:latin typeface="RN House Sans" panose="020B0504020203020204" pitchFamily="34" charset="0"/>
                        </a:rPr>
                        <a:t>Time Zone</a:t>
                      </a:r>
                      <a:r>
                        <a:rPr lang="en-GB" sz="1000" b="0" i="0" dirty="0">
                          <a:solidFill>
                            <a:srgbClr val="001C39"/>
                          </a:solidFill>
                          <a:effectLst/>
                          <a:latin typeface="RN House Sans" panose="020B0504020203020204" pitchFamily="34" charset="0"/>
                        </a:rPr>
                        <a:t>​</a:t>
                      </a:r>
                      <a:endParaRPr lang="en-GB" sz="1800" b="0" i="0" dirty="0">
                        <a:solidFill>
                          <a:srgbClr val="001C39"/>
                        </a:solidFill>
                        <a:effectLst/>
                      </a:endParaRPr>
                    </a:p>
                  </a:txBody>
                  <a:tcPr marT="45866" marB="45866"/>
                </a:tc>
                <a:tc>
                  <a:txBody>
                    <a:bodyPr/>
                    <a:lstStyle/>
                    <a:p>
                      <a:pPr algn="r" fontAlgn="base"/>
                      <a:r>
                        <a:rPr lang="en-GB" sz="1000" b="0" i="0">
                          <a:solidFill>
                            <a:srgbClr val="0A2F64"/>
                          </a:solidFill>
                          <a:effectLst/>
                          <a:latin typeface="RN House Sans" panose="020B0504020203020204" pitchFamily="34" charset="0"/>
                        </a:rPr>
                        <a:t>Weekdays</a:t>
                      </a:r>
                      <a:r>
                        <a:rPr lang="en-GB" sz="1000" b="0" i="0">
                          <a:solidFill>
                            <a:srgbClr val="001C39"/>
                          </a:solidFill>
                          <a:effectLst/>
                          <a:latin typeface="RN House Sans" panose="020B0504020203020204" pitchFamily="34" charset="0"/>
                        </a:rPr>
                        <a:t>​</a:t>
                      </a:r>
                      <a:endParaRPr lang="en-GB" sz="1800" b="0" i="0">
                        <a:solidFill>
                          <a:srgbClr val="001C39"/>
                        </a:solidFill>
                        <a:effectLst/>
                      </a:endParaRPr>
                    </a:p>
                  </a:txBody>
                  <a:tcPr marT="45866" marB="45866"/>
                </a:tc>
                <a:tc>
                  <a:txBody>
                    <a:bodyPr/>
                    <a:lstStyle/>
                    <a:p>
                      <a:pPr algn="r" fontAlgn="base"/>
                      <a:r>
                        <a:rPr lang="en-GB" sz="1000" b="0" i="0" dirty="0">
                          <a:solidFill>
                            <a:srgbClr val="0A2F64"/>
                          </a:solidFill>
                          <a:effectLst/>
                          <a:latin typeface="RN House Sans" panose="020B0504020203020204" pitchFamily="34" charset="0"/>
                        </a:rPr>
                        <a:t>Saturday</a:t>
                      </a:r>
                      <a:r>
                        <a:rPr lang="en-GB" sz="1000" b="0" i="0" dirty="0">
                          <a:solidFill>
                            <a:srgbClr val="001C39"/>
                          </a:solidFill>
                          <a:effectLst/>
                          <a:latin typeface="RN House Sans" panose="020B0504020203020204" pitchFamily="34" charset="0"/>
                        </a:rPr>
                        <a:t>​</a:t>
                      </a:r>
                      <a:endParaRPr lang="en-GB" sz="1800" b="0" i="0" dirty="0">
                        <a:solidFill>
                          <a:srgbClr val="001C39"/>
                        </a:solidFill>
                        <a:effectLst/>
                      </a:endParaRPr>
                    </a:p>
                  </a:txBody>
                  <a:tcPr marT="45866" marB="45866"/>
                </a:tc>
                <a:tc>
                  <a:txBody>
                    <a:bodyPr/>
                    <a:lstStyle/>
                    <a:p>
                      <a:pPr algn="r" fontAlgn="base"/>
                      <a:r>
                        <a:rPr lang="en-GB" sz="1000" b="0" i="0">
                          <a:solidFill>
                            <a:srgbClr val="0A2F64"/>
                          </a:solidFill>
                          <a:effectLst/>
                          <a:latin typeface="RN House Sans" panose="020B0504020203020204" pitchFamily="34" charset="0"/>
                        </a:rPr>
                        <a:t>Sunday</a:t>
                      </a:r>
                      <a:r>
                        <a:rPr lang="en-GB" sz="1000" b="0" i="0">
                          <a:solidFill>
                            <a:srgbClr val="001C39"/>
                          </a:solidFill>
                          <a:effectLst/>
                          <a:latin typeface="RN House Sans" panose="020B0504020203020204" pitchFamily="34" charset="0"/>
                        </a:rPr>
                        <a:t>​</a:t>
                      </a:r>
                      <a:endParaRPr lang="en-GB" sz="1800" b="0" i="0">
                        <a:solidFill>
                          <a:srgbClr val="001C39"/>
                        </a:solidFill>
                        <a:effectLst/>
                      </a:endParaRPr>
                    </a:p>
                  </a:txBody>
                  <a:tcPr marT="45866" marB="45866"/>
                </a:tc>
                <a:tc>
                  <a:txBody>
                    <a:bodyPr/>
                    <a:lstStyle/>
                    <a:p>
                      <a:pPr algn="r" fontAlgn="base"/>
                      <a:r>
                        <a:rPr lang="en-GB" sz="1000" b="0" i="0" dirty="0">
                          <a:solidFill>
                            <a:srgbClr val="0A2F64"/>
                          </a:solidFill>
                          <a:effectLst/>
                          <a:latin typeface="RN House Sans" panose="020B0504020203020204" pitchFamily="34" charset="0"/>
                        </a:rPr>
                        <a:t>Bank Holiday</a:t>
                      </a:r>
                      <a:r>
                        <a:rPr lang="en-GB" sz="1000" b="0" i="0" dirty="0">
                          <a:solidFill>
                            <a:srgbClr val="001C39"/>
                          </a:solidFill>
                          <a:effectLst/>
                          <a:latin typeface="RN House Sans" panose="020B0504020203020204" pitchFamily="34" charset="0"/>
                        </a:rPr>
                        <a:t>​</a:t>
                      </a:r>
                      <a:endParaRPr lang="en-GB" sz="1800" b="0" i="0" dirty="0">
                        <a:solidFill>
                          <a:srgbClr val="001C39"/>
                        </a:solidFill>
                        <a:effectLst/>
                      </a:endParaRPr>
                    </a:p>
                  </a:txBody>
                  <a:tcPr marT="45866" marB="45866"/>
                </a:tc>
                <a:extLst>
                  <a:ext uri="{0D108BD9-81ED-4DB2-BD59-A6C34878D82A}">
                    <a16:rowId xmlns:a16="http://schemas.microsoft.com/office/drawing/2014/main" val="758754863"/>
                  </a:ext>
                </a:extLst>
              </a:tr>
              <a:tr h="262070">
                <a:tc>
                  <a:txBody>
                    <a:bodyPr/>
                    <a:lstStyle/>
                    <a:p>
                      <a:pPr algn="ctr" fontAlgn="base"/>
                      <a:r>
                        <a:rPr lang="en-GB" sz="1000" b="0" i="0" dirty="0">
                          <a:solidFill>
                            <a:srgbClr val="0A2F64"/>
                          </a:solidFill>
                          <a:effectLst/>
                          <a:latin typeface="RN House Sans" panose="020B0504020203020204" pitchFamily="34" charset="0"/>
                        </a:rPr>
                        <a:t>UK</a:t>
                      </a:r>
                      <a:r>
                        <a:rPr lang="en-GB" sz="1000" b="0" i="0" dirty="0">
                          <a:solidFill>
                            <a:srgbClr val="001C39"/>
                          </a:solidFill>
                          <a:effectLst/>
                          <a:latin typeface="RN House Sans" panose="020B0504020203020204" pitchFamily="34" charset="0"/>
                        </a:rPr>
                        <a:t>​</a:t>
                      </a:r>
                      <a:endParaRPr lang="en-GB" sz="1800" b="0" i="0" dirty="0">
                        <a:solidFill>
                          <a:srgbClr val="001C39"/>
                        </a:solidFill>
                        <a:effectLst/>
                      </a:endParaRPr>
                    </a:p>
                  </a:txBody>
                  <a:tcPr marT="45866" marB="45866"/>
                </a:tc>
                <a:tc>
                  <a:txBody>
                    <a:bodyPr/>
                    <a:lstStyle/>
                    <a:p>
                      <a:pPr algn="ctr" fontAlgn="auto"/>
                      <a:r>
                        <a:rPr lang="en-GB" sz="1200" u="none" strike="noStrike" kern="1200" dirty="0">
                          <a:solidFill>
                            <a:schemeClr val="tx1"/>
                          </a:solidFill>
                          <a:effectLst/>
                          <a:latin typeface="Calibri" panose="020F0502020204030204" pitchFamily="34" charset="0"/>
                          <a:ea typeface="+mn-ea"/>
                          <a:cs typeface="Calibri" panose="020F0502020204030204" pitchFamily="34" charset="0"/>
                        </a:rPr>
                        <a:t>24 hrs</a:t>
                      </a:r>
                    </a:p>
                  </a:txBody>
                  <a:tcPr marL="114952" marR="114952" marT="57659" marB="5765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u="none" strike="noStrike" kern="1200" dirty="0">
                          <a:solidFill>
                            <a:schemeClr val="tx1"/>
                          </a:solidFill>
                          <a:effectLst/>
                          <a:latin typeface="Calibri" panose="020F0502020204030204" pitchFamily="34" charset="0"/>
                          <a:ea typeface="+mn-ea"/>
                          <a:cs typeface="Calibri" panose="020F0502020204030204" pitchFamily="34" charset="0"/>
                        </a:rPr>
                        <a:t>​24 hrs</a:t>
                      </a:r>
                    </a:p>
                  </a:txBody>
                  <a:tcPr marL="114952" marR="114952" marT="57659" marB="5765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u="none" strike="noStrike" kern="1200" dirty="0">
                          <a:solidFill>
                            <a:schemeClr val="tx1"/>
                          </a:solidFill>
                          <a:effectLst/>
                          <a:latin typeface="Calibri" panose="020F0502020204030204" pitchFamily="34" charset="0"/>
                          <a:ea typeface="+mn-ea"/>
                          <a:cs typeface="Calibri" panose="020F0502020204030204" pitchFamily="34" charset="0"/>
                        </a:rPr>
                        <a:t>​24 hrs</a:t>
                      </a:r>
                    </a:p>
                  </a:txBody>
                  <a:tcPr marL="114952" marR="114952" marT="57659" marB="5765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u="none" strike="noStrike" kern="1200" dirty="0">
                          <a:solidFill>
                            <a:schemeClr val="tx1"/>
                          </a:solidFill>
                          <a:effectLst/>
                          <a:latin typeface="Calibri" panose="020F0502020204030204" pitchFamily="34" charset="0"/>
                          <a:ea typeface="+mn-ea"/>
                          <a:cs typeface="Calibri" panose="020F0502020204030204" pitchFamily="34" charset="0"/>
                        </a:rPr>
                        <a:t>24 hrs</a:t>
                      </a:r>
                    </a:p>
                  </a:txBody>
                  <a:tcPr marL="114952" marR="114952" marT="57659" marB="57659"/>
                </a:tc>
                <a:extLst>
                  <a:ext uri="{0D108BD9-81ED-4DB2-BD59-A6C34878D82A}">
                    <a16:rowId xmlns:a16="http://schemas.microsoft.com/office/drawing/2014/main" val="526199182"/>
                  </a:ext>
                </a:extLst>
              </a:tr>
            </a:tbl>
          </a:graphicData>
        </a:graphic>
      </p:graphicFrame>
    </p:spTree>
    <p:extLst>
      <p:ext uri="{BB962C8B-B14F-4D97-AF65-F5344CB8AC3E}">
        <p14:creationId xmlns:p14="http://schemas.microsoft.com/office/powerpoint/2010/main" val="42881705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TEID" val="NATWEST_A4L_PITCHBOOK"/>
  <p:tag name="COMPANY" val="NatWest"/>
  <p:tag name="COVER" val="Plain White"/>
  <p:tag name="DISCLAIMER" val="No disclaimer"/>
  <p:tag name="DISCLAIMER_VERSION" val="0"/>
</p:tagLst>
</file>

<file path=ppt/tags/tag2.xml><?xml version="1.0" encoding="utf-8"?>
<p:tagLst xmlns:a="http://schemas.openxmlformats.org/drawingml/2006/main" xmlns:r="http://schemas.openxmlformats.org/officeDocument/2006/relationships" xmlns:p="http://schemas.openxmlformats.org/presentationml/2006/main">
  <p:tag name="PITCHSLIDETYPE" val="2"/>
</p:tagLst>
</file>

<file path=ppt/tags/tag3.xml><?xml version="1.0" encoding="utf-8"?>
<p:tagLst xmlns:a="http://schemas.openxmlformats.org/drawingml/2006/main" xmlns:r="http://schemas.openxmlformats.org/officeDocument/2006/relationships" xmlns:p="http://schemas.openxmlformats.org/presentationml/2006/main">
  <p:tag name="SPOTYPE" val="6"/>
</p:tagLst>
</file>

<file path=ppt/tags/tag4.xml><?xml version="1.0" encoding="utf-8"?>
<p:tagLst xmlns:a="http://schemas.openxmlformats.org/drawingml/2006/main" xmlns:r="http://schemas.openxmlformats.org/officeDocument/2006/relationships" xmlns:p="http://schemas.openxmlformats.org/presentationml/2006/main">
  <p:tag name="SPOTYPE" val="5"/>
</p:tagLst>
</file>

<file path=ppt/tags/tag5.xml><?xml version="1.0" encoding="utf-8"?>
<p:tagLst xmlns:a="http://schemas.openxmlformats.org/drawingml/2006/main" xmlns:r="http://schemas.openxmlformats.org/officeDocument/2006/relationships" xmlns:p="http://schemas.openxmlformats.org/presentationml/2006/main">
  <p:tag name="SPOTYPE" val="7"/>
</p:tagLst>
</file>

<file path=ppt/tags/tag6.xml><?xml version="1.0" encoding="utf-8"?>
<p:tagLst xmlns:a="http://schemas.openxmlformats.org/drawingml/2006/main" xmlns:r="http://schemas.openxmlformats.org/officeDocument/2006/relationships" xmlns:p="http://schemas.openxmlformats.org/presentationml/2006/main">
  <p:tag name="SPOTYPE" val="7"/>
</p:tagLst>
</file>

<file path=ppt/tags/tag7.xml><?xml version="1.0" encoding="utf-8"?>
<p:tagLst xmlns:a="http://schemas.openxmlformats.org/drawingml/2006/main" xmlns:r="http://schemas.openxmlformats.org/officeDocument/2006/relationships" xmlns:p="http://schemas.openxmlformats.org/presentationml/2006/main">
  <p:tag name="SPOTYPE" val="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atwest Group Template">
  <a:themeElements>
    <a:clrScheme name="Custom 1">
      <a:dk1>
        <a:sysClr val="windowText" lastClr="000000"/>
      </a:dk1>
      <a:lt1>
        <a:sysClr val="window" lastClr="FFFFFF"/>
      </a:lt1>
      <a:dk2>
        <a:srgbClr val="42145F"/>
      </a:dk2>
      <a:lt2>
        <a:srgbClr val="EEECE1"/>
      </a:lt2>
      <a:accent1>
        <a:srgbClr val="42145F"/>
      </a:accent1>
      <a:accent2>
        <a:srgbClr val="A58CC3"/>
      </a:accent2>
      <a:accent3>
        <a:srgbClr val="D75F19"/>
      </a:accent3>
      <a:accent4>
        <a:srgbClr val="82BE00"/>
      </a:accent4>
      <a:accent5>
        <a:srgbClr val="E6A000"/>
      </a:accent5>
      <a:accent6>
        <a:srgbClr val="D73C5F"/>
      </a:accent6>
      <a:hlink>
        <a:srgbClr val="614474"/>
      </a:hlink>
      <a:folHlink>
        <a:srgbClr val="614474"/>
      </a:folHlink>
    </a:clrScheme>
    <a:fontScheme name="RBS">
      <a:majorFont>
        <a:latin typeface="Arial"/>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RB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5000" dir="5400000" rotWithShape="0">
              <a:srgbClr val="000000">
                <a:alpha val="35000"/>
              </a:srgbClr>
            </a:outerShdw>
          </a:effectLst>
        </a:effectStyle>
        <a:effectStyle>
          <a:effectLst>
            <a:outerShdw blurRad="40000" dist="25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spDef>
      <a:spPr>
        <a:ln w="9525">
          <a:noFill/>
        </a:ln>
      </a:spPr>
      <a:bodyPr rot="0" spcFirstLastPara="0" vertOverflow="overflow" horzOverflow="overflow" vert="horz" wrap="none" lIns="0" tIns="0" rIns="0" bIns="0" numCol="1" spcCol="0" rtlCol="0" fromWordArt="0" anchor="ctr" anchorCtr="0" forceAA="0" compatLnSpc="1">
        <a:prstTxWarp prst="textNoShape">
          <a:avLst/>
        </a:prstTxWarp>
        <a:noAutofit/>
      </a:bodyPr>
      <a:lstStyle>
        <a:defPPr algn="ctr">
          <a:defRPr sz="10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69616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defRPr sz="1100" dirty="0" err="1" smtClean="0">
            <a:solidFill>
              <a:schemeClr val="tx2"/>
            </a:solidFill>
            <a:latin typeface="Arial" panose="020B0604020202020204" pitchFamily="34" charset="0"/>
            <a:cs typeface="Arial" panose="020B0604020202020204" pitchFamily="34" charset="0"/>
          </a:defRPr>
        </a:defPPr>
      </a:lstStyle>
    </a:txDef>
  </a:objectDefaults>
  <a:extraClrSchemeLst/>
  <a:custClrLst>
    <a:custClr name="Dark Purple 70% Accent 1">
      <a:srgbClr val="5A287D"/>
    </a:custClr>
    <a:custClr name="Lavender 70% Accent 2">
      <a:srgbClr val="C8B9D7"/>
    </a:custClr>
    <a:custClr name="Orange 70% Accent 3">
      <a:srgbClr val="EBAF8C"/>
    </a:custClr>
    <a:custClr name="Green 70% Accent 4">
      <a:srgbClr val="C3DCB4"/>
    </a:custClr>
    <a:custClr name="Gold 70% Accent 5">
      <a:srgbClr val="F0CD82"/>
    </a:custClr>
    <a:custClr name="Red 70% Accent 6">
      <a:srgbClr val="EBA5AA"/>
    </a:custClr>
  </a:custClrLst>
  <a:extLst>
    <a:ext uri="{05A4C25C-085E-4340-85A3-A5531E510DB2}">
      <thm15:themeFamily xmlns:thm15="http://schemas.microsoft.com/office/thememl/2012/main" name="NatWestGroup_A4 Landscape.potx" id="{146D835A-C4B7-4F1C-9348-8D21D24C951B}" vid="{7C70BDCC-2D04-4585-A412-AA2C3B608CEB}"/>
    </a:ext>
  </a:extLst>
</a:theme>
</file>

<file path=ppt/theme/theme2.xml><?xml version="1.0" encoding="utf-8"?>
<a:theme xmlns:a="http://schemas.openxmlformats.org/drawingml/2006/main" name="Office Theme">
  <a:themeElements>
    <a:clrScheme name="NatWest">
      <a:dk1>
        <a:sysClr val="windowText" lastClr="000000"/>
      </a:dk1>
      <a:lt1>
        <a:sysClr val="window" lastClr="FFFFFF"/>
      </a:lt1>
      <a:dk2>
        <a:srgbClr val="42145F"/>
      </a:dk2>
      <a:lt2>
        <a:srgbClr val="EEECE1"/>
      </a:lt2>
      <a:accent1>
        <a:srgbClr val="614474"/>
      </a:accent1>
      <a:accent2>
        <a:srgbClr val="06B3BB"/>
      </a:accent2>
      <a:accent3>
        <a:srgbClr val="E74960"/>
      </a:accent3>
      <a:accent4>
        <a:srgbClr val="FBBB21"/>
      </a:accent4>
      <a:accent5>
        <a:srgbClr val="696161"/>
      </a:accent5>
      <a:accent6>
        <a:srgbClr val="99AB2D"/>
      </a:accent6>
      <a:hlink>
        <a:srgbClr val="614474"/>
      </a:hlink>
      <a:folHlink>
        <a:srgbClr val="614474"/>
      </a:folHlink>
    </a:clrScheme>
    <a:fontScheme name="NatWest">
      <a:majorFont>
        <a:latin typeface="Arial"/>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Yiii" typeface="Microsoft Yi Baiti"/>
        <a:font script="Cher" typeface="Plantagenet Cherokee"/>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RB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5000" dir="5400000" rotWithShape="0">
              <a:srgbClr val="000000">
                <a:alpha val="35000"/>
              </a:srgbClr>
            </a:outerShdw>
          </a:effectLst>
        </a:effectStyle>
        <a:effectStyle>
          <a:effectLst>
            <a:outerShdw blurRad="40000" dist="25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NatWest">
      <a:dk1>
        <a:sysClr val="windowText" lastClr="000000"/>
      </a:dk1>
      <a:lt1>
        <a:sysClr val="window" lastClr="FFFFFF"/>
      </a:lt1>
      <a:dk2>
        <a:srgbClr val="42145F"/>
      </a:dk2>
      <a:lt2>
        <a:srgbClr val="EEECE1"/>
      </a:lt2>
      <a:accent1>
        <a:srgbClr val="614474"/>
      </a:accent1>
      <a:accent2>
        <a:srgbClr val="06B3BB"/>
      </a:accent2>
      <a:accent3>
        <a:srgbClr val="E74960"/>
      </a:accent3>
      <a:accent4>
        <a:srgbClr val="FBBB21"/>
      </a:accent4>
      <a:accent5>
        <a:srgbClr val="696161"/>
      </a:accent5>
      <a:accent6>
        <a:srgbClr val="99AB2D"/>
      </a:accent6>
      <a:hlink>
        <a:srgbClr val="614474"/>
      </a:hlink>
      <a:folHlink>
        <a:srgbClr val="614474"/>
      </a:folHlink>
    </a:clrScheme>
    <a:fontScheme name="NatWest">
      <a:majorFont>
        <a:latin typeface="Arial"/>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Yiii" typeface="Microsoft Yi Baiti"/>
        <a:font script="Cher" typeface="Plantagenet Cherokee"/>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RB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5000" dir="5400000" rotWithShape="0">
              <a:srgbClr val="000000">
                <a:alpha val="35000"/>
              </a:srgbClr>
            </a:outerShdw>
          </a:effectLst>
        </a:effectStyle>
        <a:effectStyle>
          <a:effectLst>
            <a:outerShdw blurRad="40000" dist="25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F7D30C13CA84947A1B5971859D82053" ma:contentTypeVersion="15" ma:contentTypeDescription="Create a new document." ma:contentTypeScope="" ma:versionID="442d83a39bdd1825c9db0453db3f3292">
  <xsd:schema xmlns:xsd="http://www.w3.org/2001/XMLSchema" xmlns:xs="http://www.w3.org/2001/XMLSchema" xmlns:p="http://schemas.microsoft.com/office/2006/metadata/properties" xmlns:ns3="4c6fbca2-30f8-49f6-9f9a-c41b005c713d" xmlns:ns4="b2da622f-9e09-46d0-9bba-8d838497b2c6" targetNamespace="http://schemas.microsoft.com/office/2006/metadata/properties" ma:root="true" ma:fieldsID="c957e8cc13449ef9a9b3095cf99875e2" ns3:_="" ns4:_="">
    <xsd:import namespace="4c6fbca2-30f8-49f6-9f9a-c41b005c713d"/>
    <xsd:import namespace="b2da622f-9e09-46d0-9bba-8d838497b2c6"/>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ServiceLocation" minOccurs="0"/>
                <xsd:element ref="ns4:SharedWithUsers" minOccurs="0"/>
                <xsd:element ref="ns4:SharedWithDetails" minOccurs="0"/>
                <xsd:element ref="ns4:SharingHintHash"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6fbca2-30f8-49f6-9f9a-c41b005c71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da622f-9e09-46d0-9bba-8d838497b2c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4c6fbca2-30f8-49f6-9f9a-c41b005c713d" xsi:nil="true"/>
  </documentManagement>
</p:properties>
</file>

<file path=customXml/itemProps1.xml><?xml version="1.0" encoding="utf-8"?>
<ds:datastoreItem xmlns:ds="http://schemas.openxmlformats.org/officeDocument/2006/customXml" ds:itemID="{D7279828-4B79-457B-A8DA-B8B7FE672452}">
  <ds:schemaRefs>
    <ds:schemaRef ds:uri="http://schemas.microsoft.com/sharepoint/v3/contenttype/forms"/>
  </ds:schemaRefs>
</ds:datastoreItem>
</file>

<file path=customXml/itemProps2.xml><?xml version="1.0" encoding="utf-8"?>
<ds:datastoreItem xmlns:ds="http://schemas.openxmlformats.org/officeDocument/2006/customXml" ds:itemID="{55F94425-5A94-42DE-9591-8FEE8C47DA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c6fbca2-30f8-49f6-9f9a-c41b005c713d"/>
    <ds:schemaRef ds:uri="b2da622f-9e09-46d0-9bba-8d838497b2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305BA87-2767-40F0-984F-672141219A9F}">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b2da622f-9e09-46d0-9bba-8d838497b2c6"/>
    <ds:schemaRef ds:uri="4c6fbca2-30f8-49f6-9f9a-c41b005c713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31492</TotalTime>
  <Words>14177</Words>
  <Application>Microsoft Office PowerPoint</Application>
  <PresentationFormat>Custom</PresentationFormat>
  <Paragraphs>1603</Paragraphs>
  <Slides>63</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3</vt:i4>
      </vt:variant>
      <vt:variant>
        <vt:lpstr>Slide Titles</vt:lpstr>
      </vt:variant>
      <vt:variant>
        <vt:i4>63</vt:i4>
      </vt:variant>
    </vt:vector>
  </HeadingPairs>
  <TitlesOfParts>
    <vt:vector size="74" baseType="lpstr">
      <vt:lpstr>-apple-system</vt:lpstr>
      <vt:lpstr>Arial</vt:lpstr>
      <vt:lpstr>Calibri</vt:lpstr>
      <vt:lpstr>RN House Sans</vt:lpstr>
      <vt:lpstr>RN House Sans Regular</vt:lpstr>
      <vt:lpstr>Symbol</vt:lpstr>
      <vt:lpstr>Wingdings</vt:lpstr>
      <vt:lpstr>Natwest Group Template</vt:lpstr>
      <vt:lpstr>Packager Shell Object</vt:lpstr>
      <vt:lpstr>Worksheet</vt:lpstr>
      <vt:lpstr>Adobe Acrobat Document</vt:lpstr>
      <vt:lpstr>eForms(Retail) Platform Design</vt:lpstr>
      <vt:lpstr>Solution Design and Template Completion Guidance</vt:lpstr>
      <vt:lpstr>Introduction: Engaged Design Areas and Feedback</vt:lpstr>
      <vt:lpstr>Governance History</vt:lpstr>
      <vt:lpstr>HLSD+ Document Version History</vt:lpstr>
      <vt:lpstr>Glossary</vt:lpstr>
      <vt:lpstr>Project Background &amp; Scope: Business Requirements</vt:lpstr>
      <vt:lpstr>Project Background &amp; Scope: Business Requirements</vt:lpstr>
      <vt:lpstr>Delivery Scope: Non-Functional Requirements</vt:lpstr>
      <vt:lpstr>Delivery Scope: NFRs - Resilience Requirements</vt:lpstr>
      <vt:lpstr>Delivery Scope: NFRs - Security Requirements</vt:lpstr>
      <vt:lpstr>Sustainable Technology Design Considerations</vt:lpstr>
      <vt:lpstr>Sustainable Technology Design Considerations</vt:lpstr>
      <vt:lpstr>Sustainable Technology Design Considerations</vt:lpstr>
      <vt:lpstr>Phasing Overview</vt:lpstr>
      <vt:lpstr>Phasing Overview</vt:lpstr>
      <vt:lpstr>System Context – Internal Forms - ELA MVP</vt:lpstr>
      <vt:lpstr>System Context – External eForms MVP</vt:lpstr>
      <vt:lpstr>System Context – Kafka Integration Services</vt:lpstr>
      <vt:lpstr>System Context –  EE eForms Platform</vt:lpstr>
      <vt:lpstr>Design: EE eForms Platform Architecture (AS IS)</vt:lpstr>
      <vt:lpstr>Design: EE eForms Platform Architecture (To Be)</vt:lpstr>
      <vt:lpstr>Design: High Level Solution Design – Internal Forms MVP</vt:lpstr>
      <vt:lpstr>Design: High Level Solution Design  –External Forms MVP</vt:lpstr>
      <vt:lpstr>Design: High Level Solution Design – Kafka Integration Services</vt:lpstr>
      <vt:lpstr>Design: High Level Solution Design – eForms SSO Integration</vt:lpstr>
      <vt:lpstr>Design Description– eForms SSO Integration</vt:lpstr>
      <vt:lpstr>Sequence Diagram– eForms SSO Integration</vt:lpstr>
      <vt:lpstr>Design: High Level Solution Design</vt:lpstr>
      <vt:lpstr>Design: High Level Solution Design</vt:lpstr>
      <vt:lpstr>Design: High Level Solution Design</vt:lpstr>
      <vt:lpstr>Design: Key Functionality and Call Paths</vt:lpstr>
      <vt:lpstr>Design: Supplementary Slides</vt:lpstr>
      <vt:lpstr>Design: High Level Data Design</vt:lpstr>
      <vt:lpstr>Kafka Design: High Level Data Design</vt:lpstr>
      <vt:lpstr>Kafka Design: High Level Data Design</vt:lpstr>
      <vt:lpstr>Kafka Design: High Level Data Design</vt:lpstr>
      <vt:lpstr> Kafka Event Distribution- Sequence Diagram</vt:lpstr>
      <vt:lpstr>Design: High Level Data or Record Retention Design </vt:lpstr>
      <vt:lpstr>Design: Infrastructure Design – As Is</vt:lpstr>
      <vt:lpstr>Design: Infrastructure Design – To Be (Internal Forms)</vt:lpstr>
      <vt:lpstr>Design: Infrastructure Design – (External Forms)</vt:lpstr>
      <vt:lpstr>Design: Infrastructure Design(As - Is) – eForms </vt:lpstr>
      <vt:lpstr>Design: Infrastructure Design(To-Be) – eForms </vt:lpstr>
      <vt:lpstr>Service/Infrastructure Summary</vt:lpstr>
      <vt:lpstr>Security Design including deviations from Security standards and patterns</vt:lpstr>
      <vt:lpstr>Security Design including deviations from Security standards and patterns</vt:lpstr>
      <vt:lpstr>Resilience Design including deviations from standards and patterns</vt:lpstr>
      <vt:lpstr>Connections: Protocols, Security &amp; Resilience</vt:lpstr>
      <vt:lpstr>Solution Resilience Design</vt:lpstr>
      <vt:lpstr>Solution Resilience Design</vt:lpstr>
      <vt:lpstr>Capacity, Volumes &amp; Performance</vt:lpstr>
      <vt:lpstr>Delivery Scope: Technology Controls Requirement</vt:lpstr>
      <vt:lpstr>Design: Design Assurance</vt:lpstr>
      <vt:lpstr>Design: Decommissioning Design incl for Pilot or PoC Designs</vt:lpstr>
      <vt:lpstr>Design Inputs: Design Decisions Made</vt:lpstr>
      <vt:lpstr>Design Inputs: Design Decisions Made</vt:lpstr>
      <vt:lpstr>Design Inputs: Roadmaps and Strategic Direction</vt:lpstr>
      <vt:lpstr>Design Inputs: Assumptions &amp; Constraints</vt:lpstr>
      <vt:lpstr>Open Design Issues and Risks</vt:lpstr>
      <vt:lpstr>Appendix: HLSD Quality Criteria</vt:lpstr>
      <vt:lpstr>Appendix: CTORB Scorecard</vt:lpstr>
      <vt:lpstr>Appendix: Principles and Guidance for Good Designs</vt:lpstr>
    </vt:vector>
  </TitlesOfParts>
  <Company>NatWest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 1</dc:title>
  <dc:creator>CA, Ajmal (Print &amp; Presentations Unit)</dc:creator>
  <dc:description>Version 1.3 (PowerPoint 2010) Mar 2018</dc:description>
  <cp:lastModifiedBy>Kanagaraj, Sathish (Retail, Natwest Digital X)</cp:lastModifiedBy>
  <cp:revision>440</cp:revision>
  <cp:lastPrinted>2015-01-15T10:50:03Z</cp:lastPrinted>
  <dcterms:created xsi:type="dcterms:W3CDTF">2020-03-18T10:48:06Z</dcterms:created>
  <dcterms:modified xsi:type="dcterms:W3CDTF">2023-09-22T09:18:41Z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0x0101009F7D30C13CA84947A1B5971859D82053</vt:lpwstr>
  </property>
  <property fmtid="{D5CDD505-2E9C-101B-9397-08002B2CF9AE}" pid="3" name="RbsBusinessOwner">
    <vt:lpwstr/>
  </property>
</Properties>
</file>